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189"/>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5" r:id="rId25"/>
    <p:sldId id="276" r:id="rId26"/>
    <p:sldId id="277" r:id="rId27"/>
    <p:sldId id="280" r:id="rId28"/>
    <p:sldId id="282" r:id="rId29"/>
    <p:sldId id="283" r:id="rId30"/>
    <p:sldId id="284" r:id="rId31"/>
    <p:sldId id="285" r:id="rId32"/>
    <p:sldId id="286" r:id="rId33"/>
    <p:sldId id="287" r:id="rId34"/>
    <p:sldId id="288" r:id="rId35"/>
    <p:sldId id="289" r:id="rId36"/>
    <p:sldId id="290" r:id="rId37"/>
    <p:sldId id="292" r:id="rId38"/>
    <p:sldId id="293" r:id="rId39"/>
    <p:sldId id="294" r:id="rId40"/>
    <p:sldId id="295" r:id="rId41"/>
    <p:sldId id="296" r:id="rId42"/>
    <p:sldId id="297" r:id="rId43"/>
    <p:sldId id="298" r:id="rId44"/>
    <p:sldId id="299" r:id="rId45"/>
    <p:sldId id="300" r:id="rId46"/>
    <p:sldId id="301"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544" r:id="rId68"/>
    <p:sldId id="324" r:id="rId69"/>
    <p:sldId id="325" r:id="rId70"/>
    <p:sldId id="326" r:id="rId71"/>
    <p:sldId id="327" r:id="rId72"/>
    <p:sldId id="328" r:id="rId73"/>
    <p:sldId id="329" r:id="rId74"/>
    <p:sldId id="330" r:id="rId75"/>
    <p:sldId id="331" r:id="rId76"/>
    <p:sldId id="332" r:id="rId77"/>
    <p:sldId id="334" r:id="rId78"/>
    <p:sldId id="335" r:id="rId79"/>
    <p:sldId id="336" r:id="rId80"/>
    <p:sldId id="337" r:id="rId81"/>
    <p:sldId id="338" r:id="rId82"/>
    <p:sldId id="339" r:id="rId83"/>
    <p:sldId id="341" r:id="rId84"/>
    <p:sldId id="342" r:id="rId85"/>
    <p:sldId id="343" r:id="rId86"/>
    <p:sldId id="344" r:id="rId87"/>
    <p:sldId id="346" r:id="rId88"/>
    <p:sldId id="349" r:id="rId89"/>
    <p:sldId id="350" r:id="rId90"/>
    <p:sldId id="351" r:id="rId91"/>
    <p:sldId id="352" r:id="rId92"/>
    <p:sldId id="353" r:id="rId93"/>
    <p:sldId id="354" r:id="rId94"/>
    <p:sldId id="355" r:id="rId95"/>
    <p:sldId id="356" r:id="rId96"/>
    <p:sldId id="357" r:id="rId97"/>
    <p:sldId id="358" r:id="rId98"/>
    <p:sldId id="359" r:id="rId99"/>
    <p:sldId id="360" r:id="rId100"/>
    <p:sldId id="361" r:id="rId101"/>
    <p:sldId id="362" r:id="rId102"/>
    <p:sldId id="363" r:id="rId103"/>
    <p:sldId id="364" r:id="rId104"/>
    <p:sldId id="365" r:id="rId105"/>
    <p:sldId id="366" r:id="rId106"/>
    <p:sldId id="367" r:id="rId107"/>
    <p:sldId id="368" r:id="rId108"/>
    <p:sldId id="369" r:id="rId109"/>
    <p:sldId id="370" r:id="rId110"/>
    <p:sldId id="371" r:id="rId111"/>
    <p:sldId id="372" r:id="rId112"/>
    <p:sldId id="373" r:id="rId113"/>
    <p:sldId id="374" r:id="rId114"/>
    <p:sldId id="375" r:id="rId115"/>
    <p:sldId id="376" r:id="rId116"/>
    <p:sldId id="377" r:id="rId117"/>
    <p:sldId id="378" r:id="rId118"/>
    <p:sldId id="379" r:id="rId119"/>
    <p:sldId id="380" r:id="rId120"/>
    <p:sldId id="381" r:id="rId121"/>
    <p:sldId id="382" r:id="rId122"/>
    <p:sldId id="383" r:id="rId123"/>
    <p:sldId id="385" r:id="rId124"/>
    <p:sldId id="386" r:id="rId125"/>
    <p:sldId id="387" r:id="rId126"/>
    <p:sldId id="388" r:id="rId127"/>
    <p:sldId id="391" r:id="rId128"/>
    <p:sldId id="396" r:id="rId129"/>
    <p:sldId id="397" r:id="rId130"/>
    <p:sldId id="398" r:id="rId131"/>
    <p:sldId id="399" r:id="rId132"/>
    <p:sldId id="400" r:id="rId133"/>
    <p:sldId id="401" r:id="rId134"/>
    <p:sldId id="402" r:id="rId135"/>
    <p:sldId id="403" r:id="rId136"/>
    <p:sldId id="404" r:id="rId137"/>
    <p:sldId id="405" r:id="rId138"/>
    <p:sldId id="406" r:id="rId139"/>
    <p:sldId id="407" r:id="rId140"/>
    <p:sldId id="408" r:id="rId141"/>
    <p:sldId id="409" r:id="rId142"/>
    <p:sldId id="410" r:id="rId143"/>
    <p:sldId id="411" r:id="rId144"/>
    <p:sldId id="412" r:id="rId145"/>
    <p:sldId id="414" r:id="rId146"/>
    <p:sldId id="415" r:id="rId147"/>
    <p:sldId id="417" r:id="rId148"/>
    <p:sldId id="418" r:id="rId149"/>
    <p:sldId id="419" r:id="rId150"/>
    <p:sldId id="420" r:id="rId151"/>
    <p:sldId id="421" r:id="rId152"/>
    <p:sldId id="422" r:id="rId153"/>
    <p:sldId id="423" r:id="rId154"/>
    <p:sldId id="424" r:id="rId155"/>
    <p:sldId id="425" r:id="rId156"/>
    <p:sldId id="426" r:id="rId157"/>
    <p:sldId id="427" r:id="rId158"/>
    <p:sldId id="428" r:id="rId159"/>
    <p:sldId id="430" r:id="rId160"/>
    <p:sldId id="431" r:id="rId161"/>
    <p:sldId id="432" r:id="rId162"/>
    <p:sldId id="438" r:id="rId163"/>
    <p:sldId id="440" r:id="rId164"/>
    <p:sldId id="441" r:id="rId165"/>
    <p:sldId id="442" r:id="rId166"/>
    <p:sldId id="546" r:id="rId167"/>
    <p:sldId id="474" r:id="rId168"/>
    <p:sldId id="545" r:id="rId169"/>
    <p:sldId id="487" r:id="rId170"/>
    <p:sldId id="492" r:id="rId171"/>
    <p:sldId id="493" r:id="rId172"/>
    <p:sldId id="513" r:id="rId173"/>
    <p:sldId id="514" r:id="rId174"/>
    <p:sldId id="515" r:id="rId175"/>
    <p:sldId id="516" r:id="rId176"/>
    <p:sldId id="517" r:id="rId177"/>
    <p:sldId id="518" r:id="rId178"/>
    <p:sldId id="519" r:id="rId179"/>
    <p:sldId id="520" r:id="rId180"/>
    <p:sldId id="521" r:id="rId181"/>
    <p:sldId id="522" r:id="rId182"/>
    <p:sldId id="523" r:id="rId183"/>
    <p:sldId id="536" r:id="rId184"/>
    <p:sldId id="541" r:id="rId185"/>
    <p:sldId id="540" r:id="rId186"/>
    <p:sldId id="542" r:id="rId187"/>
    <p:sldId id="543" r:id="rId18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autoAdjust="0"/>
  </p:normalViewPr>
  <p:slideViewPr>
    <p:cSldViewPr snapToGrid="0">
      <p:cViewPr varScale="1">
        <p:scale>
          <a:sx n="71" d="100"/>
          <a:sy n="71" d="100"/>
        </p:scale>
        <p:origin x="72" y="648"/>
      </p:cViewPr>
      <p:guideLst>
        <p:guide orient="horz" pos="2160"/>
        <p:guide pos="3840"/>
      </p:guideLst>
    </p:cSldViewPr>
  </p:slideViewPr>
  <p:outlineViewPr>
    <p:cViewPr>
      <p:scale>
        <a:sx n="33" d="100"/>
        <a:sy n="33" d="100"/>
      </p:scale>
      <p:origin x="0" y="1239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63" Type="http://schemas.openxmlformats.org/officeDocument/2006/relationships/slide" Target="slides/slide57.xml"/><Relationship Id="rId84" Type="http://schemas.openxmlformats.org/officeDocument/2006/relationships/slide" Target="slides/slide78.xml"/><Relationship Id="rId138" Type="http://schemas.openxmlformats.org/officeDocument/2006/relationships/slide" Target="slides/slide132.xml"/><Relationship Id="rId159" Type="http://schemas.openxmlformats.org/officeDocument/2006/relationships/slide" Target="slides/slide153.xml"/><Relationship Id="rId170" Type="http://schemas.openxmlformats.org/officeDocument/2006/relationships/slide" Target="slides/slide164.xml"/><Relationship Id="rId191" Type="http://schemas.openxmlformats.org/officeDocument/2006/relationships/viewProps" Target="viewProps.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53" Type="http://schemas.openxmlformats.org/officeDocument/2006/relationships/slide" Target="slides/slide47.xml"/><Relationship Id="rId74" Type="http://schemas.openxmlformats.org/officeDocument/2006/relationships/slide" Target="slides/slide68.xml"/><Relationship Id="rId128" Type="http://schemas.openxmlformats.org/officeDocument/2006/relationships/slide" Target="slides/slide122.xml"/><Relationship Id="rId149" Type="http://schemas.openxmlformats.org/officeDocument/2006/relationships/slide" Target="slides/slide143.xml"/><Relationship Id="rId5" Type="http://schemas.openxmlformats.org/officeDocument/2006/relationships/customXml" Target="../customXml/item5.xml"/><Relationship Id="rId95" Type="http://schemas.openxmlformats.org/officeDocument/2006/relationships/slide" Target="slides/slide89.xml"/><Relationship Id="rId160" Type="http://schemas.openxmlformats.org/officeDocument/2006/relationships/slide" Target="slides/slide154.xml"/><Relationship Id="rId181" Type="http://schemas.openxmlformats.org/officeDocument/2006/relationships/slide" Target="slides/slide175.xml"/><Relationship Id="rId22" Type="http://schemas.openxmlformats.org/officeDocument/2006/relationships/slide" Target="slides/slide16.xml"/><Relationship Id="rId43" Type="http://schemas.openxmlformats.org/officeDocument/2006/relationships/slide" Target="slides/slide37.xml"/><Relationship Id="rId64" Type="http://schemas.openxmlformats.org/officeDocument/2006/relationships/slide" Target="slides/slide58.xml"/><Relationship Id="rId118" Type="http://schemas.openxmlformats.org/officeDocument/2006/relationships/slide" Target="slides/slide112.xml"/><Relationship Id="rId139" Type="http://schemas.openxmlformats.org/officeDocument/2006/relationships/slide" Target="slides/slide133.xml"/><Relationship Id="rId85" Type="http://schemas.openxmlformats.org/officeDocument/2006/relationships/slide" Target="slides/slide79.xml"/><Relationship Id="rId150" Type="http://schemas.openxmlformats.org/officeDocument/2006/relationships/slide" Target="slides/slide144.xml"/><Relationship Id="rId171" Type="http://schemas.openxmlformats.org/officeDocument/2006/relationships/slide" Target="slides/slide165.xml"/><Relationship Id="rId192" Type="http://schemas.openxmlformats.org/officeDocument/2006/relationships/theme" Target="theme/theme1.xml"/><Relationship Id="rId12" Type="http://schemas.openxmlformats.org/officeDocument/2006/relationships/slide" Target="slides/slide6.xml"/><Relationship Id="rId33" Type="http://schemas.openxmlformats.org/officeDocument/2006/relationships/slide" Target="slides/slide27.xml"/><Relationship Id="rId108" Type="http://schemas.openxmlformats.org/officeDocument/2006/relationships/slide" Target="slides/slide102.xml"/><Relationship Id="rId129" Type="http://schemas.openxmlformats.org/officeDocument/2006/relationships/slide" Target="slides/slide123.xml"/><Relationship Id="rId54" Type="http://schemas.openxmlformats.org/officeDocument/2006/relationships/slide" Target="slides/slide48.xml"/><Relationship Id="rId75" Type="http://schemas.openxmlformats.org/officeDocument/2006/relationships/slide" Target="slides/slide69.xml"/><Relationship Id="rId96" Type="http://schemas.openxmlformats.org/officeDocument/2006/relationships/slide" Target="slides/slide90.xml"/><Relationship Id="rId140" Type="http://schemas.openxmlformats.org/officeDocument/2006/relationships/slide" Target="slides/slide134.xml"/><Relationship Id="rId161" Type="http://schemas.openxmlformats.org/officeDocument/2006/relationships/slide" Target="slides/slide155.xml"/><Relationship Id="rId182" Type="http://schemas.openxmlformats.org/officeDocument/2006/relationships/slide" Target="slides/slide176.xml"/><Relationship Id="rId6" Type="http://schemas.openxmlformats.org/officeDocument/2006/relationships/slideMaster" Target="slideMasters/slideMaster1.xml"/><Relationship Id="rId23" Type="http://schemas.openxmlformats.org/officeDocument/2006/relationships/slide" Target="slides/slide17.xml"/><Relationship Id="rId119" Type="http://schemas.openxmlformats.org/officeDocument/2006/relationships/slide" Target="slides/slide113.xml"/><Relationship Id="rId44" Type="http://schemas.openxmlformats.org/officeDocument/2006/relationships/slide" Target="slides/slide38.xml"/><Relationship Id="rId65" Type="http://schemas.openxmlformats.org/officeDocument/2006/relationships/slide" Target="slides/slide59.xml"/><Relationship Id="rId86" Type="http://schemas.openxmlformats.org/officeDocument/2006/relationships/slide" Target="slides/slide80.xml"/><Relationship Id="rId130" Type="http://schemas.openxmlformats.org/officeDocument/2006/relationships/slide" Target="slides/slide124.xml"/><Relationship Id="rId151" Type="http://schemas.openxmlformats.org/officeDocument/2006/relationships/slide" Target="slides/slide145.xml"/><Relationship Id="rId172" Type="http://schemas.openxmlformats.org/officeDocument/2006/relationships/slide" Target="slides/slide166.xml"/><Relationship Id="rId193" Type="http://schemas.openxmlformats.org/officeDocument/2006/relationships/tableStyles" Target="tableStyles.xml"/><Relationship Id="rId13" Type="http://schemas.openxmlformats.org/officeDocument/2006/relationships/slide" Target="slides/slide7.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141" Type="http://schemas.openxmlformats.org/officeDocument/2006/relationships/slide" Target="slides/slide135.xml"/><Relationship Id="rId146" Type="http://schemas.openxmlformats.org/officeDocument/2006/relationships/slide" Target="slides/slide140.xml"/><Relationship Id="rId167" Type="http://schemas.openxmlformats.org/officeDocument/2006/relationships/slide" Target="slides/slide161.xml"/><Relationship Id="rId188" Type="http://schemas.openxmlformats.org/officeDocument/2006/relationships/slide" Target="slides/slide182.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162" Type="http://schemas.openxmlformats.org/officeDocument/2006/relationships/slide" Target="slides/slide156.xml"/><Relationship Id="rId183" Type="http://schemas.openxmlformats.org/officeDocument/2006/relationships/slide" Target="slides/slide177.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slide" Target="slides/slide125.xml"/><Relationship Id="rId136" Type="http://schemas.openxmlformats.org/officeDocument/2006/relationships/slide" Target="slides/slide130.xml"/><Relationship Id="rId157" Type="http://schemas.openxmlformats.org/officeDocument/2006/relationships/slide" Target="slides/slide151.xml"/><Relationship Id="rId178" Type="http://schemas.openxmlformats.org/officeDocument/2006/relationships/slide" Target="slides/slide172.xml"/><Relationship Id="rId61" Type="http://schemas.openxmlformats.org/officeDocument/2006/relationships/slide" Target="slides/slide55.xml"/><Relationship Id="rId82" Type="http://schemas.openxmlformats.org/officeDocument/2006/relationships/slide" Target="slides/slide76.xml"/><Relationship Id="rId152" Type="http://schemas.openxmlformats.org/officeDocument/2006/relationships/slide" Target="slides/slide146.xml"/><Relationship Id="rId173" Type="http://schemas.openxmlformats.org/officeDocument/2006/relationships/slide" Target="slides/slide167.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slide" Target="slides/slide120.xml"/><Relationship Id="rId147" Type="http://schemas.openxmlformats.org/officeDocument/2006/relationships/slide" Target="slides/slide141.xml"/><Relationship Id="rId168" Type="http://schemas.openxmlformats.org/officeDocument/2006/relationships/slide" Target="slides/slide162.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142" Type="http://schemas.openxmlformats.org/officeDocument/2006/relationships/slide" Target="slides/slide136.xml"/><Relationship Id="rId163" Type="http://schemas.openxmlformats.org/officeDocument/2006/relationships/slide" Target="slides/slide157.xml"/><Relationship Id="rId184" Type="http://schemas.openxmlformats.org/officeDocument/2006/relationships/slide" Target="slides/slide178.xml"/><Relationship Id="rId189" Type="http://schemas.openxmlformats.org/officeDocument/2006/relationships/notesMaster" Target="notesMasters/notesMaster1.xml"/><Relationship Id="rId3" Type="http://schemas.openxmlformats.org/officeDocument/2006/relationships/customXml" Target="../customXml/item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slide" Target="slides/slide110.xml"/><Relationship Id="rId137" Type="http://schemas.openxmlformats.org/officeDocument/2006/relationships/slide" Target="slides/slide131.xml"/><Relationship Id="rId158" Type="http://schemas.openxmlformats.org/officeDocument/2006/relationships/slide" Target="slides/slide152.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slide" Target="slides/slide105.xml"/><Relationship Id="rId132" Type="http://schemas.openxmlformats.org/officeDocument/2006/relationships/slide" Target="slides/slide126.xml"/><Relationship Id="rId153" Type="http://schemas.openxmlformats.org/officeDocument/2006/relationships/slide" Target="slides/slide147.xml"/><Relationship Id="rId174" Type="http://schemas.openxmlformats.org/officeDocument/2006/relationships/slide" Target="slides/slide168.xml"/><Relationship Id="rId179" Type="http://schemas.openxmlformats.org/officeDocument/2006/relationships/slide" Target="slides/slide173.xml"/><Relationship Id="rId190" Type="http://schemas.openxmlformats.org/officeDocument/2006/relationships/presProps" Target="presProps.xml"/><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106" Type="http://schemas.openxmlformats.org/officeDocument/2006/relationships/slide" Target="slides/slide100.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52" Type="http://schemas.openxmlformats.org/officeDocument/2006/relationships/slide" Target="slides/slide46.xml"/><Relationship Id="rId73" Type="http://schemas.openxmlformats.org/officeDocument/2006/relationships/slide" Target="slides/slide67.xml"/><Relationship Id="rId78" Type="http://schemas.openxmlformats.org/officeDocument/2006/relationships/slide" Target="slides/slide72.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43" Type="http://schemas.openxmlformats.org/officeDocument/2006/relationships/slide" Target="slides/slide137.xml"/><Relationship Id="rId148" Type="http://schemas.openxmlformats.org/officeDocument/2006/relationships/slide" Target="slides/slide142.xml"/><Relationship Id="rId164" Type="http://schemas.openxmlformats.org/officeDocument/2006/relationships/slide" Target="slides/slide158.xml"/><Relationship Id="rId169" Type="http://schemas.openxmlformats.org/officeDocument/2006/relationships/slide" Target="slides/slide163.xml"/><Relationship Id="rId185" Type="http://schemas.openxmlformats.org/officeDocument/2006/relationships/slide" Target="slides/slide179.xml"/><Relationship Id="rId4" Type="http://schemas.openxmlformats.org/officeDocument/2006/relationships/customXml" Target="../customXml/item4.xml"/><Relationship Id="rId9" Type="http://schemas.openxmlformats.org/officeDocument/2006/relationships/slide" Target="slides/slide3.xml"/><Relationship Id="rId180" Type="http://schemas.openxmlformats.org/officeDocument/2006/relationships/slide" Target="slides/slide174.xml"/><Relationship Id="rId26" Type="http://schemas.openxmlformats.org/officeDocument/2006/relationships/slide" Target="slides/slide20.xml"/><Relationship Id="rId47" Type="http://schemas.openxmlformats.org/officeDocument/2006/relationships/slide" Target="slides/slide41.xml"/><Relationship Id="rId68" Type="http://schemas.openxmlformats.org/officeDocument/2006/relationships/slide" Target="slides/slide62.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slide" Target="slides/slide127.xml"/><Relationship Id="rId154" Type="http://schemas.openxmlformats.org/officeDocument/2006/relationships/slide" Target="slides/slide148.xml"/><Relationship Id="rId175" Type="http://schemas.openxmlformats.org/officeDocument/2006/relationships/slide" Target="slides/slide169.xml"/><Relationship Id="rId16" Type="http://schemas.openxmlformats.org/officeDocument/2006/relationships/slide" Target="slides/slide10.xml"/><Relationship Id="rId37" Type="http://schemas.openxmlformats.org/officeDocument/2006/relationships/slide" Target="slides/slide31.xml"/><Relationship Id="rId58" Type="http://schemas.openxmlformats.org/officeDocument/2006/relationships/slide" Target="slides/slide52.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44" Type="http://schemas.openxmlformats.org/officeDocument/2006/relationships/slide" Target="slides/slide138.xml"/><Relationship Id="rId90" Type="http://schemas.openxmlformats.org/officeDocument/2006/relationships/slide" Target="slides/slide84.xml"/><Relationship Id="rId165" Type="http://schemas.openxmlformats.org/officeDocument/2006/relationships/slide" Target="slides/slide159.xml"/><Relationship Id="rId186" Type="http://schemas.openxmlformats.org/officeDocument/2006/relationships/slide" Target="slides/slide180.xml"/><Relationship Id="rId27" Type="http://schemas.openxmlformats.org/officeDocument/2006/relationships/slide" Target="slides/slide21.xml"/><Relationship Id="rId48" Type="http://schemas.openxmlformats.org/officeDocument/2006/relationships/slide" Target="slides/slide42.xml"/><Relationship Id="rId69" Type="http://schemas.openxmlformats.org/officeDocument/2006/relationships/slide" Target="slides/slide63.xml"/><Relationship Id="rId113" Type="http://schemas.openxmlformats.org/officeDocument/2006/relationships/slide" Target="slides/slide107.xml"/><Relationship Id="rId134" Type="http://schemas.openxmlformats.org/officeDocument/2006/relationships/slide" Target="slides/slide128.xml"/><Relationship Id="rId80" Type="http://schemas.openxmlformats.org/officeDocument/2006/relationships/slide" Target="slides/slide74.xml"/><Relationship Id="rId155" Type="http://schemas.openxmlformats.org/officeDocument/2006/relationships/slide" Target="slides/slide149.xml"/><Relationship Id="rId176" Type="http://schemas.openxmlformats.org/officeDocument/2006/relationships/slide" Target="slides/slide170.xml"/><Relationship Id="rId17" Type="http://schemas.openxmlformats.org/officeDocument/2006/relationships/slide" Target="slides/slide11.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24" Type="http://schemas.openxmlformats.org/officeDocument/2006/relationships/slide" Target="slides/slide118.xml"/><Relationship Id="rId70" Type="http://schemas.openxmlformats.org/officeDocument/2006/relationships/slide" Target="slides/slide64.xml"/><Relationship Id="rId91" Type="http://schemas.openxmlformats.org/officeDocument/2006/relationships/slide" Target="slides/slide85.xml"/><Relationship Id="rId145" Type="http://schemas.openxmlformats.org/officeDocument/2006/relationships/slide" Target="slides/slide139.xml"/><Relationship Id="rId166" Type="http://schemas.openxmlformats.org/officeDocument/2006/relationships/slide" Target="slides/slide160.xml"/><Relationship Id="rId187" Type="http://schemas.openxmlformats.org/officeDocument/2006/relationships/slide" Target="slides/slide181.xml"/><Relationship Id="rId28" Type="http://schemas.openxmlformats.org/officeDocument/2006/relationships/slide" Target="slides/slide22.xml"/><Relationship Id="rId49" Type="http://schemas.openxmlformats.org/officeDocument/2006/relationships/slide" Target="slides/slide43.xml"/><Relationship Id="rId114" Type="http://schemas.openxmlformats.org/officeDocument/2006/relationships/slide" Target="slides/slide108.xml"/><Relationship Id="rId60" Type="http://schemas.openxmlformats.org/officeDocument/2006/relationships/slide" Target="slides/slide54.xml"/><Relationship Id="rId81" Type="http://schemas.openxmlformats.org/officeDocument/2006/relationships/slide" Target="slides/slide75.xml"/><Relationship Id="rId135" Type="http://schemas.openxmlformats.org/officeDocument/2006/relationships/slide" Target="slides/slide129.xml"/><Relationship Id="rId156" Type="http://schemas.openxmlformats.org/officeDocument/2006/relationships/slide" Target="slides/slide150.xml"/><Relationship Id="rId177" Type="http://schemas.openxmlformats.org/officeDocument/2006/relationships/slide" Target="slides/slide171.xml"/><Relationship Id="rId18" Type="http://schemas.openxmlformats.org/officeDocument/2006/relationships/slide" Target="slides/slide12.xml"/><Relationship Id="rId39" Type="http://schemas.openxmlformats.org/officeDocument/2006/relationships/slide" Target="slides/slide3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B02F1A-92B3-4A36-9C6F-DC1DB840076F}" type="datetimeFigureOut">
              <a:rPr lang="en-US" smtClean="0"/>
              <a:t>6/22/2015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7B3E1D-0AB9-4CC0-852A-E1ED67B076AB}" type="slidenum">
              <a:rPr lang="en-US" smtClean="0"/>
              <a:t>‹#›</a:t>
            </a:fld>
            <a:endParaRPr lang="en-US"/>
          </a:p>
        </p:txBody>
      </p:sp>
    </p:spTree>
    <p:extLst>
      <p:ext uri="{BB962C8B-B14F-4D97-AF65-F5344CB8AC3E}">
        <p14:creationId xmlns:p14="http://schemas.microsoft.com/office/powerpoint/2010/main" val="73758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D5EEDE-08D7-41F1-AAB2-9DE0F6EF6ACD}" type="datetimeFigureOut">
              <a:rPr lang="en-US" smtClean="0"/>
              <a:t>6/22/2015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014A5-C6C1-4954-8E9E-2016FE643A45}" type="slidenum">
              <a:rPr lang="en-US" smtClean="0"/>
              <a:t>‹#›</a:t>
            </a:fld>
            <a:endParaRPr lang="en-US"/>
          </a:p>
        </p:txBody>
      </p:sp>
    </p:spTree>
    <p:extLst>
      <p:ext uri="{BB962C8B-B14F-4D97-AF65-F5344CB8AC3E}">
        <p14:creationId xmlns:p14="http://schemas.microsoft.com/office/powerpoint/2010/main" val="3728691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5EEDE-08D7-41F1-AAB2-9DE0F6EF6ACD}" type="datetimeFigureOut">
              <a:rPr lang="en-US" smtClean="0"/>
              <a:t>6/22/2015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014A5-C6C1-4954-8E9E-2016FE643A45}" type="slidenum">
              <a:rPr lang="en-US" smtClean="0"/>
              <a:t>‹#›</a:t>
            </a:fld>
            <a:endParaRPr lang="en-US"/>
          </a:p>
        </p:txBody>
      </p:sp>
    </p:spTree>
    <p:extLst>
      <p:ext uri="{BB962C8B-B14F-4D97-AF65-F5344CB8AC3E}">
        <p14:creationId xmlns:p14="http://schemas.microsoft.com/office/powerpoint/2010/main" val="3544442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5EEDE-08D7-41F1-AAB2-9DE0F6EF6ACD}" type="datetimeFigureOut">
              <a:rPr lang="en-US" smtClean="0"/>
              <a:t>6/22/2015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014A5-C6C1-4954-8E9E-2016FE643A45}" type="slidenum">
              <a:rPr lang="en-US" smtClean="0"/>
              <a:t>‹#›</a:t>
            </a:fld>
            <a:endParaRPr lang="en-US"/>
          </a:p>
        </p:txBody>
      </p:sp>
    </p:spTree>
    <p:extLst>
      <p:ext uri="{BB962C8B-B14F-4D97-AF65-F5344CB8AC3E}">
        <p14:creationId xmlns:p14="http://schemas.microsoft.com/office/powerpoint/2010/main" val="2925298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12800" y="457201"/>
            <a:ext cx="8839200" cy="51911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46238"/>
            <a:ext cx="10972800" cy="4525962"/>
          </a:xfrm>
        </p:spPr>
        <p:txBody>
          <a:bodyPr/>
          <a:lstStyle/>
          <a:p>
            <a:pPr lvl="0"/>
            <a:endParaRPr lang="en-US" noProof="0" smtClean="0"/>
          </a:p>
        </p:txBody>
      </p:sp>
      <p:sp>
        <p:nvSpPr>
          <p:cNvPr id="4" name="Rectangle 19"/>
          <p:cNvSpPr>
            <a:spLocks noGrp="1" noChangeArrowheads="1"/>
          </p:cNvSpPr>
          <p:nvPr>
            <p:ph type="sldNum" sz="quarter" idx="10"/>
          </p:nvPr>
        </p:nvSpPr>
        <p:spPr>
          <a:ln/>
        </p:spPr>
        <p:txBody>
          <a:bodyPr/>
          <a:lstStyle>
            <a:lvl1pPr>
              <a:defRPr/>
            </a:lvl1pPr>
          </a:lstStyle>
          <a:p>
            <a:fld id="{86AE6BBF-4523-4925-91D2-2763ACAA5520}" type="slidenum">
              <a:rPr lang="en-US"/>
              <a:pPr/>
              <a:t>‹#›</a:t>
            </a:fld>
            <a:endParaRPr lang="en-US"/>
          </a:p>
        </p:txBody>
      </p:sp>
    </p:spTree>
    <p:extLst>
      <p:ext uri="{BB962C8B-B14F-4D97-AF65-F5344CB8AC3E}">
        <p14:creationId xmlns:p14="http://schemas.microsoft.com/office/powerpoint/2010/main" val="1168682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rtl="1">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lgn="r" rtl="1">
              <a:defRPr/>
            </a:lvl1pPr>
            <a:lvl2pPr algn="r" rtl="1">
              <a:defRPr/>
            </a:lvl2pPr>
            <a:lvl3pPr algn="r" rtl="1">
              <a:defRPr/>
            </a:lvl3pPr>
            <a:lvl4pPr algn="r" rtl="1">
              <a:defRPr/>
            </a:lvl4pPr>
            <a:lvl5pPr algn="r" rtl="1">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5EEDE-08D7-41F1-AAB2-9DE0F6EF6ACD}" type="datetimeFigureOut">
              <a:rPr lang="en-US" smtClean="0"/>
              <a:t>6/22/2015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014A5-C6C1-4954-8E9E-2016FE643A45}" type="slidenum">
              <a:rPr lang="en-US" smtClean="0"/>
              <a:t>‹#›</a:t>
            </a:fld>
            <a:endParaRPr lang="en-US"/>
          </a:p>
        </p:txBody>
      </p:sp>
    </p:spTree>
    <p:extLst>
      <p:ext uri="{BB962C8B-B14F-4D97-AF65-F5344CB8AC3E}">
        <p14:creationId xmlns:p14="http://schemas.microsoft.com/office/powerpoint/2010/main" val="409425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rtl="1">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lgn="ctr" rtl="1">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D5EEDE-08D7-41F1-AAB2-9DE0F6EF6ACD}" type="datetimeFigureOut">
              <a:rPr lang="en-US" smtClean="0"/>
              <a:t>6/22/2015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014A5-C6C1-4954-8E9E-2016FE643A45}" type="slidenum">
              <a:rPr lang="en-US" smtClean="0"/>
              <a:t>‹#›</a:t>
            </a:fld>
            <a:endParaRPr lang="en-US"/>
          </a:p>
        </p:txBody>
      </p:sp>
    </p:spTree>
    <p:extLst>
      <p:ext uri="{BB962C8B-B14F-4D97-AF65-F5344CB8AC3E}">
        <p14:creationId xmlns:p14="http://schemas.microsoft.com/office/powerpoint/2010/main" val="4040402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D5EEDE-08D7-41F1-AAB2-9DE0F6EF6ACD}" type="datetimeFigureOut">
              <a:rPr lang="en-US" smtClean="0"/>
              <a:t>6/22/2015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9014A5-C6C1-4954-8E9E-2016FE643A45}" type="slidenum">
              <a:rPr lang="en-US" smtClean="0"/>
              <a:t>‹#›</a:t>
            </a:fld>
            <a:endParaRPr lang="en-US"/>
          </a:p>
        </p:txBody>
      </p:sp>
    </p:spTree>
    <p:extLst>
      <p:ext uri="{BB962C8B-B14F-4D97-AF65-F5344CB8AC3E}">
        <p14:creationId xmlns:p14="http://schemas.microsoft.com/office/powerpoint/2010/main" val="2022652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D5EEDE-08D7-41F1-AAB2-9DE0F6EF6ACD}" type="datetimeFigureOut">
              <a:rPr lang="en-US" smtClean="0"/>
              <a:t>6/22/2015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9014A5-C6C1-4954-8E9E-2016FE643A45}" type="slidenum">
              <a:rPr lang="en-US" smtClean="0"/>
              <a:t>‹#›</a:t>
            </a:fld>
            <a:endParaRPr lang="en-US"/>
          </a:p>
        </p:txBody>
      </p:sp>
    </p:spTree>
    <p:extLst>
      <p:ext uri="{BB962C8B-B14F-4D97-AF65-F5344CB8AC3E}">
        <p14:creationId xmlns:p14="http://schemas.microsoft.com/office/powerpoint/2010/main" val="1467542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D5EEDE-08D7-41F1-AAB2-9DE0F6EF6ACD}" type="datetimeFigureOut">
              <a:rPr lang="en-US" smtClean="0"/>
              <a:t>6/22/2015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9014A5-C6C1-4954-8E9E-2016FE643A45}" type="slidenum">
              <a:rPr lang="en-US" smtClean="0"/>
              <a:t>‹#›</a:t>
            </a:fld>
            <a:endParaRPr lang="en-US"/>
          </a:p>
        </p:txBody>
      </p:sp>
    </p:spTree>
    <p:extLst>
      <p:ext uri="{BB962C8B-B14F-4D97-AF65-F5344CB8AC3E}">
        <p14:creationId xmlns:p14="http://schemas.microsoft.com/office/powerpoint/2010/main" val="895990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5EEDE-08D7-41F1-AAB2-9DE0F6EF6ACD}" type="datetimeFigureOut">
              <a:rPr lang="en-US" smtClean="0"/>
              <a:t>6/22/2015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9014A5-C6C1-4954-8E9E-2016FE643A45}" type="slidenum">
              <a:rPr lang="en-US" smtClean="0"/>
              <a:t>‹#›</a:t>
            </a:fld>
            <a:endParaRPr lang="en-US"/>
          </a:p>
        </p:txBody>
      </p:sp>
    </p:spTree>
    <p:extLst>
      <p:ext uri="{BB962C8B-B14F-4D97-AF65-F5344CB8AC3E}">
        <p14:creationId xmlns:p14="http://schemas.microsoft.com/office/powerpoint/2010/main" val="3881449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5EEDE-08D7-41F1-AAB2-9DE0F6EF6ACD}" type="datetimeFigureOut">
              <a:rPr lang="en-US" smtClean="0"/>
              <a:t>6/22/2015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9014A5-C6C1-4954-8E9E-2016FE643A45}" type="slidenum">
              <a:rPr lang="en-US" smtClean="0"/>
              <a:t>‹#›</a:t>
            </a:fld>
            <a:endParaRPr lang="en-US"/>
          </a:p>
        </p:txBody>
      </p:sp>
    </p:spTree>
    <p:extLst>
      <p:ext uri="{BB962C8B-B14F-4D97-AF65-F5344CB8AC3E}">
        <p14:creationId xmlns:p14="http://schemas.microsoft.com/office/powerpoint/2010/main" val="2903892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5EEDE-08D7-41F1-AAB2-9DE0F6EF6ACD}" type="datetimeFigureOut">
              <a:rPr lang="en-US" smtClean="0"/>
              <a:t>6/22/2015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9014A5-C6C1-4954-8E9E-2016FE643A45}" type="slidenum">
              <a:rPr lang="en-US" smtClean="0"/>
              <a:t>‹#›</a:t>
            </a:fld>
            <a:endParaRPr lang="en-US"/>
          </a:p>
        </p:txBody>
      </p:sp>
    </p:spTree>
    <p:extLst>
      <p:ext uri="{BB962C8B-B14F-4D97-AF65-F5344CB8AC3E}">
        <p14:creationId xmlns:p14="http://schemas.microsoft.com/office/powerpoint/2010/main" val="4226854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5EEDE-08D7-41F1-AAB2-9DE0F6EF6ACD}" type="datetimeFigureOut">
              <a:rPr lang="en-US" smtClean="0"/>
              <a:t>6/22/2015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9014A5-C6C1-4954-8E9E-2016FE643A45}" type="slidenum">
              <a:rPr lang="en-US" smtClean="0"/>
              <a:t>‹#›</a:t>
            </a:fld>
            <a:endParaRPr lang="en-US"/>
          </a:p>
        </p:txBody>
      </p:sp>
    </p:spTree>
    <p:extLst>
      <p:ext uri="{BB962C8B-B14F-4D97-AF65-F5344CB8AC3E}">
        <p14:creationId xmlns:p14="http://schemas.microsoft.com/office/powerpoint/2010/main" val="38009394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8.png"/><Relationship Id="rId4" Type="http://schemas.openxmlformats.org/officeDocument/2006/relationships/oleObject" Target="../embeddings/oleObject1.bin"/></Relationships>
</file>

<file path=ppt/slides/_rels/slide8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2614" y="3127009"/>
            <a:ext cx="9155723" cy="2394560"/>
          </a:xfrm>
        </p:spPr>
        <p:txBody>
          <a:bodyPr/>
          <a:lstStyle/>
          <a:p>
            <a:r>
              <a:rPr lang="ar-LB" dirty="0" smtClean="0"/>
              <a:t>إدارة المشاريع</a:t>
            </a:r>
            <a:endParaRPr lang="en-US" dirty="0"/>
          </a:p>
        </p:txBody>
      </p:sp>
      <p:sp>
        <p:nvSpPr>
          <p:cNvPr id="3" name="Subtitle 2"/>
          <p:cNvSpPr>
            <a:spLocks noGrp="1"/>
          </p:cNvSpPr>
          <p:nvPr>
            <p:ph type="subTitle" idx="1"/>
          </p:nvPr>
        </p:nvSpPr>
        <p:spPr/>
        <p:txBody>
          <a:bodyPr/>
          <a:lstStyle/>
          <a:p>
            <a:r>
              <a:rPr lang="ar-LB" dirty="0" smtClean="0"/>
              <a:t>طه ناجي</a:t>
            </a:r>
            <a:endParaRPr lang="en-US" dirty="0"/>
          </a:p>
        </p:txBody>
      </p:sp>
      <p:pic>
        <p:nvPicPr>
          <p:cNvPr id="4" name="Picture 3" descr="Creative_logo_RG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86885" y="1234098"/>
            <a:ext cx="3241675"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84739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780FF09C-ED7A-4ABD-B2E5-6F62AC803060}" type="slidenum">
              <a:rPr lang="en-US" b="0">
                <a:solidFill>
                  <a:schemeClr val="bg1"/>
                </a:solidFill>
                <a:latin typeface="Humanst531 BT"/>
              </a:rPr>
              <a:pPr eaLnBrk="1" hangingPunct="1"/>
              <a:t>10</a:t>
            </a:fld>
            <a:endParaRPr lang="en-US" b="0">
              <a:solidFill>
                <a:schemeClr val="bg1"/>
              </a:solidFill>
              <a:latin typeface="Humanst531 BT"/>
            </a:endParaRPr>
          </a:p>
        </p:txBody>
      </p:sp>
      <p:sp>
        <p:nvSpPr>
          <p:cNvPr id="11267" name="Rectangle 2"/>
          <p:cNvSpPr>
            <a:spLocks noGrp="1" noChangeArrowheads="1"/>
          </p:cNvSpPr>
          <p:nvPr>
            <p:ph type="title"/>
          </p:nvPr>
        </p:nvSpPr>
        <p:spPr>
          <a:xfrm>
            <a:off x="1676400" y="319088"/>
            <a:ext cx="7391400" cy="519112"/>
          </a:xfrm>
        </p:spPr>
        <p:txBody>
          <a:bodyPr>
            <a:normAutofit fontScale="90000"/>
          </a:bodyPr>
          <a:lstStyle/>
          <a:p>
            <a:pPr eaLnBrk="1" hangingPunct="1"/>
            <a:r>
              <a:rPr lang="ar-LB" smtClean="0">
                <a:cs typeface="Arabic Transparent" panose="020B0604020202020204" pitchFamily="34" charset="0"/>
              </a:rPr>
              <a:t>حقائق عن إدارة المشاريع 1/2</a:t>
            </a:r>
            <a:endParaRPr lang="en-US" smtClean="0">
              <a:cs typeface="Arabic Transparent" panose="020B0604020202020204" pitchFamily="34" charset="0"/>
            </a:endParaRPr>
          </a:p>
        </p:txBody>
      </p:sp>
      <p:sp>
        <p:nvSpPr>
          <p:cNvPr id="11268" name="Rectangle 3"/>
          <p:cNvSpPr>
            <a:spLocks noGrp="1" noChangeArrowheads="1"/>
          </p:cNvSpPr>
          <p:nvPr>
            <p:ph type="body" idx="1"/>
          </p:nvPr>
        </p:nvSpPr>
        <p:spPr>
          <a:xfrm>
            <a:off x="1676400" y="1143000"/>
            <a:ext cx="8534400" cy="4800600"/>
          </a:xfrm>
        </p:spPr>
        <p:txBody>
          <a:bodyPr>
            <a:normAutofit fontScale="92500" lnSpcReduction="20000"/>
          </a:bodyPr>
          <a:lstStyle/>
          <a:p>
            <a:pPr algn="r" rtl="1" eaLnBrk="1" hangingPunct="1">
              <a:lnSpc>
                <a:spcPct val="120000"/>
              </a:lnSpc>
            </a:pPr>
            <a:r>
              <a:rPr lang="ar-SA" smtClean="0">
                <a:cs typeface="Arabic Transparent" panose="020B0604020202020204" pitchFamily="34" charset="0"/>
              </a:rPr>
              <a:t>“لا” كلمة ذات قيمة كبيرة في إدارة المشاريع</a:t>
            </a:r>
            <a:endParaRPr lang="en-US" smtClean="0">
              <a:cs typeface="Arabic Transparent" panose="020B0604020202020204" pitchFamily="34" charset="0"/>
            </a:endParaRPr>
          </a:p>
          <a:p>
            <a:pPr lvl="1" algn="r" rtl="1" eaLnBrk="1" hangingPunct="1">
              <a:lnSpc>
                <a:spcPct val="120000"/>
              </a:lnSpc>
              <a:buFontTx/>
              <a:buNone/>
            </a:pPr>
            <a:r>
              <a:rPr lang="ar-SA" sz="1400">
                <a:cs typeface="Arabic Transparent" panose="020B0604020202020204" pitchFamily="34" charset="0"/>
              </a:rPr>
              <a:t>(تعريف النطاق)</a:t>
            </a:r>
            <a:endParaRPr lang="en-US" sz="1400">
              <a:cs typeface="Arabic Transparent" panose="020B0604020202020204" pitchFamily="34" charset="0"/>
            </a:endParaRPr>
          </a:p>
          <a:p>
            <a:pPr lvl="1" algn="r" rtl="1" eaLnBrk="1" hangingPunct="1">
              <a:lnSpc>
                <a:spcPct val="120000"/>
              </a:lnSpc>
              <a:buFontTx/>
              <a:buNone/>
            </a:pPr>
            <a:endParaRPr lang="en-US" sz="100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قَدْ </a:t>
            </a:r>
            <a:r>
              <a:rPr lang="ar-SA" smtClean="0">
                <a:cs typeface="Arabic Transparent" panose="020B0604020202020204" pitchFamily="34" charset="0"/>
              </a:rPr>
              <a:t>تضطهد أحدهم</a:t>
            </a:r>
            <a:r>
              <a:rPr lang="ar-LB" smtClean="0">
                <a:cs typeface="Arabic Transparent" panose="020B0604020202020204" pitchFamily="34" charset="0"/>
              </a:rPr>
              <a:t> </a:t>
            </a:r>
            <a:r>
              <a:rPr lang="ar-SA" smtClean="0">
                <a:cs typeface="Arabic Transparent" panose="020B0604020202020204" pitchFamily="34" charset="0"/>
              </a:rPr>
              <a:t>لا</a:t>
            </a:r>
            <a:r>
              <a:rPr lang="ar-LB" smtClean="0">
                <a:cs typeface="Arabic Transparent" panose="020B0604020202020204" pitchFamily="34" charset="0"/>
              </a:rPr>
              <a:t>لتزام موعد نهائي غير </a:t>
            </a:r>
            <a:r>
              <a:rPr lang="ar-SA" smtClean="0">
                <a:cs typeface="Arabic Transparent" panose="020B0604020202020204" pitchFamily="34" charset="0"/>
              </a:rPr>
              <a:t>منطقي</a:t>
            </a:r>
            <a:r>
              <a:rPr lang="ar-LB" smtClean="0">
                <a:cs typeface="Arabic Transparent" panose="020B0604020202020204" pitchFamily="34" charset="0"/>
              </a:rPr>
              <a:t>، لَكنَّك لا تَستطيعُ إ</a:t>
            </a:r>
            <a:r>
              <a:rPr lang="ar-SA" smtClean="0">
                <a:cs typeface="Arabic Transparent" panose="020B0604020202020204" pitchFamily="34" charset="0"/>
              </a:rPr>
              <a:t>ضطهاده</a:t>
            </a:r>
            <a:r>
              <a:rPr lang="ar-LB" smtClean="0">
                <a:cs typeface="Arabic Transparent" panose="020B0604020202020204" pitchFamily="34" charset="0"/>
              </a:rPr>
              <a:t> </a:t>
            </a:r>
            <a:r>
              <a:rPr lang="ar-SA" smtClean="0">
                <a:cs typeface="Arabic Transparent" panose="020B0604020202020204" pitchFamily="34" charset="0"/>
              </a:rPr>
              <a:t>لإتمامه</a:t>
            </a:r>
            <a:endParaRPr lang="ar-LB" smtClean="0">
              <a:cs typeface="Arabic Transparent" panose="020B0604020202020204" pitchFamily="34" charset="0"/>
            </a:endParaRPr>
          </a:p>
          <a:p>
            <a:pPr lvl="1" algn="r" rtl="1" eaLnBrk="1" hangingPunct="1">
              <a:lnSpc>
                <a:spcPct val="120000"/>
              </a:lnSpc>
              <a:buFontTx/>
              <a:buNone/>
            </a:pPr>
            <a:r>
              <a:rPr lang="ar-SA" sz="1400">
                <a:cs typeface="Arabic Transparent" panose="020B0604020202020204" pitchFamily="34" charset="0"/>
              </a:rPr>
              <a:t>(استمع إلى فريقك)</a:t>
            </a:r>
            <a:endParaRPr lang="en-US" sz="1400">
              <a:cs typeface="Arabic Transparent" panose="020B0604020202020204" pitchFamily="34" charset="0"/>
            </a:endParaRPr>
          </a:p>
          <a:p>
            <a:pPr lvl="1" algn="r" rtl="1" eaLnBrk="1" hangingPunct="1">
              <a:lnSpc>
                <a:spcPct val="120000"/>
              </a:lnSpc>
              <a:buFontTx/>
              <a:buNone/>
            </a:pPr>
            <a:endParaRPr lang="en-US" sz="100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قلة</a:t>
            </a:r>
            <a:r>
              <a:rPr lang="ar-SA" smtClean="0">
                <a:cs typeface="Arabic Transparent" panose="020B0604020202020204" pitchFamily="34" charset="0"/>
              </a:rPr>
              <a:t> قليلة</a:t>
            </a:r>
            <a:r>
              <a:rPr lang="ar-LB" smtClean="0">
                <a:cs typeface="Arabic Transparent" panose="020B0604020202020204" pitchFamily="34" charset="0"/>
              </a:rPr>
              <a:t> من الناس يَستطيعونَ حَلّ المشاكلِ؛ </a:t>
            </a:r>
            <a:r>
              <a:rPr lang="ar-SA" smtClean="0">
                <a:cs typeface="Arabic Transparent" panose="020B0604020202020204" pitchFamily="34" charset="0"/>
              </a:rPr>
              <a:t>كُثر هم من ينتِجون أكثر مما يحلّون</a:t>
            </a:r>
            <a:endParaRPr lang="ar-LB" smtClean="0">
              <a:cs typeface="Arabic Transparent" panose="020B0604020202020204" pitchFamily="34" charset="0"/>
            </a:endParaRPr>
          </a:p>
          <a:p>
            <a:pPr lvl="1" algn="r" rtl="1" eaLnBrk="1" hangingPunct="1">
              <a:lnSpc>
                <a:spcPct val="120000"/>
              </a:lnSpc>
              <a:buFontTx/>
              <a:buNone/>
            </a:pPr>
            <a:r>
              <a:rPr lang="ar-SA" sz="1400">
                <a:cs typeface="Arabic Transparent" panose="020B0604020202020204" pitchFamily="34" charset="0"/>
              </a:rPr>
              <a:t>(تضمين فوق المطلوب)</a:t>
            </a:r>
            <a:endParaRPr lang="en-US" sz="1400">
              <a:cs typeface="Arabic Transparent" panose="020B0604020202020204" pitchFamily="34" charset="0"/>
            </a:endParaRPr>
          </a:p>
          <a:p>
            <a:pPr lvl="1" algn="r" rtl="1" eaLnBrk="1" hangingPunct="1">
              <a:lnSpc>
                <a:spcPct val="120000"/>
              </a:lnSpc>
              <a:buFontTx/>
              <a:buNone/>
            </a:pPr>
            <a:endParaRPr lang="en-US" sz="100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يُمْكِنُ</a:t>
            </a:r>
            <a:r>
              <a:rPr lang="ar-SA" smtClean="0">
                <a:cs typeface="Arabic Transparent" panose="020B0604020202020204" pitchFamily="34" charset="0"/>
              </a:rPr>
              <a:t>ك</a:t>
            </a:r>
            <a:r>
              <a:rPr lang="ar-LB" smtClean="0">
                <a:cs typeface="Arabic Transparent" panose="020B0604020202020204" pitchFamily="34" charset="0"/>
              </a:rPr>
              <a:t> أَنْ تُجمّدَ مواصفات</a:t>
            </a:r>
            <a:r>
              <a:rPr lang="ar-SA" smtClean="0">
                <a:cs typeface="Arabic Transparent" panose="020B0604020202020204" pitchFamily="34" charset="0"/>
              </a:rPr>
              <a:t> </a:t>
            </a:r>
            <a:r>
              <a:rPr lang="ar-LB" smtClean="0">
                <a:cs typeface="Arabic Transparent" panose="020B0604020202020204" pitchFamily="34" charset="0"/>
              </a:rPr>
              <a:t>المست</a:t>
            </a:r>
            <a:r>
              <a:rPr lang="ar-SA" smtClean="0">
                <a:cs typeface="Arabic Transparent" panose="020B0604020202020204" pitchFamily="34" charset="0"/>
              </a:rPr>
              <a:t>خدم</a:t>
            </a:r>
            <a:r>
              <a:rPr lang="ar-LB" smtClean="0">
                <a:cs typeface="Arabic Transparent" panose="020B0604020202020204" pitchFamily="34" charset="0"/>
              </a:rPr>
              <a:t> لَكنَّه لَنْ يَتوقّفَ عن التَوَقُّع</a:t>
            </a:r>
          </a:p>
          <a:p>
            <a:pPr lvl="1" algn="r" rtl="1" eaLnBrk="1" hangingPunct="1">
              <a:lnSpc>
                <a:spcPct val="120000"/>
              </a:lnSpc>
              <a:buFontTx/>
              <a:buNone/>
            </a:pPr>
            <a:r>
              <a:rPr lang="ar-SA" sz="1400">
                <a:cs typeface="Arabic Transparent" panose="020B0604020202020204" pitchFamily="34" charset="0"/>
              </a:rPr>
              <a:t>(مراق</a:t>
            </a:r>
            <a:r>
              <a:rPr lang="ar-LB" sz="1400">
                <a:cs typeface="Arabic Transparent" panose="020B0604020202020204" pitchFamily="34" charset="0"/>
              </a:rPr>
              <a:t>ب</a:t>
            </a:r>
            <a:r>
              <a:rPr lang="ar-SA" sz="1400">
                <a:cs typeface="Arabic Transparent" panose="020B0604020202020204" pitchFamily="34" charset="0"/>
              </a:rPr>
              <a:t>ة التغيير)</a:t>
            </a:r>
            <a:endParaRPr lang="en-US" sz="1400">
              <a:cs typeface="Arabic Transparent" panose="020B0604020202020204" pitchFamily="34" charset="0"/>
            </a:endParaRPr>
          </a:p>
        </p:txBody>
      </p:sp>
    </p:spTree>
    <p:extLst>
      <p:ext uri="{BB962C8B-B14F-4D97-AF65-F5344CB8AC3E}">
        <p14:creationId xmlns:p14="http://schemas.microsoft.com/office/powerpoint/2010/main" val="225999193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3B1E7908-BE20-4233-9928-4F94CB500708}" type="slidenum">
              <a:rPr lang="en-US" b="0">
                <a:solidFill>
                  <a:schemeClr val="bg1"/>
                </a:solidFill>
                <a:latin typeface="Humanst531 BT"/>
              </a:rPr>
              <a:pPr eaLnBrk="1" hangingPunct="1"/>
              <a:t>100</a:t>
            </a:fld>
            <a:endParaRPr lang="en-US" b="0">
              <a:solidFill>
                <a:schemeClr val="bg1"/>
              </a:solidFill>
              <a:latin typeface="Humanst531 BT"/>
            </a:endParaRPr>
          </a:p>
        </p:txBody>
      </p:sp>
      <p:sp>
        <p:nvSpPr>
          <p:cNvPr id="113667" name="Rectangle 2"/>
          <p:cNvSpPr>
            <a:spLocks noGrp="1" noChangeArrowheads="1"/>
          </p:cNvSpPr>
          <p:nvPr>
            <p:ph type="title"/>
          </p:nvPr>
        </p:nvSpPr>
        <p:spPr>
          <a:xfrm>
            <a:off x="1524000" y="304801"/>
            <a:ext cx="7543800" cy="519113"/>
          </a:xfrm>
        </p:spPr>
        <p:txBody>
          <a:bodyPr>
            <a:normAutofit fontScale="90000"/>
          </a:bodyPr>
          <a:lstStyle/>
          <a:p>
            <a:pPr eaLnBrk="1" hangingPunct="1"/>
            <a:r>
              <a:rPr lang="ar-LB" smtClean="0">
                <a:cs typeface="Arabic Transparent" panose="020B0604020202020204" pitchFamily="34" charset="0"/>
              </a:rPr>
              <a:t>اللوائح</a:t>
            </a:r>
            <a:endParaRPr lang="en-US" smtClean="0">
              <a:cs typeface="Arabic Transparent" panose="020B0604020202020204" pitchFamily="34" charset="0"/>
            </a:endParaRPr>
          </a:p>
        </p:txBody>
      </p:sp>
      <p:sp>
        <p:nvSpPr>
          <p:cNvPr id="113668" name="Rectangle 3"/>
          <p:cNvSpPr>
            <a:spLocks noGrp="1" noChangeArrowheads="1"/>
          </p:cNvSpPr>
          <p:nvPr>
            <p:ph type="body" idx="1"/>
          </p:nvPr>
        </p:nvSpPr>
        <p:spPr>
          <a:xfrm>
            <a:off x="1676400" y="1143000"/>
            <a:ext cx="8534400" cy="4800600"/>
          </a:xfrm>
        </p:spPr>
        <p:txBody>
          <a:bodyPr/>
          <a:lstStyle/>
          <a:p>
            <a:pPr algn="r" rtl="1" eaLnBrk="1" hangingPunct="1">
              <a:lnSpc>
                <a:spcPct val="120000"/>
              </a:lnSpc>
            </a:pPr>
            <a:r>
              <a:rPr lang="ar-LB" smtClean="0">
                <a:cs typeface="Arabic Transparent" panose="020B0604020202020204" pitchFamily="34" charset="0"/>
              </a:rPr>
              <a:t>اللائحة وثيقة رسمية تزودنا بالتعليمات التي ينبغي اتباعها</a:t>
            </a:r>
            <a:endParaRPr lang="en-US" smtClean="0">
              <a:cs typeface="Arabic Transparent" panose="020B0604020202020204" pitchFamily="34" charset="0"/>
            </a:endParaRPr>
          </a:p>
          <a:p>
            <a:pPr algn="r" rtl="1" eaLnBrk="1" hangingPunct="1">
              <a:lnSpc>
                <a:spcPct val="120000"/>
              </a:lnSpc>
            </a:pPr>
            <a:endParaRPr lang="en-US" sz="100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الالتزام باللوائح أمر إلزامي (ففي الولايات المتحدة، تعليات كرسي المعوقين مطلوب لالتزام “أ.د.أ”</a:t>
            </a:r>
            <a:endParaRPr lang="en-US" smtClean="0">
              <a:cs typeface="Arabic Transparent" panose="020B0604020202020204" pitchFamily="34" charset="0"/>
            </a:endParaRPr>
          </a:p>
          <a:p>
            <a:pPr algn="r" rtl="1" eaLnBrk="1" hangingPunct="1">
              <a:lnSpc>
                <a:spcPct val="120000"/>
              </a:lnSpc>
            </a:pPr>
            <a:endParaRPr lang="en-US" sz="100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اللوائح تصدر عن الحكومة أو أية منظمة رسميّة أخرى</a:t>
            </a:r>
            <a:endParaRPr lang="en-US" smtClean="0">
              <a:cs typeface="Arabic Transparent" panose="020B0604020202020204" pitchFamily="34" charset="0"/>
            </a:endParaRPr>
          </a:p>
          <a:p>
            <a:pPr algn="r" rtl="1" eaLnBrk="1" hangingPunct="1">
              <a:lnSpc>
                <a:spcPct val="120000"/>
              </a:lnSpc>
            </a:pPr>
            <a:endParaRPr lang="en-US" smtClean="0">
              <a:cs typeface="Arabic Transparent" panose="020B0604020202020204" pitchFamily="34" charset="0"/>
            </a:endParaRPr>
          </a:p>
        </p:txBody>
      </p:sp>
    </p:spTree>
    <p:extLst>
      <p:ext uri="{BB962C8B-B14F-4D97-AF65-F5344CB8AC3E}">
        <p14:creationId xmlns:p14="http://schemas.microsoft.com/office/powerpoint/2010/main" val="200552007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1107A33B-16E9-4A85-A913-37117F27530D}" type="slidenum">
              <a:rPr lang="en-US" b="0">
                <a:solidFill>
                  <a:schemeClr val="bg1"/>
                </a:solidFill>
                <a:latin typeface="Humanst531 BT"/>
              </a:rPr>
              <a:pPr eaLnBrk="1" hangingPunct="1"/>
              <a:t>101</a:t>
            </a:fld>
            <a:endParaRPr lang="en-US" b="0">
              <a:solidFill>
                <a:schemeClr val="bg1"/>
              </a:solidFill>
              <a:latin typeface="Humanst531 BT"/>
            </a:endParaRPr>
          </a:p>
        </p:txBody>
      </p:sp>
      <p:sp>
        <p:nvSpPr>
          <p:cNvPr id="114691" name="Rectangle 2"/>
          <p:cNvSpPr>
            <a:spLocks noGrp="1" noChangeArrowheads="1"/>
          </p:cNvSpPr>
          <p:nvPr>
            <p:ph type="title"/>
          </p:nvPr>
        </p:nvSpPr>
        <p:spPr>
          <a:xfrm>
            <a:off x="1524000" y="304801"/>
            <a:ext cx="7391400" cy="519113"/>
          </a:xfrm>
        </p:spPr>
        <p:txBody>
          <a:bodyPr>
            <a:normAutofit fontScale="90000"/>
          </a:bodyPr>
          <a:lstStyle/>
          <a:p>
            <a:pPr eaLnBrk="1" hangingPunct="1"/>
            <a:r>
              <a:rPr lang="ar-LB" smtClean="0">
                <a:cs typeface="Arabic Transparent" panose="020B0604020202020204" pitchFamily="34" charset="0"/>
              </a:rPr>
              <a:t>المقاييس</a:t>
            </a:r>
            <a:endParaRPr lang="en-US" smtClean="0">
              <a:cs typeface="Arabic Transparent" panose="020B0604020202020204" pitchFamily="34" charset="0"/>
            </a:endParaRPr>
          </a:p>
        </p:txBody>
      </p:sp>
      <p:sp>
        <p:nvSpPr>
          <p:cNvPr id="114692" name="Rectangle 3"/>
          <p:cNvSpPr>
            <a:spLocks noGrp="1" noChangeArrowheads="1"/>
          </p:cNvSpPr>
          <p:nvPr>
            <p:ph type="body" idx="1"/>
          </p:nvPr>
        </p:nvSpPr>
        <p:spPr>
          <a:xfrm>
            <a:off x="1981200" y="1219200"/>
            <a:ext cx="8077200" cy="4800600"/>
          </a:xfrm>
        </p:spPr>
        <p:txBody>
          <a:bodyPr/>
          <a:lstStyle/>
          <a:p>
            <a:pPr algn="r" rtl="1" eaLnBrk="1" hangingPunct="1">
              <a:lnSpc>
                <a:spcPct val="120000"/>
              </a:lnSpc>
            </a:pPr>
            <a:r>
              <a:rPr lang="ar-LB" smtClean="0">
                <a:cs typeface="Arabic Transparent" panose="020B0604020202020204" pitchFamily="34" charset="0"/>
              </a:rPr>
              <a:t>المقياس هو وثيقة صادق عليها جسم معترف به يعطي التعليمات</a:t>
            </a:r>
            <a:endParaRPr lang="en-US" smtClean="0">
              <a:cs typeface="Arabic Transparent" panose="020B0604020202020204" pitchFamily="34" charset="0"/>
            </a:endParaRPr>
          </a:p>
          <a:p>
            <a:pPr algn="r" rtl="1" eaLnBrk="1" hangingPunct="1">
              <a:lnSpc>
                <a:spcPct val="120000"/>
              </a:lnSpc>
            </a:pPr>
            <a:endParaRPr lang="en-US" sz="100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التزام المقياس ليس إلزاميًا وإنما قد يكون مفيدًا</a:t>
            </a:r>
            <a:endParaRPr lang="en-US" smtClean="0">
              <a:cs typeface="Arabic Transparent" panose="020B0604020202020204" pitchFamily="34" charset="0"/>
            </a:endParaRPr>
          </a:p>
          <a:p>
            <a:pPr algn="r" rtl="1" eaLnBrk="1" hangingPunct="1">
              <a:lnSpc>
                <a:spcPct val="120000"/>
              </a:lnSpc>
            </a:pPr>
            <a:endParaRPr lang="en-US" sz="100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مثال، حجم أوراق الطباعة قياسي، وسوف تكون فكرة جيدة على الأرجح أن يتبعه به المصنّعون، غير أنه لا يوجد قانون في أغلب البلدان يشترط حجمًا قياسيًا لورق الطباعة</a:t>
            </a:r>
            <a:endParaRPr lang="en-US" smtClean="0">
              <a:cs typeface="Arabic Transparent" panose="020B0604020202020204" pitchFamily="34" charset="0"/>
            </a:endParaRPr>
          </a:p>
          <a:p>
            <a:pPr algn="r" rtl="1" eaLnBrk="1" hangingPunct="1">
              <a:lnSpc>
                <a:spcPct val="120000"/>
              </a:lnSpc>
            </a:pPr>
            <a:endParaRPr lang="en-US" sz="100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الدليل المعرفي لإدارة المشروعات يزودنا بمقاييس لإدارة المشاريع</a:t>
            </a:r>
            <a:endParaRPr lang="en-US" smtClean="0">
              <a:cs typeface="Arabic Transparent" panose="020B0604020202020204" pitchFamily="34" charset="0"/>
            </a:endParaRPr>
          </a:p>
        </p:txBody>
      </p:sp>
    </p:spTree>
    <p:extLst>
      <p:ext uri="{BB962C8B-B14F-4D97-AF65-F5344CB8AC3E}">
        <p14:creationId xmlns:p14="http://schemas.microsoft.com/office/powerpoint/2010/main" val="149994463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7A642D19-2AE7-45BE-A947-43691CC497B6}" type="slidenum">
              <a:rPr lang="en-US" b="0">
                <a:solidFill>
                  <a:schemeClr val="bg1"/>
                </a:solidFill>
                <a:latin typeface="Humanst531 BT"/>
              </a:rPr>
              <a:pPr eaLnBrk="1" hangingPunct="1"/>
              <a:t>102</a:t>
            </a:fld>
            <a:endParaRPr lang="en-US" b="0">
              <a:solidFill>
                <a:schemeClr val="bg1"/>
              </a:solidFill>
              <a:latin typeface="Humanst531 BT"/>
            </a:endParaRPr>
          </a:p>
        </p:txBody>
      </p:sp>
      <p:sp>
        <p:nvSpPr>
          <p:cNvPr id="115715" name="Rectangle 2"/>
          <p:cNvSpPr>
            <a:spLocks noGrp="1" noChangeArrowheads="1"/>
          </p:cNvSpPr>
          <p:nvPr>
            <p:ph type="title"/>
          </p:nvPr>
        </p:nvSpPr>
        <p:spPr>
          <a:xfrm>
            <a:off x="1524000" y="304801"/>
            <a:ext cx="7391400" cy="519113"/>
          </a:xfrm>
        </p:spPr>
        <p:txBody>
          <a:bodyPr>
            <a:normAutofit fontScale="90000"/>
          </a:bodyPr>
          <a:lstStyle/>
          <a:p>
            <a:pPr eaLnBrk="1" hangingPunct="1"/>
            <a:r>
              <a:rPr lang="ar-LB" smtClean="0">
                <a:cs typeface="Arabic Transparent" panose="020B0604020202020204" pitchFamily="34" charset="0"/>
              </a:rPr>
              <a:t>النظام</a:t>
            </a:r>
            <a:endParaRPr lang="en-US" smtClean="0">
              <a:cs typeface="Arabic Transparent" panose="020B0604020202020204" pitchFamily="34" charset="0"/>
            </a:endParaRPr>
          </a:p>
        </p:txBody>
      </p:sp>
      <p:sp>
        <p:nvSpPr>
          <p:cNvPr id="115716" name="Rectangle 3"/>
          <p:cNvSpPr>
            <a:spLocks noGrp="1" noChangeArrowheads="1"/>
          </p:cNvSpPr>
          <p:nvPr>
            <p:ph type="body" idx="1"/>
          </p:nvPr>
        </p:nvSpPr>
        <p:spPr>
          <a:xfrm>
            <a:off x="1981200" y="1219200"/>
            <a:ext cx="8534400" cy="4800600"/>
          </a:xfrm>
        </p:spPr>
        <p:txBody>
          <a:bodyPr>
            <a:normAutofit lnSpcReduction="10000"/>
          </a:bodyPr>
          <a:lstStyle/>
          <a:p>
            <a:pPr algn="r" rtl="1" eaLnBrk="1" hangingPunct="1">
              <a:lnSpc>
                <a:spcPct val="120000"/>
              </a:lnSpc>
            </a:pPr>
            <a:r>
              <a:rPr lang="ar-LB" smtClean="0">
                <a:cs typeface="Arabic Transparent" panose="020B0604020202020204" pitchFamily="34" charset="0"/>
              </a:rPr>
              <a:t>يشمل النظام كافة الإجراءات والأدوات الرسمية الموضوعة لإدارة شيء ما</a:t>
            </a:r>
            <a:endParaRPr lang="en-US" smtClean="0">
              <a:cs typeface="Arabic Transparent" panose="020B0604020202020204" pitchFamily="34" charset="0"/>
            </a:endParaRPr>
          </a:p>
          <a:p>
            <a:pPr algn="r" rtl="1" eaLnBrk="1" hangingPunct="1">
              <a:lnSpc>
                <a:spcPct val="120000"/>
              </a:lnSpc>
            </a:pPr>
            <a:endParaRPr lang="en-US" sz="100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مصطلح “نظام” لا يدلّ ببساطة على أنظمة الحاسوب، بل على الإجراءات، عمليات المراقبة والأرصدة، العمليات المختلفة، النماذج، برامج الحاسوب وغيرها</a:t>
            </a:r>
            <a:endParaRPr lang="en-US" smtClean="0">
              <a:cs typeface="Arabic Transparent" panose="020B0604020202020204" pitchFamily="34" charset="0"/>
            </a:endParaRPr>
          </a:p>
          <a:p>
            <a:pPr algn="r" rtl="1" eaLnBrk="1" hangingPunct="1">
              <a:lnSpc>
                <a:spcPct val="120000"/>
              </a:lnSpc>
            </a:pPr>
            <a:endParaRPr lang="en-US" sz="100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مثال: نظام معلومات إدارة المشروع يمكن أن يتضمن توليفة من الأدوات الممكننة وغير المكننة كأنظمة الكومبيوتر، النماذج الورقيّة، السياسات والإجراءات، الاجتماعات، الخ.</a:t>
            </a:r>
            <a:endParaRPr lang="en-US" smtClean="0">
              <a:cs typeface="Arabic Transparent" panose="020B0604020202020204" pitchFamily="34" charset="0"/>
            </a:endParaRPr>
          </a:p>
        </p:txBody>
      </p:sp>
    </p:spTree>
    <p:extLst>
      <p:ext uri="{BB962C8B-B14F-4D97-AF65-F5344CB8AC3E}">
        <p14:creationId xmlns:p14="http://schemas.microsoft.com/office/powerpoint/2010/main" val="90189463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40DEDD4E-1DCB-4FD8-805F-CBE8ED2B1FC5}" type="slidenum">
              <a:rPr lang="en-US" b="0">
                <a:solidFill>
                  <a:schemeClr val="bg1"/>
                </a:solidFill>
                <a:latin typeface="Humanst531 BT"/>
              </a:rPr>
              <a:pPr eaLnBrk="1" hangingPunct="1"/>
              <a:t>103</a:t>
            </a:fld>
            <a:endParaRPr lang="en-US" b="0">
              <a:solidFill>
                <a:schemeClr val="bg1"/>
              </a:solidFill>
              <a:latin typeface="Humanst531 BT"/>
            </a:endParaRPr>
          </a:p>
        </p:txBody>
      </p:sp>
      <p:sp>
        <p:nvSpPr>
          <p:cNvPr id="116739" name="Rectangle 2"/>
          <p:cNvSpPr>
            <a:spLocks noGrp="1" noChangeArrowheads="1"/>
          </p:cNvSpPr>
          <p:nvPr>
            <p:ph type="title"/>
          </p:nvPr>
        </p:nvSpPr>
        <p:spPr>
          <a:xfrm>
            <a:off x="1676400" y="228600"/>
            <a:ext cx="7391400" cy="954088"/>
          </a:xfrm>
        </p:spPr>
        <p:txBody>
          <a:bodyPr>
            <a:normAutofit fontScale="90000"/>
          </a:bodyPr>
          <a:lstStyle/>
          <a:p>
            <a:pPr eaLnBrk="1" hangingPunct="1"/>
            <a:r>
              <a:rPr lang="ar-LB" smtClean="0">
                <a:cs typeface="Arabic Transparent" panose="020B0604020202020204" pitchFamily="34" charset="0"/>
              </a:rPr>
              <a:t>المُدخلات المشتركة:</a:t>
            </a:r>
            <a:br>
              <a:rPr lang="ar-LB" smtClean="0">
                <a:cs typeface="Arabic Transparent" panose="020B0604020202020204" pitchFamily="34" charset="0"/>
              </a:rPr>
            </a:br>
            <a:r>
              <a:rPr lang="ar-LB" smtClean="0">
                <a:cs typeface="Arabic Transparent" panose="020B0604020202020204" pitchFamily="34" charset="0"/>
              </a:rPr>
              <a:t> طلبات التغيير الموافق عليها</a:t>
            </a:r>
            <a:endParaRPr lang="en-US" smtClean="0">
              <a:cs typeface="Arabic Transparent" panose="020B0604020202020204" pitchFamily="34" charset="0"/>
            </a:endParaRPr>
          </a:p>
        </p:txBody>
      </p:sp>
      <p:sp>
        <p:nvSpPr>
          <p:cNvPr id="116740" name="Rectangle 3"/>
          <p:cNvSpPr>
            <a:spLocks noGrp="1" noChangeArrowheads="1"/>
          </p:cNvSpPr>
          <p:nvPr>
            <p:ph type="body" idx="1"/>
          </p:nvPr>
        </p:nvSpPr>
        <p:spPr>
          <a:xfrm>
            <a:off x="1981200" y="1447800"/>
            <a:ext cx="8305800" cy="4495800"/>
          </a:xfrm>
        </p:spPr>
        <p:txBody>
          <a:bodyPr/>
          <a:lstStyle/>
          <a:p>
            <a:pPr algn="r" rtl="1" eaLnBrk="1" hangingPunct="1">
              <a:lnSpc>
                <a:spcPct val="120000"/>
              </a:lnSpc>
            </a:pPr>
            <a:r>
              <a:rPr lang="ar-LB" sz="1800">
                <a:cs typeface="Arabic Transparent" panose="020B0604020202020204" pitchFamily="34" charset="0"/>
              </a:rPr>
              <a:t>تبقى مجرد طلبات حتى تحظى بالموافقة</a:t>
            </a:r>
            <a:endParaRPr lang="en-US" sz="1800">
              <a:cs typeface="Arabic Transparent" panose="020B0604020202020204" pitchFamily="34" charset="0"/>
            </a:endParaRPr>
          </a:p>
          <a:p>
            <a:pPr algn="r" rtl="1" eaLnBrk="1" hangingPunct="1">
              <a:lnSpc>
                <a:spcPct val="120000"/>
              </a:lnSpc>
            </a:pPr>
            <a:endParaRPr lang="en-US" sz="900">
              <a:cs typeface="Arabic Transparent" panose="020B0604020202020204" pitchFamily="34" charset="0"/>
            </a:endParaRPr>
          </a:p>
          <a:p>
            <a:pPr algn="r" rtl="1" eaLnBrk="1" hangingPunct="1">
              <a:lnSpc>
                <a:spcPct val="120000"/>
              </a:lnSpc>
            </a:pPr>
            <a:r>
              <a:rPr lang="ar-LB" sz="1800">
                <a:cs typeface="Arabic Transparent" panose="020B0604020202020204" pitchFamily="34" charset="0"/>
              </a:rPr>
              <a:t>إذا طُلب تغيير ما، ثمّ تمّ التغيير طبقاً لـ</a:t>
            </a:r>
            <a:r>
              <a:rPr lang="ar-LB" sz="1800" b="1">
                <a:cs typeface="Arabic Transparent" panose="020B0604020202020204" pitchFamily="34" charset="0"/>
              </a:rPr>
              <a:t>نظامِ المراقبة الكاملة للتغيير</a:t>
            </a:r>
            <a:r>
              <a:rPr lang="ar-LB" sz="1800">
                <a:cs typeface="Arabic Transparent" panose="020B0604020202020204" pitchFamily="34" charset="0"/>
              </a:rPr>
              <a:t>. هذا سَيَضْمنُ بأنّ طلبَ التغييرَ سيُفْهَمُ بشكل صحيح وسيؤخذ بعين الاعتبار وبأنّ الأفرادَ أَو الأقسام المناسبة ستضطلع قبل الموافقة عليه أَو رَفْضه.</a:t>
            </a:r>
            <a:endParaRPr lang="en-US" sz="1800">
              <a:cs typeface="Arabic Transparent" panose="020B0604020202020204" pitchFamily="34" charset="0"/>
            </a:endParaRPr>
          </a:p>
          <a:p>
            <a:pPr algn="r" rtl="1" eaLnBrk="1" hangingPunct="1">
              <a:lnSpc>
                <a:spcPct val="120000"/>
              </a:lnSpc>
            </a:pPr>
            <a:endParaRPr lang="en-US" sz="900">
              <a:cs typeface="Arabic Transparent" panose="020B0604020202020204" pitchFamily="34" charset="0"/>
            </a:endParaRPr>
          </a:p>
          <a:p>
            <a:pPr algn="r" rtl="1" eaLnBrk="1" hangingPunct="1">
              <a:lnSpc>
                <a:spcPct val="120000"/>
              </a:lnSpc>
            </a:pPr>
            <a:r>
              <a:rPr lang="ar-LB" sz="1800">
                <a:cs typeface="Arabic Transparent" panose="020B0604020202020204" pitchFamily="34" charset="0"/>
              </a:rPr>
              <a:t>تستعمل كمُدخل إلى عدّة عمليّات للتأكد من تنفيذ التغيير وإدارته ومراقبته بشكل صحيح </a:t>
            </a:r>
            <a:endParaRPr lang="en-US" sz="1800">
              <a:cs typeface="Arabic Transparent" panose="020B0604020202020204" pitchFamily="34" charset="0"/>
            </a:endParaRPr>
          </a:p>
          <a:p>
            <a:pPr algn="r" rtl="1" eaLnBrk="1" hangingPunct="1">
              <a:lnSpc>
                <a:spcPct val="120000"/>
              </a:lnSpc>
            </a:pPr>
            <a:endParaRPr lang="en-US" sz="900">
              <a:cs typeface="Arabic Transparent" panose="020B0604020202020204" pitchFamily="34" charset="0"/>
            </a:endParaRPr>
          </a:p>
          <a:p>
            <a:pPr algn="r" rtl="1" eaLnBrk="1" hangingPunct="1">
              <a:lnSpc>
                <a:spcPct val="120000"/>
              </a:lnSpc>
            </a:pPr>
            <a:r>
              <a:rPr lang="ar-LB" sz="1800">
                <a:cs typeface="Arabic Transparent" panose="020B0604020202020204" pitchFamily="34" charset="0"/>
              </a:rPr>
              <a:t>أمثلة: يمكن أن تتلقى طلب تغيير بإضافة وظيفة إلى برنامج حاسوب، إزالة جزء من مبنى، أو تغيير المواد</a:t>
            </a:r>
            <a:endParaRPr lang="en-US" sz="1800">
              <a:cs typeface="Arabic Transparent" panose="020B0604020202020204" pitchFamily="34" charset="0"/>
            </a:endParaRPr>
          </a:p>
        </p:txBody>
      </p:sp>
    </p:spTree>
    <p:extLst>
      <p:ext uri="{BB962C8B-B14F-4D97-AF65-F5344CB8AC3E}">
        <p14:creationId xmlns:p14="http://schemas.microsoft.com/office/powerpoint/2010/main" val="385046891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8DBA6A2A-AC1E-4786-ADC2-2EBE13BEF0B0}" type="slidenum">
              <a:rPr lang="en-US" b="0">
                <a:solidFill>
                  <a:schemeClr val="bg1"/>
                </a:solidFill>
                <a:latin typeface="Humanst531 BT"/>
              </a:rPr>
              <a:pPr eaLnBrk="1" hangingPunct="1"/>
              <a:t>104</a:t>
            </a:fld>
            <a:endParaRPr lang="en-US" b="0">
              <a:solidFill>
                <a:schemeClr val="bg1"/>
              </a:solidFill>
              <a:latin typeface="Humanst531 BT"/>
            </a:endParaRPr>
          </a:p>
        </p:txBody>
      </p:sp>
      <p:sp>
        <p:nvSpPr>
          <p:cNvPr id="117763" name="Rectangle 2"/>
          <p:cNvSpPr>
            <a:spLocks noGrp="1" noChangeArrowheads="1"/>
          </p:cNvSpPr>
          <p:nvPr>
            <p:ph type="title"/>
          </p:nvPr>
        </p:nvSpPr>
        <p:spPr>
          <a:xfrm>
            <a:off x="1676400" y="152400"/>
            <a:ext cx="7391400" cy="954088"/>
          </a:xfrm>
        </p:spPr>
        <p:txBody>
          <a:bodyPr>
            <a:normAutofit fontScale="90000"/>
          </a:bodyPr>
          <a:lstStyle/>
          <a:p>
            <a:pPr eaLnBrk="1" hangingPunct="1"/>
            <a:r>
              <a:rPr lang="ar-LB" smtClean="0">
                <a:cs typeface="Arabic Transparent" panose="020B0604020202020204" pitchFamily="34" charset="0"/>
              </a:rPr>
              <a:t>المُدخلات المشتركة:</a:t>
            </a:r>
            <a:br>
              <a:rPr lang="ar-LB" smtClean="0">
                <a:cs typeface="Arabic Transparent" panose="020B0604020202020204" pitchFamily="34" charset="0"/>
              </a:rPr>
            </a:br>
            <a:r>
              <a:rPr lang="ar-LB" smtClean="0">
                <a:cs typeface="Arabic Transparent" panose="020B0604020202020204" pitchFamily="34" charset="0"/>
              </a:rPr>
              <a:t>العوامل البيئية للهيئة</a:t>
            </a:r>
            <a:endParaRPr lang="en-US" smtClean="0">
              <a:cs typeface="Arabic Transparent" panose="020B0604020202020204" pitchFamily="34" charset="0"/>
            </a:endParaRPr>
          </a:p>
        </p:txBody>
      </p:sp>
      <p:sp>
        <p:nvSpPr>
          <p:cNvPr id="117764" name="Rectangle 3"/>
          <p:cNvSpPr>
            <a:spLocks noGrp="1" noChangeArrowheads="1"/>
          </p:cNvSpPr>
          <p:nvPr>
            <p:ph type="body" idx="1"/>
          </p:nvPr>
        </p:nvSpPr>
        <p:spPr>
          <a:xfrm>
            <a:off x="1981200" y="1447800"/>
            <a:ext cx="8534400" cy="4800600"/>
          </a:xfrm>
        </p:spPr>
        <p:txBody>
          <a:bodyPr/>
          <a:lstStyle/>
          <a:p>
            <a:pPr algn="r" rtl="1" eaLnBrk="1" hangingPunct="1">
              <a:lnSpc>
                <a:spcPct val="120000"/>
              </a:lnSpc>
            </a:pPr>
            <a:r>
              <a:rPr lang="ar-LB" sz="1800">
                <a:cs typeface="Arabic Transparent" panose="020B0604020202020204" pitchFamily="34" charset="0"/>
              </a:rPr>
              <a:t>تظهر كمُدخل في معظم عمليّات التخطيط</a:t>
            </a:r>
            <a:endParaRPr lang="en-US" sz="1800">
              <a:cs typeface="Arabic Transparent" panose="020B0604020202020204" pitchFamily="34" charset="0"/>
            </a:endParaRPr>
          </a:p>
          <a:p>
            <a:pPr algn="r" rtl="1" eaLnBrk="1" hangingPunct="1">
              <a:lnSpc>
                <a:spcPct val="120000"/>
              </a:lnSpc>
            </a:pPr>
            <a:endParaRPr lang="en-US" sz="600">
              <a:cs typeface="Arabic Transparent" panose="020B0604020202020204" pitchFamily="34" charset="0"/>
            </a:endParaRPr>
          </a:p>
          <a:p>
            <a:pPr algn="r" rtl="1" eaLnBrk="1" hangingPunct="1">
              <a:lnSpc>
                <a:spcPct val="120000"/>
              </a:lnSpc>
            </a:pPr>
            <a:r>
              <a:rPr lang="ar-LB" sz="1800">
                <a:cs typeface="Arabic Transparent" panose="020B0604020202020204" pitchFamily="34" charset="0"/>
              </a:rPr>
              <a:t>يمكن أن تكون أي شيء يؤثر على مشروعك من خارجه</a:t>
            </a:r>
            <a:endParaRPr lang="en-US" sz="1800">
              <a:cs typeface="Arabic Transparent" panose="020B0604020202020204" pitchFamily="34" charset="0"/>
            </a:endParaRPr>
          </a:p>
          <a:p>
            <a:pPr algn="r" rtl="1" eaLnBrk="1" hangingPunct="1">
              <a:lnSpc>
                <a:spcPct val="120000"/>
              </a:lnSpc>
            </a:pPr>
            <a:endParaRPr lang="en-US" sz="600">
              <a:cs typeface="Arabic Transparent" panose="020B0604020202020204" pitchFamily="34" charset="0"/>
            </a:endParaRPr>
          </a:p>
          <a:p>
            <a:pPr algn="r" rtl="1" eaLnBrk="1" hangingPunct="1">
              <a:lnSpc>
                <a:spcPct val="120000"/>
              </a:lnSpc>
            </a:pPr>
            <a:r>
              <a:rPr lang="ar-LB" sz="1800">
                <a:cs typeface="Arabic Transparent" panose="020B0604020202020204" pitchFamily="34" charset="0"/>
              </a:rPr>
              <a:t>الأشياء التي تؤثر على مشروعك دون أن تكون جزءًا منه، مثل:</a:t>
            </a:r>
            <a:endParaRPr lang="en-US" sz="1800">
              <a:cs typeface="Arabic Transparent" panose="020B0604020202020204" pitchFamily="34" charset="0"/>
            </a:endParaRPr>
          </a:p>
          <a:p>
            <a:pPr lvl="1" algn="r" rtl="1" eaLnBrk="1" hangingPunct="1">
              <a:lnSpc>
                <a:spcPct val="120000"/>
              </a:lnSpc>
            </a:pPr>
            <a:r>
              <a:rPr lang="ar-LB" sz="1600">
                <a:cs typeface="Arabic Transparent" panose="020B0604020202020204" pitchFamily="34" charset="0"/>
              </a:rPr>
              <a:t>الهيكلية التنظيمية للشركة</a:t>
            </a:r>
            <a:endParaRPr lang="en-US" sz="1600">
              <a:cs typeface="Arabic Transparent" panose="020B0604020202020204" pitchFamily="34" charset="0"/>
            </a:endParaRPr>
          </a:p>
          <a:p>
            <a:pPr lvl="1" algn="r" rtl="1" eaLnBrk="1" hangingPunct="1">
              <a:lnSpc>
                <a:spcPct val="120000"/>
              </a:lnSpc>
            </a:pPr>
            <a:r>
              <a:rPr lang="ar-LB" sz="1600">
                <a:cs typeface="Arabic Transparent" panose="020B0604020202020204" pitchFamily="34" charset="0"/>
              </a:rPr>
              <a:t>قيم الشركة وأخلاقيات العمل</a:t>
            </a:r>
            <a:endParaRPr lang="en-US" sz="1600">
              <a:cs typeface="Arabic Transparent" panose="020B0604020202020204" pitchFamily="34" charset="0"/>
            </a:endParaRPr>
          </a:p>
          <a:p>
            <a:pPr lvl="1" algn="r" rtl="1" eaLnBrk="1" hangingPunct="1">
              <a:lnSpc>
                <a:spcPct val="120000"/>
              </a:lnSpc>
            </a:pPr>
            <a:r>
              <a:rPr lang="ar-LB" sz="1600">
                <a:cs typeface="Arabic Transparent" panose="020B0604020202020204" pitchFamily="34" charset="0"/>
              </a:rPr>
              <a:t>مقاييس، قوانين ولوائح الحكومة حيث يؤدى المشروع أو حيث يستخدم المُنتَج</a:t>
            </a:r>
            <a:endParaRPr lang="en-US" sz="1600">
              <a:cs typeface="Arabic Transparent" panose="020B0604020202020204" pitchFamily="34" charset="0"/>
            </a:endParaRPr>
          </a:p>
          <a:p>
            <a:pPr lvl="1" algn="r" rtl="1" eaLnBrk="1" hangingPunct="1">
              <a:lnSpc>
                <a:spcPct val="120000"/>
              </a:lnSpc>
            </a:pPr>
            <a:r>
              <a:rPr lang="ar-LB" sz="1600">
                <a:cs typeface="Arabic Transparent" panose="020B0604020202020204" pitchFamily="34" charset="0"/>
              </a:rPr>
              <a:t>خصائص أصحاب المصلحة في المشروع (توقعاتهم ورغبتهم في قبول المخاطر)</a:t>
            </a:r>
            <a:endParaRPr lang="en-US" sz="1600">
              <a:cs typeface="Arabic Transparent" panose="020B0604020202020204" pitchFamily="34" charset="0"/>
            </a:endParaRPr>
          </a:p>
          <a:p>
            <a:pPr lvl="1" algn="r" rtl="1" eaLnBrk="1" hangingPunct="1">
              <a:lnSpc>
                <a:spcPct val="120000"/>
              </a:lnSpc>
            </a:pPr>
            <a:r>
              <a:rPr lang="ar-LB" sz="1600">
                <a:cs typeface="Arabic Transparent" panose="020B0604020202020204" pitchFamily="34" charset="0"/>
              </a:rPr>
              <a:t>الوضع العام للسوق</a:t>
            </a:r>
            <a:endParaRPr lang="en-US" sz="1600">
              <a:cs typeface="Arabic Transparent" panose="020B0604020202020204" pitchFamily="34" charset="0"/>
            </a:endParaRPr>
          </a:p>
          <a:p>
            <a:pPr lvl="1" algn="r" rtl="1" eaLnBrk="1" hangingPunct="1">
              <a:lnSpc>
                <a:spcPct val="120000"/>
              </a:lnSpc>
            </a:pPr>
            <a:r>
              <a:rPr lang="ar-LB" sz="1600">
                <a:cs typeface="Arabic Transparent" panose="020B0604020202020204" pitchFamily="34" charset="0"/>
              </a:rPr>
              <a:t>أنظمة البنى التحتية للأعمال</a:t>
            </a:r>
            <a:endParaRPr lang="en-US" sz="1600">
              <a:cs typeface="Arabic Transparent" panose="020B0604020202020204" pitchFamily="34" charset="0"/>
            </a:endParaRPr>
          </a:p>
          <a:p>
            <a:pPr lvl="1" algn="r" rtl="1" eaLnBrk="1" hangingPunct="1">
              <a:lnSpc>
                <a:spcPct val="120000"/>
              </a:lnSpc>
            </a:pPr>
            <a:r>
              <a:rPr lang="ar-LB" sz="1600">
                <a:cs typeface="Arabic Transparent" panose="020B0604020202020204" pitchFamily="34" charset="0"/>
              </a:rPr>
              <a:t>سياسات العاملين</a:t>
            </a:r>
            <a:endParaRPr lang="en-US" sz="1600">
              <a:cs typeface="Arabic Transparent" panose="020B0604020202020204" pitchFamily="34" charset="0"/>
            </a:endParaRPr>
          </a:p>
          <a:p>
            <a:pPr lvl="1" algn="r" rtl="1" eaLnBrk="1" hangingPunct="1">
              <a:lnSpc>
                <a:spcPct val="120000"/>
              </a:lnSpc>
            </a:pPr>
            <a:r>
              <a:rPr lang="ar-LB" sz="1600">
                <a:cs typeface="Arabic Transparent" panose="020B0604020202020204" pitchFamily="34" charset="0"/>
              </a:rPr>
              <a:t>نظام معلومات إدارة المشروع</a:t>
            </a:r>
            <a:endParaRPr lang="en-US" sz="1600">
              <a:cs typeface="Arabic Transparent" panose="020B0604020202020204" pitchFamily="34" charset="0"/>
            </a:endParaRPr>
          </a:p>
        </p:txBody>
      </p:sp>
    </p:spTree>
    <p:extLst>
      <p:ext uri="{BB962C8B-B14F-4D97-AF65-F5344CB8AC3E}">
        <p14:creationId xmlns:p14="http://schemas.microsoft.com/office/powerpoint/2010/main" val="250203584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1801ED4C-6699-4C4F-A8AD-BDFB68A08CC9}" type="slidenum">
              <a:rPr lang="en-US" b="0">
                <a:solidFill>
                  <a:schemeClr val="bg1"/>
                </a:solidFill>
                <a:latin typeface="Humanst531 BT"/>
              </a:rPr>
              <a:pPr eaLnBrk="1" hangingPunct="1"/>
              <a:t>105</a:t>
            </a:fld>
            <a:endParaRPr lang="en-US" b="0">
              <a:solidFill>
                <a:schemeClr val="bg1"/>
              </a:solidFill>
              <a:latin typeface="Humanst531 BT"/>
            </a:endParaRPr>
          </a:p>
        </p:txBody>
      </p:sp>
      <p:sp>
        <p:nvSpPr>
          <p:cNvPr id="118787" name="Rectangle 2"/>
          <p:cNvSpPr>
            <a:spLocks noGrp="1" noChangeArrowheads="1"/>
          </p:cNvSpPr>
          <p:nvPr>
            <p:ph type="title"/>
          </p:nvPr>
        </p:nvSpPr>
        <p:spPr>
          <a:xfrm>
            <a:off x="1828800" y="196850"/>
            <a:ext cx="7391400" cy="954088"/>
          </a:xfrm>
        </p:spPr>
        <p:txBody>
          <a:bodyPr>
            <a:normAutofit fontScale="90000"/>
          </a:bodyPr>
          <a:lstStyle/>
          <a:p>
            <a:pPr eaLnBrk="1" hangingPunct="1"/>
            <a:r>
              <a:rPr lang="ar-LB" smtClean="0">
                <a:cs typeface="Arabic Transparent" panose="020B0604020202020204" pitchFamily="34" charset="0"/>
              </a:rPr>
              <a:t>المُدخلات المشتركة:</a:t>
            </a:r>
            <a:br>
              <a:rPr lang="ar-LB" smtClean="0">
                <a:cs typeface="Arabic Transparent" panose="020B0604020202020204" pitchFamily="34" charset="0"/>
              </a:rPr>
            </a:br>
            <a:r>
              <a:rPr lang="ar-LB" smtClean="0">
                <a:cs typeface="Arabic Transparent" panose="020B0604020202020204" pitchFamily="34" charset="0"/>
              </a:rPr>
              <a:t>أصول عمليّات المنظمة 1/2</a:t>
            </a:r>
            <a:endParaRPr lang="en-US" smtClean="0">
              <a:cs typeface="Arabic Transparent" panose="020B0604020202020204" pitchFamily="34" charset="0"/>
            </a:endParaRPr>
          </a:p>
        </p:txBody>
      </p:sp>
      <p:sp>
        <p:nvSpPr>
          <p:cNvPr id="118788" name="Rectangle 3"/>
          <p:cNvSpPr>
            <a:spLocks noGrp="1" noChangeArrowheads="1"/>
          </p:cNvSpPr>
          <p:nvPr>
            <p:ph type="body" idx="1"/>
          </p:nvPr>
        </p:nvSpPr>
        <p:spPr>
          <a:xfrm>
            <a:off x="1981200" y="1219200"/>
            <a:ext cx="8077200" cy="5105400"/>
          </a:xfrm>
        </p:spPr>
        <p:txBody>
          <a:bodyPr/>
          <a:lstStyle/>
          <a:p>
            <a:pPr algn="r" rtl="1" eaLnBrk="1" hangingPunct="1">
              <a:lnSpc>
                <a:spcPct val="120000"/>
              </a:lnSpc>
            </a:pPr>
            <a:r>
              <a:rPr lang="ar-LB" smtClean="0">
                <a:cs typeface="Arabic Transparent" panose="020B0604020202020204" pitchFamily="34" charset="0"/>
              </a:rPr>
              <a:t>المعلومات، الأدوات، الوثائق، أو المعرفة التي تمتلكها منظمتك التي يمكنها المساعدة في التخطيط للمشروع</a:t>
            </a:r>
            <a:endParaRPr lang="en-US" smtClean="0">
              <a:cs typeface="Arabic Transparent" panose="020B0604020202020204" pitchFamily="34" charset="0"/>
            </a:endParaRPr>
          </a:p>
          <a:p>
            <a:pPr lvl="1" algn="r" rtl="1" eaLnBrk="1" hangingPunct="1">
              <a:lnSpc>
                <a:spcPct val="120000"/>
              </a:lnSpc>
            </a:pPr>
            <a:r>
              <a:rPr lang="ar-LB" sz="1800">
                <a:cs typeface="Arabic Transparent" panose="020B0604020202020204" pitchFamily="34" charset="0"/>
              </a:rPr>
              <a:t>خطة المشروع من مشروع مشابه أدّته منظّمتك في السابق</a:t>
            </a:r>
            <a:endParaRPr lang="en-US" sz="1800">
              <a:cs typeface="Arabic Transparent" panose="020B0604020202020204" pitchFamily="34" charset="0"/>
            </a:endParaRPr>
          </a:p>
          <a:p>
            <a:pPr lvl="1" algn="r" rtl="1" eaLnBrk="1" hangingPunct="1">
              <a:lnSpc>
                <a:spcPct val="120000"/>
              </a:lnSpc>
            </a:pPr>
            <a:r>
              <a:rPr lang="ar-LB" sz="1800">
                <a:cs typeface="Arabic Transparent" panose="020B0604020202020204" pitchFamily="34" charset="0"/>
              </a:rPr>
              <a:t>سياسة الشركة: تضع الهيكليات وتجعلك تعرف الحدود التي يمكن لمشروعك أن يتحرك ضمنها، لذا ليس عليك أن تضيع وقتك ومواردك في اكتشاف هذه الأشياء من جديد بنفسك</a:t>
            </a:r>
            <a:endParaRPr lang="en-US" sz="1800">
              <a:cs typeface="Arabic Transparent" panose="020B0604020202020204" pitchFamily="34" charset="0"/>
            </a:endParaRPr>
          </a:p>
          <a:p>
            <a:pPr lvl="1" algn="r" rtl="1" eaLnBrk="1" hangingPunct="1">
              <a:lnSpc>
                <a:spcPct val="120000"/>
              </a:lnSpc>
            </a:pPr>
            <a:endParaRPr lang="en-US" sz="900">
              <a:cs typeface="Arabic Transparent" panose="020B0604020202020204" pitchFamily="34" charset="0"/>
            </a:endParaRPr>
          </a:p>
          <a:p>
            <a:pPr algn="r" rtl="1" eaLnBrk="1" hangingPunct="1">
              <a:lnSpc>
                <a:spcPct val="120000"/>
              </a:lnSpc>
            </a:pPr>
            <a:r>
              <a:rPr lang="ar-LB" b="1" smtClean="0">
                <a:cs typeface="Arabic Transparent" panose="020B0604020202020204" pitchFamily="34" charset="0"/>
              </a:rPr>
              <a:t>أي شيء تمتلكه أو طوّرته منظّمتك بحبث يفيدك في مشروع حالي أو مستقبلي</a:t>
            </a:r>
            <a:endParaRPr lang="en-US" b="1" smtClean="0">
              <a:cs typeface="Arabic Transparent" panose="020B0604020202020204" pitchFamily="34" charset="0"/>
            </a:endParaRPr>
          </a:p>
          <a:p>
            <a:pPr algn="r" rtl="1" eaLnBrk="1" hangingPunct="1">
              <a:lnSpc>
                <a:spcPct val="120000"/>
              </a:lnSpc>
            </a:pPr>
            <a:endParaRPr lang="en-US" sz="1000" b="1">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جزء من مهامك في المشروع إسهام هذه الأصول في مشروعك متى كان ذلك متوفرًا</a:t>
            </a:r>
            <a:endParaRPr lang="en-US" smtClean="0">
              <a:cs typeface="Arabic Transparent" panose="020B0604020202020204" pitchFamily="34" charset="0"/>
            </a:endParaRPr>
          </a:p>
        </p:txBody>
      </p:sp>
    </p:spTree>
    <p:extLst>
      <p:ext uri="{BB962C8B-B14F-4D97-AF65-F5344CB8AC3E}">
        <p14:creationId xmlns:p14="http://schemas.microsoft.com/office/powerpoint/2010/main" val="206503946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6CD8D2B3-CB91-44AF-B4CE-AE00B4D5AD1A}" type="slidenum">
              <a:rPr lang="en-US" b="0">
                <a:solidFill>
                  <a:schemeClr val="bg1"/>
                </a:solidFill>
                <a:latin typeface="Humanst531 BT"/>
              </a:rPr>
              <a:pPr eaLnBrk="1" hangingPunct="1"/>
              <a:t>106</a:t>
            </a:fld>
            <a:endParaRPr lang="en-US" b="0">
              <a:solidFill>
                <a:schemeClr val="bg1"/>
              </a:solidFill>
              <a:latin typeface="Humanst531 BT"/>
            </a:endParaRPr>
          </a:p>
        </p:txBody>
      </p:sp>
      <p:sp>
        <p:nvSpPr>
          <p:cNvPr id="119811" name="Rectangle 2"/>
          <p:cNvSpPr>
            <a:spLocks noGrp="1" noChangeArrowheads="1"/>
          </p:cNvSpPr>
          <p:nvPr>
            <p:ph type="title"/>
          </p:nvPr>
        </p:nvSpPr>
        <p:spPr>
          <a:xfrm>
            <a:off x="1676400" y="152400"/>
            <a:ext cx="7391400" cy="946150"/>
          </a:xfrm>
        </p:spPr>
        <p:txBody>
          <a:bodyPr>
            <a:normAutofit fontScale="90000"/>
          </a:bodyPr>
          <a:lstStyle/>
          <a:p>
            <a:pPr eaLnBrk="1" hangingPunct="1"/>
            <a:r>
              <a:rPr lang="ar-LB" smtClean="0">
                <a:cs typeface="Arabic Transparent" panose="020B0604020202020204" pitchFamily="34" charset="0"/>
              </a:rPr>
              <a:t>المُدخلات المشتركة:</a:t>
            </a:r>
            <a:br>
              <a:rPr lang="ar-LB" smtClean="0">
                <a:cs typeface="Arabic Transparent" panose="020B0604020202020204" pitchFamily="34" charset="0"/>
              </a:rPr>
            </a:br>
            <a:r>
              <a:rPr lang="ar-LB" smtClean="0">
                <a:cs typeface="Arabic Transparent" panose="020B0604020202020204" pitchFamily="34" charset="0"/>
              </a:rPr>
              <a:t>أصول عمليّات المنظمة 2/2</a:t>
            </a:r>
            <a:endParaRPr lang="en-US" smtClean="0">
              <a:cs typeface="Arabic Transparent" panose="020B0604020202020204" pitchFamily="34" charset="0"/>
            </a:endParaRPr>
          </a:p>
        </p:txBody>
      </p:sp>
      <p:sp>
        <p:nvSpPr>
          <p:cNvPr id="119812" name="Rectangle 3"/>
          <p:cNvSpPr>
            <a:spLocks noGrp="1" noChangeArrowheads="1"/>
          </p:cNvSpPr>
          <p:nvPr>
            <p:ph type="body" idx="1"/>
          </p:nvPr>
        </p:nvSpPr>
        <p:spPr>
          <a:xfrm>
            <a:off x="6172200" y="1295400"/>
            <a:ext cx="4419600" cy="4495800"/>
          </a:xfrm>
        </p:spPr>
        <p:txBody>
          <a:bodyPr/>
          <a:lstStyle/>
          <a:p>
            <a:pPr algn="r" rtl="1" eaLnBrk="1" hangingPunct="1">
              <a:lnSpc>
                <a:spcPct val="120000"/>
              </a:lnSpc>
            </a:pPr>
            <a:r>
              <a:rPr lang="ar-LB" sz="1800">
                <a:cs typeface="Arabic Transparent" panose="020B0604020202020204" pitchFamily="34" charset="0"/>
              </a:rPr>
              <a:t>أمثلة:</a:t>
            </a:r>
            <a:endParaRPr lang="en-US" sz="1800">
              <a:cs typeface="Arabic Transparent" panose="020B0604020202020204" pitchFamily="34" charset="0"/>
            </a:endParaRPr>
          </a:p>
          <a:p>
            <a:pPr lvl="1" algn="r" rtl="1" eaLnBrk="1" hangingPunct="1">
              <a:lnSpc>
                <a:spcPct val="120000"/>
              </a:lnSpc>
            </a:pPr>
            <a:r>
              <a:rPr lang="ar-LB" sz="1800">
                <a:cs typeface="Arabic Transparent" panose="020B0604020202020204" pitchFamily="34" charset="0"/>
              </a:rPr>
              <a:t>قوالب جاهزة لوثائق المشاريع المشتركة</a:t>
            </a:r>
            <a:endParaRPr lang="en-US" sz="1800">
              <a:cs typeface="Arabic Transparent" panose="020B0604020202020204" pitchFamily="34" charset="0"/>
            </a:endParaRPr>
          </a:p>
          <a:p>
            <a:pPr lvl="1" algn="r" rtl="1" eaLnBrk="1" hangingPunct="1">
              <a:lnSpc>
                <a:spcPct val="120000"/>
              </a:lnSpc>
            </a:pPr>
            <a:r>
              <a:rPr lang="ar-LB" sz="1800">
                <a:cs typeface="Arabic Transparent" panose="020B0604020202020204" pitchFamily="34" charset="0"/>
              </a:rPr>
              <a:t>أمثلة من خطة مشروع سابق</a:t>
            </a:r>
            <a:endParaRPr lang="en-US" sz="1800">
              <a:cs typeface="Arabic Transparent" panose="020B0604020202020204" pitchFamily="34" charset="0"/>
            </a:endParaRPr>
          </a:p>
          <a:p>
            <a:pPr lvl="1" algn="r" rtl="1" eaLnBrk="1" hangingPunct="1">
              <a:lnSpc>
                <a:spcPct val="120000"/>
              </a:lnSpc>
            </a:pPr>
            <a:r>
              <a:rPr lang="ar-LB" sz="1800">
                <a:cs typeface="Arabic Transparent" panose="020B0604020202020204" pitchFamily="34" charset="0"/>
              </a:rPr>
              <a:t>أدوات برنامج حاسوب</a:t>
            </a:r>
            <a:endParaRPr lang="en-US" sz="1800">
              <a:cs typeface="Arabic Transparent" panose="020B0604020202020204" pitchFamily="34" charset="0"/>
            </a:endParaRPr>
          </a:p>
          <a:p>
            <a:pPr lvl="1" algn="r" rtl="1" eaLnBrk="1" hangingPunct="1">
              <a:lnSpc>
                <a:spcPct val="120000"/>
              </a:lnSpc>
            </a:pPr>
            <a:r>
              <a:rPr lang="ar-LB" sz="1800">
                <a:cs typeface="Arabic Transparent" panose="020B0604020202020204" pitchFamily="34" charset="0"/>
              </a:rPr>
              <a:t>قواعد بيانات المشروع: ملفات المشروع وسجلاته</a:t>
            </a:r>
            <a:endParaRPr lang="en-US" sz="1800">
              <a:cs typeface="Arabic Transparent" panose="020B0604020202020204" pitchFamily="34" charset="0"/>
            </a:endParaRPr>
          </a:p>
          <a:p>
            <a:pPr lvl="1" algn="r" rtl="1" eaLnBrk="1" hangingPunct="1">
              <a:lnSpc>
                <a:spcPct val="120000"/>
              </a:lnSpc>
            </a:pPr>
            <a:r>
              <a:rPr lang="ar-LB" sz="1800">
                <a:cs typeface="Arabic Transparent" panose="020B0604020202020204" pitchFamily="34" charset="0"/>
              </a:rPr>
              <a:t>المعلومات التاريخية</a:t>
            </a:r>
            <a:endParaRPr lang="en-US" sz="1800">
              <a:cs typeface="Arabic Transparent" panose="020B0604020202020204" pitchFamily="34" charset="0"/>
            </a:endParaRPr>
          </a:p>
          <a:p>
            <a:pPr lvl="1" algn="r" rtl="1" eaLnBrk="1" hangingPunct="1">
              <a:lnSpc>
                <a:spcPct val="120000"/>
              </a:lnSpc>
            </a:pPr>
            <a:r>
              <a:rPr lang="ar-LB" sz="1800">
                <a:cs typeface="Arabic Transparent" panose="020B0604020202020204" pitchFamily="34" charset="0"/>
              </a:rPr>
              <a:t>الدروس المستفادة</a:t>
            </a:r>
            <a:endParaRPr lang="en-US" sz="1800">
              <a:cs typeface="Arabic Transparent" panose="020B0604020202020204" pitchFamily="34" charset="0"/>
            </a:endParaRPr>
          </a:p>
          <a:p>
            <a:pPr lvl="1" algn="r" rtl="1" eaLnBrk="1" hangingPunct="1">
              <a:lnSpc>
                <a:spcPct val="120000"/>
              </a:lnSpc>
            </a:pPr>
            <a:r>
              <a:rPr lang="ar-LB" sz="1800">
                <a:cs typeface="Arabic Transparent" panose="020B0604020202020204" pitchFamily="34" charset="0"/>
              </a:rPr>
              <a:t>تعريفات العمليّات</a:t>
            </a:r>
            <a:endParaRPr lang="en-US" sz="1800">
              <a:cs typeface="Arabic Transparent" panose="020B0604020202020204" pitchFamily="34" charset="0"/>
            </a:endParaRPr>
          </a:p>
          <a:p>
            <a:pPr lvl="1" algn="r" rtl="1" eaLnBrk="1" hangingPunct="1">
              <a:lnSpc>
                <a:spcPct val="120000"/>
              </a:lnSpc>
            </a:pPr>
            <a:r>
              <a:rPr lang="ar-LB" sz="1800">
                <a:cs typeface="Arabic Transparent" panose="020B0604020202020204" pitchFamily="34" charset="0"/>
              </a:rPr>
              <a:t>حاجات اتصال المنظمة</a:t>
            </a:r>
          </a:p>
          <a:p>
            <a:pPr lvl="1" algn="r" rtl="1" eaLnBrk="1" hangingPunct="1">
              <a:lnSpc>
                <a:spcPct val="120000"/>
              </a:lnSpc>
            </a:pPr>
            <a:r>
              <a:rPr lang="ar-LB" sz="1800">
                <a:cs typeface="Arabic Transparent" panose="020B0604020202020204" pitchFamily="34" charset="0"/>
              </a:rPr>
              <a:t>معايير الاكتمال</a:t>
            </a:r>
          </a:p>
          <a:p>
            <a:pPr lvl="1" algn="r" rtl="1" eaLnBrk="1" hangingPunct="1">
              <a:lnSpc>
                <a:spcPct val="120000"/>
              </a:lnSpc>
            </a:pPr>
            <a:endParaRPr lang="en-US" sz="1800">
              <a:cs typeface="Arabic Transparent" panose="020B0604020202020204" pitchFamily="34" charset="0"/>
            </a:endParaRPr>
          </a:p>
        </p:txBody>
      </p:sp>
      <p:sp>
        <p:nvSpPr>
          <p:cNvPr id="119813" name="Rectangle 4"/>
          <p:cNvSpPr>
            <a:spLocks noChangeArrowheads="1"/>
          </p:cNvSpPr>
          <p:nvPr/>
        </p:nvSpPr>
        <p:spPr bwMode="auto">
          <a:xfrm>
            <a:off x="1676400" y="1676400"/>
            <a:ext cx="5029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lvl="1" algn="r" rtl="1" eaLnBrk="1" hangingPunct="1">
              <a:lnSpc>
                <a:spcPct val="120000"/>
              </a:lnSpc>
              <a:spcBef>
                <a:spcPct val="20000"/>
              </a:spcBef>
              <a:buFontTx/>
              <a:buChar char="–"/>
            </a:pPr>
            <a:r>
              <a:rPr lang="ar-LB" b="0">
                <a:latin typeface="Verdana" panose="020B0604030504040204" pitchFamily="34" charset="0"/>
                <a:cs typeface="Arabic Transparent" panose="020B0604020202020204" pitchFamily="34" charset="0"/>
              </a:rPr>
              <a:t>البنية التحتية المالية</a:t>
            </a:r>
          </a:p>
          <a:p>
            <a:pPr lvl="1" algn="r" rtl="1" eaLnBrk="1" hangingPunct="1">
              <a:lnSpc>
                <a:spcPct val="120000"/>
              </a:lnSpc>
              <a:spcBef>
                <a:spcPct val="20000"/>
              </a:spcBef>
              <a:buFontTx/>
              <a:buChar char="–"/>
            </a:pPr>
            <a:r>
              <a:rPr lang="ar-LB" b="0">
                <a:latin typeface="Verdana" panose="020B0604030504040204" pitchFamily="34" charset="0"/>
                <a:cs typeface="Arabic Transparent" panose="020B0604020202020204" pitchFamily="34" charset="0"/>
              </a:rPr>
              <a:t>إدارة المشكلات</a:t>
            </a:r>
          </a:p>
          <a:p>
            <a:pPr lvl="1" algn="r" rtl="1" eaLnBrk="1" hangingPunct="1">
              <a:lnSpc>
                <a:spcPct val="120000"/>
              </a:lnSpc>
              <a:spcBef>
                <a:spcPct val="20000"/>
              </a:spcBef>
              <a:buFontTx/>
              <a:buChar char="–"/>
            </a:pPr>
            <a:r>
              <a:rPr lang="ar-LB" b="0">
                <a:latin typeface="Verdana" panose="020B0604030504040204" pitchFamily="34" charset="0"/>
                <a:cs typeface="Arabic Transparent" panose="020B0604020202020204" pitchFamily="34" charset="0"/>
              </a:rPr>
              <a:t>عمليّات ضبط التغيير</a:t>
            </a:r>
          </a:p>
          <a:p>
            <a:pPr lvl="1" algn="r" rtl="1" eaLnBrk="1" hangingPunct="1">
              <a:lnSpc>
                <a:spcPct val="120000"/>
              </a:lnSpc>
              <a:spcBef>
                <a:spcPct val="20000"/>
              </a:spcBef>
              <a:buFontTx/>
              <a:buChar char="–"/>
            </a:pPr>
            <a:r>
              <a:rPr lang="ar-LB" b="0">
                <a:latin typeface="Verdana" panose="020B0604030504040204" pitchFamily="34" charset="0"/>
                <a:cs typeface="Arabic Transparent" panose="020B0604020202020204" pitchFamily="34" charset="0"/>
              </a:rPr>
              <a:t>إدارة المخاطر</a:t>
            </a:r>
          </a:p>
          <a:p>
            <a:pPr lvl="1" algn="r" rtl="1" eaLnBrk="1" hangingPunct="1">
              <a:lnSpc>
                <a:spcPct val="120000"/>
              </a:lnSpc>
              <a:spcBef>
                <a:spcPct val="20000"/>
              </a:spcBef>
              <a:buFontTx/>
              <a:buChar char="–"/>
            </a:pPr>
            <a:r>
              <a:rPr lang="ar-LB" b="0">
                <a:latin typeface="Verdana" panose="020B0604030504040204" pitchFamily="34" charset="0"/>
                <a:cs typeface="Arabic Transparent" panose="020B0604020202020204" pitchFamily="34" charset="0"/>
              </a:rPr>
              <a:t>التصريح بالعمل</a:t>
            </a:r>
          </a:p>
          <a:p>
            <a:pPr lvl="1" algn="r" rtl="1" eaLnBrk="1" hangingPunct="1">
              <a:lnSpc>
                <a:spcPct val="120000"/>
              </a:lnSpc>
              <a:spcBef>
                <a:spcPct val="20000"/>
              </a:spcBef>
              <a:buFontTx/>
              <a:buChar char="–"/>
            </a:pPr>
            <a:r>
              <a:rPr lang="ar-LB" b="0">
                <a:latin typeface="Verdana" panose="020B0604030504040204" pitchFamily="34" charset="0"/>
                <a:cs typeface="Arabic Transparent" panose="020B0604020202020204" pitchFamily="34" charset="0"/>
              </a:rPr>
              <a:t>قواعد المعرقة</a:t>
            </a:r>
          </a:p>
          <a:p>
            <a:pPr lvl="1" algn="r" rtl="1" eaLnBrk="1" hangingPunct="1">
              <a:lnSpc>
                <a:spcPct val="120000"/>
              </a:lnSpc>
              <a:spcBef>
                <a:spcPct val="20000"/>
              </a:spcBef>
              <a:buFontTx/>
              <a:buChar char="–"/>
            </a:pPr>
            <a:r>
              <a:rPr lang="ar-LB" b="0">
                <a:latin typeface="Verdana" panose="020B0604030504040204" pitchFamily="34" charset="0"/>
                <a:cs typeface="Arabic Transparent" panose="020B0604020202020204" pitchFamily="34" charset="0"/>
              </a:rPr>
              <a:t>بيانات العمليّات</a:t>
            </a:r>
          </a:p>
          <a:p>
            <a:pPr lvl="1" algn="r" rtl="1" eaLnBrk="1" hangingPunct="1">
              <a:lnSpc>
                <a:spcPct val="120000"/>
              </a:lnSpc>
              <a:spcBef>
                <a:spcPct val="20000"/>
              </a:spcBef>
              <a:buFontTx/>
              <a:buChar char="–"/>
            </a:pPr>
            <a:r>
              <a:rPr lang="ar-LB" b="0">
                <a:latin typeface="Verdana" panose="020B0604030504040204" pitchFamily="34" charset="0"/>
                <a:cs typeface="Arabic Transparent" panose="020B0604020202020204" pitchFamily="34" charset="0"/>
              </a:rPr>
              <a:t>إدارة التغيير</a:t>
            </a:r>
          </a:p>
          <a:p>
            <a:pPr lvl="1" algn="r" rtl="1" eaLnBrk="1" hangingPunct="1">
              <a:lnSpc>
                <a:spcPct val="120000"/>
              </a:lnSpc>
              <a:spcBef>
                <a:spcPct val="20000"/>
              </a:spcBef>
              <a:buFontTx/>
              <a:buChar char="–"/>
            </a:pPr>
            <a:r>
              <a:rPr lang="ar-LB" b="0">
                <a:latin typeface="Verdana" panose="020B0604030504040204" pitchFamily="34" charset="0"/>
                <a:cs typeface="Arabic Transparent" panose="020B0604020202020204" pitchFamily="34" charset="0"/>
              </a:rPr>
              <a:t>سياسات، إجراءات، تعليمات المنظمة في أي من المجالات (المخاطر، المالية، التقارير، ضبط التغيير، إلخ)</a:t>
            </a:r>
          </a:p>
        </p:txBody>
      </p:sp>
    </p:spTree>
    <p:extLst>
      <p:ext uri="{BB962C8B-B14F-4D97-AF65-F5344CB8AC3E}">
        <p14:creationId xmlns:p14="http://schemas.microsoft.com/office/powerpoint/2010/main" val="317515803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5B94916A-B08F-4B3A-B3E1-524F537CC94A}" type="slidenum">
              <a:rPr lang="en-US" b="0">
                <a:solidFill>
                  <a:schemeClr val="bg1"/>
                </a:solidFill>
                <a:latin typeface="Humanst531 BT"/>
              </a:rPr>
              <a:pPr eaLnBrk="1" hangingPunct="1"/>
              <a:t>107</a:t>
            </a:fld>
            <a:endParaRPr lang="en-US" b="0">
              <a:solidFill>
                <a:schemeClr val="bg1"/>
              </a:solidFill>
              <a:latin typeface="Humanst531 BT"/>
            </a:endParaRPr>
          </a:p>
        </p:txBody>
      </p:sp>
      <p:sp>
        <p:nvSpPr>
          <p:cNvPr id="120835" name="Rectangle 2"/>
          <p:cNvSpPr>
            <a:spLocks noGrp="1" noChangeArrowheads="1"/>
          </p:cNvSpPr>
          <p:nvPr>
            <p:ph type="title"/>
          </p:nvPr>
        </p:nvSpPr>
        <p:spPr>
          <a:xfrm>
            <a:off x="1676400" y="258763"/>
            <a:ext cx="7391400" cy="519112"/>
          </a:xfrm>
        </p:spPr>
        <p:txBody>
          <a:bodyPr>
            <a:normAutofit fontScale="90000"/>
          </a:bodyPr>
          <a:lstStyle/>
          <a:p>
            <a:pPr eaLnBrk="1" hangingPunct="1"/>
            <a:r>
              <a:rPr lang="ar-LB" smtClean="0">
                <a:cs typeface="Arabic Transparent" panose="020B0604020202020204" pitchFamily="34" charset="0"/>
              </a:rPr>
              <a:t>المعلومات التاريخية</a:t>
            </a:r>
            <a:endParaRPr lang="en-US" smtClean="0">
              <a:cs typeface="Arabic Transparent" panose="020B0604020202020204" pitchFamily="34" charset="0"/>
            </a:endParaRPr>
          </a:p>
        </p:txBody>
      </p:sp>
      <p:sp>
        <p:nvSpPr>
          <p:cNvPr id="120836" name="Rectangle 3"/>
          <p:cNvSpPr>
            <a:spLocks noGrp="1" noChangeArrowheads="1"/>
          </p:cNvSpPr>
          <p:nvPr>
            <p:ph type="body" idx="1"/>
          </p:nvPr>
        </p:nvSpPr>
        <p:spPr>
          <a:xfrm>
            <a:off x="1828800" y="1143000"/>
            <a:ext cx="8686800" cy="4800600"/>
          </a:xfrm>
        </p:spPr>
        <p:txBody>
          <a:bodyPr>
            <a:normAutofit fontScale="92500" lnSpcReduction="20000"/>
          </a:bodyPr>
          <a:lstStyle/>
          <a:p>
            <a:pPr algn="r" rtl="1" eaLnBrk="1" hangingPunct="1">
              <a:lnSpc>
                <a:spcPct val="120000"/>
              </a:lnSpc>
            </a:pPr>
            <a:r>
              <a:rPr lang="ar-LB" smtClean="0">
                <a:cs typeface="Arabic Transparent" panose="020B0604020202020204" pitchFamily="34" charset="0"/>
              </a:rPr>
              <a:t>نجدها تحت مظلة أصول عمليات المنظمة، وهي مُدخل إلى العمليّات أينما وُجدت</a:t>
            </a:r>
            <a:endParaRPr lang="en-US" smtClean="0">
              <a:cs typeface="Arabic Transparent" panose="020B0604020202020204" pitchFamily="34" charset="0"/>
            </a:endParaRPr>
          </a:p>
          <a:p>
            <a:pPr algn="r" rtl="1" eaLnBrk="1" hangingPunct="1">
              <a:lnSpc>
                <a:spcPct val="120000"/>
              </a:lnSpc>
            </a:pPr>
            <a:endParaRPr lang="en-US" sz="100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توجد المعلومات التاريخية في السجلات المحتفظ بها من المشروعات السابقة. يمكن استخدام هذه السجلات كمعلمات للمشروع الحالي. يمكن أن تظهر الموارد التي استعملت في السابق وأية دروس استفيدت</a:t>
            </a:r>
            <a:endParaRPr lang="en-US" smtClean="0">
              <a:cs typeface="Arabic Transparent" panose="020B0604020202020204" pitchFamily="34" charset="0"/>
            </a:endParaRPr>
          </a:p>
          <a:p>
            <a:pPr algn="r" rtl="1" eaLnBrk="1" hangingPunct="1">
              <a:lnSpc>
                <a:spcPct val="120000"/>
              </a:lnSpc>
            </a:pPr>
            <a:endParaRPr lang="en-US" sz="100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يكثر استخدامها في أنشطة التخطيط للغايات التالية:</a:t>
            </a:r>
            <a:endParaRPr lang="en-US" smtClean="0">
              <a:cs typeface="Arabic Transparent" panose="020B0604020202020204" pitchFamily="34" charset="0"/>
            </a:endParaRPr>
          </a:p>
          <a:p>
            <a:pPr lvl="1" algn="r" rtl="1" eaLnBrk="1" hangingPunct="1">
              <a:lnSpc>
                <a:spcPct val="120000"/>
              </a:lnSpc>
            </a:pPr>
            <a:r>
              <a:rPr lang="ar-LB" sz="1600">
                <a:cs typeface="Arabic Transparent" panose="020B0604020202020204" pitchFamily="34" charset="0"/>
              </a:rPr>
              <a:t>توقع اتجاهات المشروعِ الحالي</a:t>
            </a:r>
            <a:endParaRPr lang="en-US" sz="1600">
              <a:cs typeface="Arabic Transparent" panose="020B0604020202020204" pitchFamily="34" charset="0"/>
            </a:endParaRPr>
          </a:p>
          <a:p>
            <a:pPr lvl="1" algn="r" rtl="1" eaLnBrk="1" hangingPunct="1">
              <a:lnSpc>
                <a:spcPct val="120000"/>
              </a:lnSpc>
            </a:pPr>
            <a:r>
              <a:rPr lang="ar-LB" sz="1600">
                <a:cs typeface="Arabic Transparent" panose="020B0604020202020204" pitchFamily="34" charset="0"/>
              </a:rPr>
              <a:t>تقويم الجدوى</a:t>
            </a:r>
            <a:endParaRPr lang="en-US" sz="1600">
              <a:cs typeface="Arabic Transparent" panose="020B0604020202020204" pitchFamily="34" charset="0"/>
            </a:endParaRPr>
          </a:p>
          <a:p>
            <a:pPr lvl="1" algn="r" rtl="1" eaLnBrk="1" hangingPunct="1">
              <a:lnSpc>
                <a:spcPct val="120000"/>
              </a:lnSpc>
            </a:pPr>
            <a:r>
              <a:rPr lang="ar-LB" sz="1600">
                <a:cs typeface="Arabic Transparent" panose="020B0604020202020204" pitchFamily="34" charset="0"/>
              </a:rPr>
              <a:t>إعطاء معايير مفيدة</a:t>
            </a:r>
            <a:endParaRPr lang="en-US" sz="1600">
              <a:cs typeface="Arabic Transparent" panose="020B0604020202020204" pitchFamily="34" charset="0"/>
            </a:endParaRPr>
          </a:p>
          <a:p>
            <a:pPr lvl="1" algn="r" rtl="1" eaLnBrk="1" hangingPunct="1">
              <a:lnSpc>
                <a:spcPct val="120000"/>
              </a:lnSpc>
            </a:pPr>
            <a:r>
              <a:rPr lang="ar-LB" sz="1600">
                <a:cs typeface="Arabic Transparent" panose="020B0604020202020204" pitchFamily="34" charset="0"/>
              </a:rPr>
              <a:t>تحقيق الفرضيات</a:t>
            </a:r>
            <a:endParaRPr lang="en-US" sz="1600">
              <a:cs typeface="Arabic Transparent" panose="020B0604020202020204" pitchFamily="34" charset="0"/>
            </a:endParaRPr>
          </a:p>
          <a:p>
            <a:pPr lvl="1" algn="r" rtl="1" eaLnBrk="1" hangingPunct="1">
              <a:lnSpc>
                <a:spcPct val="120000"/>
              </a:lnSpc>
            </a:pPr>
            <a:r>
              <a:rPr lang="ar-LB" sz="1600">
                <a:cs typeface="Arabic Transparent" panose="020B0604020202020204" pitchFamily="34" charset="0"/>
              </a:rPr>
              <a:t>المساعدة على منع الأخطاء المتكررة</a:t>
            </a:r>
            <a:endParaRPr lang="en-US" sz="1600">
              <a:cs typeface="Arabic Transparent" panose="020B0604020202020204" pitchFamily="34" charset="0"/>
            </a:endParaRPr>
          </a:p>
        </p:txBody>
      </p:sp>
    </p:spTree>
    <p:extLst>
      <p:ext uri="{BB962C8B-B14F-4D97-AF65-F5344CB8AC3E}">
        <p14:creationId xmlns:p14="http://schemas.microsoft.com/office/powerpoint/2010/main" val="20654159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E0AE30E7-90CF-4ED4-AA65-2D6A32262FCE}" type="slidenum">
              <a:rPr lang="en-US" b="0">
                <a:solidFill>
                  <a:schemeClr val="bg1"/>
                </a:solidFill>
                <a:latin typeface="Humanst531 BT"/>
              </a:rPr>
              <a:pPr eaLnBrk="1" hangingPunct="1"/>
              <a:t>108</a:t>
            </a:fld>
            <a:endParaRPr lang="en-US" b="0">
              <a:solidFill>
                <a:schemeClr val="bg1"/>
              </a:solidFill>
              <a:latin typeface="Humanst531 BT"/>
            </a:endParaRPr>
          </a:p>
        </p:txBody>
      </p:sp>
      <p:sp>
        <p:nvSpPr>
          <p:cNvPr id="121859" name="Rectangle 2"/>
          <p:cNvSpPr>
            <a:spLocks noGrp="1" noChangeArrowheads="1"/>
          </p:cNvSpPr>
          <p:nvPr>
            <p:ph type="title"/>
          </p:nvPr>
        </p:nvSpPr>
        <p:spPr>
          <a:xfrm>
            <a:off x="1676400" y="258763"/>
            <a:ext cx="7391400" cy="519112"/>
          </a:xfrm>
        </p:spPr>
        <p:txBody>
          <a:bodyPr>
            <a:normAutofit fontScale="90000"/>
          </a:bodyPr>
          <a:lstStyle/>
          <a:p>
            <a:pPr eaLnBrk="1" hangingPunct="1"/>
            <a:r>
              <a:rPr lang="ar-LB" smtClean="0">
                <a:cs typeface="Arabic Transparent" panose="020B0604020202020204" pitchFamily="34" charset="0"/>
              </a:rPr>
              <a:t>الدروس المستفادة 1/3</a:t>
            </a:r>
            <a:endParaRPr lang="en-US" smtClean="0">
              <a:cs typeface="Arabic Transparent" panose="020B0604020202020204" pitchFamily="34" charset="0"/>
            </a:endParaRPr>
          </a:p>
        </p:txBody>
      </p:sp>
      <p:sp>
        <p:nvSpPr>
          <p:cNvPr id="121860" name="Rectangle 3"/>
          <p:cNvSpPr>
            <a:spLocks noGrp="1" noChangeArrowheads="1"/>
          </p:cNvSpPr>
          <p:nvPr>
            <p:ph type="body" idx="1"/>
          </p:nvPr>
        </p:nvSpPr>
        <p:spPr>
          <a:xfrm>
            <a:off x="1676400" y="1219200"/>
            <a:ext cx="8534400" cy="4800600"/>
          </a:xfrm>
        </p:spPr>
        <p:txBody>
          <a:bodyPr/>
          <a:lstStyle/>
          <a:p>
            <a:pPr algn="r" rtl="1" eaLnBrk="1" hangingPunct="1">
              <a:lnSpc>
                <a:spcPct val="120000"/>
              </a:lnSpc>
            </a:pPr>
            <a:r>
              <a:rPr lang="ar-LB" smtClean="0">
                <a:cs typeface="Arabic Transparent" panose="020B0604020202020204" pitchFamily="34" charset="0"/>
              </a:rPr>
              <a:t>الوثائق المتركزة حول الاختلافات الناتجة نهاية كل عمليّة التي تفصّل الدروس التي استفيدت والتي ينبغي استثمارها في المشاريع اللاحقة</a:t>
            </a:r>
            <a:endParaRPr lang="en-US" smtClean="0">
              <a:cs typeface="Arabic Transparent" panose="020B0604020202020204" pitchFamily="34" charset="0"/>
            </a:endParaRPr>
          </a:p>
          <a:p>
            <a:pPr algn="r" rtl="1" eaLnBrk="1" hangingPunct="1">
              <a:lnSpc>
                <a:spcPct val="120000"/>
              </a:lnSpc>
            </a:pPr>
            <a:endParaRPr lang="en-US" sz="100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الدروس المستفادة من المشاريع السابقة هي من أصول عمليّات المنظمة، التي هي بدورها مدخل إلى العديد من عمليّات التخطيط </a:t>
            </a:r>
            <a:endParaRPr lang="en-US" smtClean="0">
              <a:cs typeface="Arabic Transparent" panose="020B0604020202020204" pitchFamily="34" charset="0"/>
            </a:endParaRPr>
          </a:p>
          <a:p>
            <a:pPr algn="r" rtl="1" eaLnBrk="1" hangingPunct="1">
              <a:lnSpc>
                <a:spcPct val="120000"/>
              </a:lnSpc>
            </a:pPr>
            <a:endParaRPr lang="en-US" sz="100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تركز على الاختلافات الحاصلة ما بين المخطط وما حصل فعليًا</a:t>
            </a:r>
            <a:endParaRPr lang="en-US" smtClean="0">
              <a:cs typeface="Arabic Transparent" panose="020B0604020202020204" pitchFamily="34" charset="0"/>
            </a:endParaRPr>
          </a:p>
          <a:p>
            <a:pPr algn="r" rtl="1" eaLnBrk="1" hangingPunct="1">
              <a:lnSpc>
                <a:spcPct val="120000"/>
              </a:lnSpc>
              <a:buFontTx/>
              <a:buNone/>
            </a:pPr>
            <a:endParaRPr lang="en-US" smtClean="0">
              <a:cs typeface="Arabic Transparent" panose="020B0604020202020204" pitchFamily="34" charset="0"/>
            </a:endParaRPr>
          </a:p>
        </p:txBody>
      </p:sp>
    </p:spTree>
    <p:extLst>
      <p:ext uri="{BB962C8B-B14F-4D97-AF65-F5344CB8AC3E}">
        <p14:creationId xmlns:p14="http://schemas.microsoft.com/office/powerpoint/2010/main" val="6577277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B9DB54C5-6446-4E2F-ABF2-06DF52F7FAAE}" type="slidenum">
              <a:rPr lang="en-US" b="0">
                <a:solidFill>
                  <a:schemeClr val="bg1"/>
                </a:solidFill>
                <a:latin typeface="Humanst531 BT"/>
              </a:rPr>
              <a:pPr eaLnBrk="1" hangingPunct="1"/>
              <a:t>109</a:t>
            </a:fld>
            <a:endParaRPr lang="en-US" b="0">
              <a:solidFill>
                <a:schemeClr val="bg1"/>
              </a:solidFill>
              <a:latin typeface="Humanst531 BT"/>
            </a:endParaRPr>
          </a:p>
        </p:txBody>
      </p:sp>
      <p:sp>
        <p:nvSpPr>
          <p:cNvPr id="122883" name="Rectangle 2"/>
          <p:cNvSpPr>
            <a:spLocks noGrp="1" noChangeArrowheads="1"/>
          </p:cNvSpPr>
          <p:nvPr>
            <p:ph type="title"/>
          </p:nvPr>
        </p:nvSpPr>
        <p:spPr>
          <a:xfrm>
            <a:off x="1676400" y="304801"/>
            <a:ext cx="7391400" cy="519113"/>
          </a:xfrm>
        </p:spPr>
        <p:txBody>
          <a:bodyPr>
            <a:normAutofit fontScale="90000"/>
          </a:bodyPr>
          <a:lstStyle/>
          <a:p>
            <a:pPr eaLnBrk="1" hangingPunct="1"/>
            <a:r>
              <a:rPr lang="ar-LB" smtClean="0">
                <a:cs typeface="Arabic Transparent" panose="020B0604020202020204" pitchFamily="34" charset="0"/>
              </a:rPr>
              <a:t>الدروس المستفادة 2/3</a:t>
            </a:r>
            <a:endParaRPr lang="en-US" smtClean="0">
              <a:cs typeface="Arabic Transparent" panose="020B0604020202020204" pitchFamily="34" charset="0"/>
            </a:endParaRPr>
          </a:p>
        </p:txBody>
      </p:sp>
      <p:sp>
        <p:nvSpPr>
          <p:cNvPr id="122884" name="Rectangle 3"/>
          <p:cNvSpPr>
            <a:spLocks noGrp="1" noChangeArrowheads="1"/>
          </p:cNvSpPr>
          <p:nvPr>
            <p:ph type="body" idx="1"/>
          </p:nvPr>
        </p:nvSpPr>
        <p:spPr>
          <a:xfrm>
            <a:off x="1981200" y="1260476"/>
            <a:ext cx="8229600" cy="5140325"/>
          </a:xfrm>
        </p:spPr>
        <p:txBody>
          <a:bodyPr/>
          <a:lstStyle/>
          <a:p>
            <a:pPr algn="r" rtl="1" eaLnBrk="1" hangingPunct="1">
              <a:lnSpc>
                <a:spcPct val="120000"/>
              </a:lnSpc>
            </a:pPr>
            <a:r>
              <a:rPr lang="ar-LB" smtClean="0">
                <a:cs typeface="Arabic Transparent" panose="020B0604020202020204" pitchFamily="34" charset="0"/>
              </a:rPr>
              <a:t>يمكن استفادة الدروس من كل مشروع، حتى تلك الفاشلة</a:t>
            </a:r>
            <a:endParaRPr lang="en-US" smtClean="0">
              <a:cs typeface="Arabic Transparent" panose="020B0604020202020204" pitchFamily="34" charset="0"/>
            </a:endParaRPr>
          </a:p>
          <a:p>
            <a:pPr algn="r" rtl="1" eaLnBrk="1" hangingPunct="1">
              <a:lnSpc>
                <a:spcPct val="120000"/>
              </a:lnSpc>
            </a:pPr>
            <a:endParaRPr lang="en-US" sz="100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لولا ذلك، لاستمر العاملون يكررون الأخطاء التي ارتكبها غيرهم وبذلك لن يتعلموا سوى من أخطائهم</a:t>
            </a:r>
            <a:endParaRPr lang="en-US" smtClean="0">
              <a:cs typeface="Arabic Transparent" panose="020B0604020202020204" pitchFamily="34" charset="0"/>
            </a:endParaRPr>
          </a:p>
          <a:p>
            <a:pPr algn="r" rtl="1" eaLnBrk="1" hangingPunct="1">
              <a:lnSpc>
                <a:spcPct val="120000"/>
              </a:lnSpc>
            </a:pPr>
            <a:endParaRPr lang="en-US" sz="100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معظم الشركات تفضل اجتماعات ما بعد التطبيق ودراسات السيرة لتوثيق الدروس المستفادة</a:t>
            </a:r>
            <a:endParaRPr lang="en-US" smtClean="0">
              <a:cs typeface="Arabic Transparent" panose="020B0604020202020204" pitchFamily="34" charset="0"/>
            </a:endParaRPr>
          </a:p>
        </p:txBody>
      </p:sp>
    </p:spTree>
    <p:extLst>
      <p:ext uri="{BB962C8B-B14F-4D97-AF65-F5344CB8AC3E}">
        <p14:creationId xmlns:p14="http://schemas.microsoft.com/office/powerpoint/2010/main" val="5282075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37ED91DB-7BAA-43D9-8C67-5B514B935C3B}" type="slidenum">
              <a:rPr lang="en-US" b="0">
                <a:solidFill>
                  <a:schemeClr val="bg1"/>
                </a:solidFill>
                <a:latin typeface="Humanst531 BT"/>
              </a:rPr>
              <a:pPr eaLnBrk="1" hangingPunct="1"/>
              <a:t>11</a:t>
            </a:fld>
            <a:endParaRPr lang="en-US" b="0">
              <a:solidFill>
                <a:schemeClr val="bg1"/>
              </a:solidFill>
              <a:latin typeface="Humanst531 BT"/>
            </a:endParaRPr>
          </a:p>
        </p:txBody>
      </p:sp>
      <p:sp>
        <p:nvSpPr>
          <p:cNvPr id="12291" name="Rectangle 2"/>
          <p:cNvSpPr>
            <a:spLocks noGrp="1" noChangeArrowheads="1"/>
          </p:cNvSpPr>
          <p:nvPr>
            <p:ph type="title"/>
          </p:nvPr>
        </p:nvSpPr>
        <p:spPr>
          <a:xfrm>
            <a:off x="1600200" y="319088"/>
            <a:ext cx="7391400" cy="519112"/>
          </a:xfrm>
        </p:spPr>
        <p:txBody>
          <a:bodyPr>
            <a:normAutofit fontScale="90000"/>
          </a:bodyPr>
          <a:lstStyle/>
          <a:p>
            <a:pPr eaLnBrk="1" hangingPunct="1"/>
            <a:r>
              <a:rPr lang="ar-LB" smtClean="0">
                <a:cs typeface="Arabic Transparent" panose="020B0604020202020204" pitchFamily="34" charset="0"/>
              </a:rPr>
              <a:t>حقائق عن إدارة المشاريع 2/2</a:t>
            </a:r>
            <a:endParaRPr lang="en-US" smtClean="0">
              <a:cs typeface="Arabic Transparent" panose="020B0604020202020204" pitchFamily="34" charset="0"/>
            </a:endParaRPr>
          </a:p>
        </p:txBody>
      </p:sp>
      <p:sp>
        <p:nvSpPr>
          <p:cNvPr id="12292" name="Rectangle 3"/>
          <p:cNvSpPr>
            <a:spLocks noGrp="1" noChangeArrowheads="1"/>
          </p:cNvSpPr>
          <p:nvPr>
            <p:ph type="body" idx="1"/>
          </p:nvPr>
        </p:nvSpPr>
        <p:spPr>
          <a:xfrm>
            <a:off x="1676400" y="1143000"/>
            <a:ext cx="8534400" cy="4800600"/>
          </a:xfrm>
        </p:spPr>
        <p:txBody>
          <a:bodyPr>
            <a:normAutofit fontScale="85000" lnSpcReduction="20000"/>
          </a:bodyPr>
          <a:lstStyle/>
          <a:p>
            <a:pPr algn="r" rtl="1" eaLnBrk="1" hangingPunct="1">
              <a:lnSpc>
                <a:spcPct val="120000"/>
              </a:lnSpc>
            </a:pPr>
            <a:r>
              <a:rPr lang="ar-SA" smtClean="0">
                <a:cs typeface="Arabic Transparent" panose="020B0604020202020204" pitchFamily="34" charset="0"/>
              </a:rPr>
              <a:t>ما تجهله يؤذيك</a:t>
            </a:r>
            <a:endParaRPr lang="en-US" smtClean="0">
              <a:cs typeface="Arabic Transparent" panose="020B0604020202020204" pitchFamily="34" charset="0"/>
            </a:endParaRPr>
          </a:p>
          <a:p>
            <a:pPr lvl="1" algn="r" rtl="1" eaLnBrk="1" hangingPunct="1">
              <a:lnSpc>
                <a:spcPct val="120000"/>
              </a:lnSpc>
              <a:buFontTx/>
              <a:buNone/>
            </a:pPr>
            <a:r>
              <a:rPr lang="ar-LB" sz="1200">
                <a:cs typeface="Arabic Transparent" panose="020B0604020202020204" pitchFamily="34" charset="0"/>
              </a:rPr>
              <a:t>(خطة</a:t>
            </a:r>
            <a:r>
              <a:rPr lang="ar-SA" sz="1200">
                <a:cs typeface="Arabic Transparent" panose="020B0604020202020204" pitchFamily="34" charset="0"/>
              </a:rPr>
              <a:t> ناقصة</a:t>
            </a:r>
            <a:r>
              <a:rPr lang="ar-LB" sz="1200">
                <a:cs typeface="Arabic Transparent" panose="020B0604020202020204" pitchFamily="34" charset="0"/>
              </a:rPr>
              <a:t>، سيرة الفريق)</a:t>
            </a:r>
            <a:endParaRPr lang="en-US" sz="1200">
              <a:cs typeface="Arabic Transparent" panose="020B0604020202020204" pitchFamily="34" charset="0"/>
            </a:endParaRPr>
          </a:p>
          <a:p>
            <a:pPr lvl="1" algn="r" rtl="1" eaLnBrk="1" hangingPunct="1">
              <a:lnSpc>
                <a:spcPct val="120000"/>
              </a:lnSpc>
              <a:buFontTx/>
              <a:buNone/>
            </a:pPr>
            <a:endParaRPr lang="en-US" sz="1000">
              <a:cs typeface="Arabic Transparent" panose="020B0604020202020204" pitchFamily="34" charset="0"/>
            </a:endParaRPr>
          </a:p>
          <a:p>
            <a:pPr algn="r" rtl="1" eaLnBrk="1" hangingPunct="1">
              <a:lnSpc>
                <a:spcPct val="120000"/>
              </a:lnSpc>
            </a:pPr>
            <a:r>
              <a:rPr lang="ar-SA" smtClean="0">
                <a:cs typeface="Arabic Transparent" panose="020B0604020202020204" pitchFamily="34" charset="0"/>
              </a:rPr>
              <a:t>بعضهم سينكرون أنّك قلت ما لم تكتبه</a:t>
            </a:r>
            <a:endParaRPr lang="en-US" smtClean="0">
              <a:cs typeface="Arabic Transparent" panose="020B0604020202020204" pitchFamily="34" charset="0"/>
            </a:endParaRPr>
          </a:p>
          <a:p>
            <a:pPr lvl="1" algn="r" rtl="1" eaLnBrk="1" hangingPunct="1">
              <a:lnSpc>
                <a:spcPct val="120000"/>
              </a:lnSpc>
              <a:buFontTx/>
              <a:buNone/>
            </a:pPr>
            <a:r>
              <a:rPr lang="ar-SA" sz="1400">
                <a:cs typeface="Arabic Transparent" panose="020B0604020202020204" pitchFamily="34" charset="0"/>
              </a:rPr>
              <a:t>(</a:t>
            </a:r>
            <a:r>
              <a:rPr lang="ar-LB" sz="1400">
                <a:cs typeface="Arabic Transparent" panose="020B0604020202020204" pitchFamily="34" charset="0"/>
              </a:rPr>
              <a:t>دوّن</a:t>
            </a:r>
            <a:r>
              <a:rPr lang="ar-SA" sz="1400">
                <a:cs typeface="Arabic Transparent" panose="020B0604020202020204" pitchFamily="34" charset="0"/>
              </a:rPr>
              <a:t> كل شيء)</a:t>
            </a:r>
          </a:p>
          <a:p>
            <a:pPr lvl="1" algn="r" rtl="1" eaLnBrk="1" hangingPunct="1">
              <a:lnSpc>
                <a:spcPct val="120000"/>
              </a:lnSpc>
              <a:buFontTx/>
              <a:buNone/>
            </a:pPr>
            <a:endParaRPr lang="en-US" sz="1000">
              <a:cs typeface="Arabic Transparent" panose="020B0604020202020204" pitchFamily="34" charset="0"/>
            </a:endParaRPr>
          </a:p>
          <a:p>
            <a:pPr algn="r" rtl="1" eaLnBrk="1" hangingPunct="1">
              <a:lnSpc>
                <a:spcPct val="120000"/>
              </a:lnSpc>
            </a:pPr>
            <a:r>
              <a:rPr lang="ar-SA" smtClean="0">
                <a:cs typeface="Arabic Transparent" panose="020B0604020202020204" pitchFamily="34" charset="0"/>
              </a:rPr>
              <a:t>تتطوّر المهام على وقع سريع حتى ينجز 90% فتبقى 90% إلى الأبد</a:t>
            </a:r>
            <a:endParaRPr lang="en-US" smtClean="0">
              <a:cs typeface="Arabic Transparent" panose="020B0604020202020204" pitchFamily="34" charset="0"/>
            </a:endParaRPr>
          </a:p>
          <a:p>
            <a:pPr algn="r" rtl="1" eaLnBrk="1" hangingPunct="1">
              <a:lnSpc>
                <a:spcPct val="120000"/>
              </a:lnSpc>
            </a:pPr>
            <a:endParaRPr lang="en-US" sz="1000">
              <a:cs typeface="Arabic Transparent" panose="020B0604020202020204" pitchFamily="34" charset="0"/>
            </a:endParaRPr>
          </a:p>
          <a:p>
            <a:pPr algn="r" rtl="1" eaLnBrk="1" hangingPunct="1">
              <a:lnSpc>
                <a:spcPct val="120000"/>
              </a:lnSpc>
            </a:pPr>
            <a:r>
              <a:rPr lang="ar-SA" smtClean="0">
                <a:cs typeface="Arabic Transparent" panose="020B0604020202020204" pitchFamily="34" charset="0"/>
              </a:rPr>
              <a:t>إذا كان مضمون المشروع عرضة للتغيير من دون قيد أو شرط، فقريبًا سوف تتخطى وتيرة التغيير وتيرة التقدم بالمشروع</a:t>
            </a:r>
            <a:r>
              <a:rPr lang="en-US" smtClean="0">
                <a:cs typeface="Arabic Transparent" panose="020B0604020202020204" pitchFamily="34" charset="0"/>
              </a:rPr>
              <a:t> </a:t>
            </a:r>
          </a:p>
          <a:p>
            <a:pPr lvl="1" algn="r" rtl="1" eaLnBrk="1" hangingPunct="1">
              <a:lnSpc>
                <a:spcPct val="120000"/>
              </a:lnSpc>
              <a:buFontTx/>
              <a:buNone/>
            </a:pPr>
            <a:r>
              <a:rPr lang="ar-SA" sz="1400">
                <a:cs typeface="Arabic Transparent" panose="020B0604020202020204" pitchFamily="34" charset="0"/>
              </a:rPr>
              <a:t>(ليكن نطاق المشروع معرّفُا بوضوح ومجمدًا منذ البداية)</a:t>
            </a:r>
            <a:endParaRPr lang="en-US" sz="1400">
              <a:cs typeface="Arabic Transparent" panose="020B0604020202020204" pitchFamily="34" charset="0"/>
            </a:endParaRPr>
          </a:p>
          <a:p>
            <a:pPr lvl="1" algn="r" rtl="1" eaLnBrk="1" hangingPunct="1">
              <a:lnSpc>
                <a:spcPct val="120000"/>
              </a:lnSpc>
              <a:buFontTx/>
              <a:buNone/>
            </a:pPr>
            <a:endParaRPr lang="en-US" sz="1000">
              <a:cs typeface="Arabic Transparent" panose="020B0604020202020204" pitchFamily="34" charset="0"/>
            </a:endParaRPr>
          </a:p>
          <a:p>
            <a:pPr algn="r" rtl="1" eaLnBrk="1" hangingPunct="1">
              <a:lnSpc>
                <a:spcPct val="120000"/>
              </a:lnSpc>
            </a:pPr>
            <a:r>
              <a:rPr lang="ar-SA" smtClean="0">
                <a:cs typeface="Arabic Transparent" panose="020B0604020202020204" pitchFamily="34" charset="0"/>
              </a:rPr>
              <a:t>ظروف الوعود وشروطها تُنسى وتبقى الوعود</a:t>
            </a:r>
            <a:endParaRPr lang="en-US" smtClean="0">
              <a:cs typeface="Arabic Transparent" panose="020B0604020202020204" pitchFamily="34" charset="0"/>
            </a:endParaRPr>
          </a:p>
          <a:p>
            <a:pPr lvl="1" algn="r" rtl="1" eaLnBrk="1" hangingPunct="1">
              <a:lnSpc>
                <a:spcPct val="120000"/>
              </a:lnSpc>
              <a:buFontTx/>
              <a:buNone/>
            </a:pPr>
            <a:r>
              <a:rPr lang="ar-SA" sz="1400">
                <a:cs typeface="Arabic Transparent" panose="020B0604020202020204" pitchFamily="34" charset="0"/>
              </a:rPr>
              <a:t>(التزام واضح – فرضيات واضحة)</a:t>
            </a:r>
            <a:endParaRPr lang="en-US" sz="1200">
              <a:cs typeface="Arabic Transparent" panose="020B0604020202020204" pitchFamily="34" charset="0"/>
            </a:endParaRPr>
          </a:p>
        </p:txBody>
      </p:sp>
    </p:spTree>
    <p:extLst>
      <p:ext uri="{BB962C8B-B14F-4D97-AF65-F5344CB8AC3E}">
        <p14:creationId xmlns:p14="http://schemas.microsoft.com/office/powerpoint/2010/main" val="412337158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037FC182-55B1-4846-BD9E-70203D381480}" type="slidenum">
              <a:rPr lang="en-US" b="0">
                <a:solidFill>
                  <a:schemeClr val="bg1"/>
                </a:solidFill>
                <a:latin typeface="Humanst531 BT"/>
              </a:rPr>
              <a:pPr eaLnBrk="1" hangingPunct="1"/>
              <a:t>110</a:t>
            </a:fld>
            <a:endParaRPr lang="en-US" b="0">
              <a:solidFill>
                <a:schemeClr val="bg1"/>
              </a:solidFill>
              <a:latin typeface="Humanst531 BT"/>
            </a:endParaRPr>
          </a:p>
        </p:txBody>
      </p:sp>
      <p:sp>
        <p:nvSpPr>
          <p:cNvPr id="123907" name="Rectangle 2"/>
          <p:cNvSpPr>
            <a:spLocks noGrp="1" noChangeArrowheads="1"/>
          </p:cNvSpPr>
          <p:nvPr>
            <p:ph type="title"/>
          </p:nvPr>
        </p:nvSpPr>
        <p:spPr>
          <a:xfrm>
            <a:off x="1981200" y="304801"/>
            <a:ext cx="6629400" cy="519113"/>
          </a:xfrm>
        </p:spPr>
        <p:txBody>
          <a:bodyPr>
            <a:normAutofit fontScale="90000"/>
          </a:bodyPr>
          <a:lstStyle/>
          <a:p>
            <a:pPr eaLnBrk="1" hangingPunct="1"/>
            <a:r>
              <a:rPr lang="ar-LB" b="1" smtClean="0">
                <a:cs typeface="Arabic Transparent" panose="020B0604020202020204" pitchFamily="34" charset="0"/>
              </a:rPr>
              <a:t>الدروس المستفادة 3/3</a:t>
            </a:r>
            <a:endParaRPr lang="en-US" b="1" smtClean="0">
              <a:cs typeface="Arabic Transparent" panose="020B0604020202020204" pitchFamily="34" charset="0"/>
            </a:endParaRPr>
          </a:p>
        </p:txBody>
      </p:sp>
      <p:pic>
        <p:nvPicPr>
          <p:cNvPr id="12390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898526"/>
            <a:ext cx="7620000" cy="534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210121"/>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C640CCB8-0635-4358-87F4-42CF67D8AD15}" type="slidenum">
              <a:rPr lang="en-US" b="0">
                <a:solidFill>
                  <a:schemeClr val="bg1"/>
                </a:solidFill>
                <a:latin typeface="Humanst531 BT"/>
              </a:rPr>
              <a:pPr eaLnBrk="1" hangingPunct="1"/>
              <a:t>111</a:t>
            </a:fld>
            <a:endParaRPr lang="en-US" b="0">
              <a:solidFill>
                <a:schemeClr val="bg1"/>
              </a:solidFill>
              <a:latin typeface="Humanst531 BT"/>
            </a:endParaRPr>
          </a:p>
        </p:txBody>
      </p:sp>
      <p:sp>
        <p:nvSpPr>
          <p:cNvPr id="124931" name="Rectangle 2"/>
          <p:cNvSpPr>
            <a:spLocks noGrp="1" noChangeArrowheads="1"/>
          </p:cNvSpPr>
          <p:nvPr>
            <p:ph type="title"/>
          </p:nvPr>
        </p:nvSpPr>
        <p:spPr>
          <a:xfrm>
            <a:off x="1676400" y="152400"/>
            <a:ext cx="7391400" cy="954088"/>
          </a:xfrm>
        </p:spPr>
        <p:txBody>
          <a:bodyPr>
            <a:normAutofit fontScale="90000"/>
          </a:bodyPr>
          <a:lstStyle/>
          <a:p>
            <a:pPr eaLnBrk="1" hangingPunct="1"/>
            <a:r>
              <a:rPr lang="ar-LB" smtClean="0">
                <a:cs typeface="Arabic Transparent" panose="020B0604020202020204" pitchFamily="34" charset="0"/>
              </a:rPr>
              <a:t>المُدخلات المشتركة:</a:t>
            </a:r>
            <a:br>
              <a:rPr lang="ar-LB" smtClean="0">
                <a:cs typeface="Arabic Transparent" panose="020B0604020202020204" pitchFamily="34" charset="0"/>
              </a:rPr>
            </a:br>
            <a:r>
              <a:rPr lang="ar-LB" smtClean="0">
                <a:cs typeface="Arabic Transparent" panose="020B0604020202020204" pitchFamily="34" charset="0"/>
              </a:rPr>
              <a:t>خطة إدارة المشروع 1/2</a:t>
            </a:r>
            <a:endParaRPr lang="en-US" smtClean="0">
              <a:cs typeface="Arabic Transparent" panose="020B0604020202020204" pitchFamily="34" charset="0"/>
            </a:endParaRPr>
          </a:p>
        </p:txBody>
      </p:sp>
      <p:sp>
        <p:nvSpPr>
          <p:cNvPr id="124932" name="Rectangle 3"/>
          <p:cNvSpPr>
            <a:spLocks noGrp="1" noChangeArrowheads="1"/>
          </p:cNvSpPr>
          <p:nvPr>
            <p:ph type="body" idx="1"/>
          </p:nvPr>
        </p:nvSpPr>
        <p:spPr>
          <a:xfrm>
            <a:off x="2057400" y="1447800"/>
            <a:ext cx="8077200" cy="4495800"/>
          </a:xfrm>
        </p:spPr>
        <p:txBody>
          <a:bodyPr>
            <a:normAutofit fontScale="92500" lnSpcReduction="10000"/>
          </a:bodyPr>
          <a:lstStyle/>
          <a:p>
            <a:pPr algn="r" rtl="1" eaLnBrk="1" hangingPunct="1">
              <a:lnSpc>
                <a:spcPct val="120000"/>
              </a:lnSpc>
            </a:pPr>
            <a:r>
              <a:rPr lang="ar-LB" smtClean="0">
                <a:cs typeface="Arabic Transparent" panose="020B0604020202020204" pitchFamily="34" charset="0"/>
              </a:rPr>
              <a:t>أهم وثيقة للمشروع</a:t>
            </a:r>
            <a:endParaRPr lang="en-US" smtClean="0">
              <a:cs typeface="Arabic Transparent" panose="020B0604020202020204" pitchFamily="34" charset="0"/>
            </a:endParaRPr>
          </a:p>
          <a:p>
            <a:pPr algn="r" rtl="1" eaLnBrk="1" hangingPunct="1">
              <a:lnSpc>
                <a:spcPct val="120000"/>
              </a:lnSpc>
            </a:pPr>
            <a:endParaRPr lang="en-US" sz="100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ذروة عمليات التخطيط جميعًا</a:t>
            </a:r>
            <a:endParaRPr lang="en-US" smtClean="0">
              <a:cs typeface="Arabic Transparent" panose="020B0604020202020204" pitchFamily="34" charset="0"/>
            </a:endParaRPr>
          </a:p>
          <a:p>
            <a:pPr algn="r" rtl="1" eaLnBrk="1" hangingPunct="1">
              <a:lnSpc>
                <a:spcPct val="120000"/>
              </a:lnSpc>
            </a:pPr>
            <a:endParaRPr lang="en-US" sz="1000">
              <a:cs typeface="Arabic Transparent" panose="020B0604020202020204" pitchFamily="34" charset="0"/>
            </a:endParaRPr>
          </a:p>
          <a:p>
            <a:pPr algn="r" rtl="1" eaLnBrk="1" hangingPunct="1">
              <a:lnSpc>
                <a:spcPct val="120000"/>
              </a:lnSpc>
            </a:pPr>
            <a:r>
              <a:rPr lang="ar-LB" b="1" smtClean="0">
                <a:cs typeface="Arabic Transparent" panose="020B0604020202020204" pitchFamily="34" charset="0"/>
              </a:rPr>
              <a:t>وثيقة وحيدة توجّه التنفيذ والمراقبة والمتابعة والإنهاء</a:t>
            </a:r>
            <a:endParaRPr lang="en-US" b="1" smtClean="0">
              <a:cs typeface="Arabic Transparent" panose="020B0604020202020204" pitchFamily="34" charset="0"/>
            </a:endParaRPr>
          </a:p>
          <a:p>
            <a:pPr algn="r" rtl="1" eaLnBrk="1" hangingPunct="1">
              <a:lnSpc>
                <a:spcPct val="120000"/>
              </a:lnSpc>
            </a:pPr>
            <a:endParaRPr lang="en-US" sz="1000" b="1">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في الواقع، تنبثق عن عدة وثائق؛ ولكن عندما يوافق على هذه الوثائق تنصهر جميعًا في وثيقة واحدة</a:t>
            </a:r>
            <a:endParaRPr lang="en-US" smtClean="0">
              <a:cs typeface="Arabic Transparent" panose="020B0604020202020204" pitchFamily="34" charset="0"/>
            </a:endParaRPr>
          </a:p>
          <a:p>
            <a:pPr algn="r" rtl="1" eaLnBrk="1" hangingPunct="1">
              <a:lnSpc>
                <a:spcPct val="120000"/>
              </a:lnSpc>
            </a:pPr>
            <a:endParaRPr lang="en-US" sz="100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يمكن توثيقها بشكل مختصر أو مفصّل</a:t>
            </a:r>
            <a:endParaRPr lang="en-US" smtClean="0">
              <a:cs typeface="Arabic Transparent" panose="020B0604020202020204" pitchFamily="34" charset="0"/>
            </a:endParaRPr>
          </a:p>
        </p:txBody>
      </p:sp>
    </p:spTree>
    <p:extLst>
      <p:ext uri="{BB962C8B-B14F-4D97-AF65-F5344CB8AC3E}">
        <p14:creationId xmlns:p14="http://schemas.microsoft.com/office/powerpoint/2010/main" val="194239574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60FC009E-97F6-4993-BB42-6E45F7BC2266}" type="slidenum">
              <a:rPr lang="en-US" b="0">
                <a:solidFill>
                  <a:schemeClr val="bg1"/>
                </a:solidFill>
                <a:latin typeface="Humanst531 BT"/>
              </a:rPr>
              <a:pPr eaLnBrk="1" hangingPunct="1"/>
              <a:t>112</a:t>
            </a:fld>
            <a:endParaRPr lang="en-US" b="0">
              <a:solidFill>
                <a:schemeClr val="bg1"/>
              </a:solidFill>
              <a:latin typeface="Humanst531 BT"/>
            </a:endParaRPr>
          </a:p>
        </p:txBody>
      </p:sp>
      <p:sp>
        <p:nvSpPr>
          <p:cNvPr id="125955" name="Rectangle 2"/>
          <p:cNvSpPr>
            <a:spLocks noGrp="1" noChangeArrowheads="1"/>
          </p:cNvSpPr>
          <p:nvPr>
            <p:ph type="title"/>
          </p:nvPr>
        </p:nvSpPr>
        <p:spPr>
          <a:xfrm>
            <a:off x="1676400" y="152400"/>
            <a:ext cx="7391400" cy="946150"/>
          </a:xfrm>
        </p:spPr>
        <p:txBody>
          <a:bodyPr>
            <a:normAutofit fontScale="90000"/>
          </a:bodyPr>
          <a:lstStyle/>
          <a:p>
            <a:pPr eaLnBrk="1" hangingPunct="1"/>
            <a:r>
              <a:rPr lang="ar-LB" smtClean="0">
                <a:cs typeface="Arabic Transparent" panose="020B0604020202020204" pitchFamily="34" charset="0"/>
              </a:rPr>
              <a:t>المُدخلات المشتركة:</a:t>
            </a:r>
            <a:br>
              <a:rPr lang="ar-LB" smtClean="0">
                <a:cs typeface="Arabic Transparent" panose="020B0604020202020204" pitchFamily="34" charset="0"/>
              </a:rPr>
            </a:br>
            <a:r>
              <a:rPr lang="ar-LB" smtClean="0">
                <a:cs typeface="Arabic Transparent" panose="020B0604020202020204" pitchFamily="34" charset="0"/>
              </a:rPr>
              <a:t>خطة إدارة المشروع 2/2</a:t>
            </a:r>
            <a:endParaRPr lang="en-US" smtClean="0">
              <a:cs typeface="Arabic Transparent" panose="020B0604020202020204" pitchFamily="34" charset="0"/>
            </a:endParaRPr>
          </a:p>
        </p:txBody>
      </p:sp>
      <p:sp>
        <p:nvSpPr>
          <p:cNvPr id="125956" name="Rectangle 3"/>
          <p:cNvSpPr>
            <a:spLocks noGrp="1" noChangeArrowheads="1"/>
          </p:cNvSpPr>
          <p:nvPr>
            <p:ph type="body" idx="1"/>
          </p:nvPr>
        </p:nvSpPr>
        <p:spPr>
          <a:xfrm>
            <a:off x="6248400" y="1295400"/>
            <a:ext cx="3886200" cy="4648200"/>
          </a:xfrm>
        </p:spPr>
        <p:txBody>
          <a:bodyPr>
            <a:normAutofit fontScale="85000" lnSpcReduction="10000"/>
          </a:bodyPr>
          <a:lstStyle/>
          <a:p>
            <a:pPr algn="r" rtl="1" eaLnBrk="1" hangingPunct="1">
              <a:lnSpc>
                <a:spcPct val="120000"/>
              </a:lnSpc>
              <a:buFontTx/>
              <a:buNone/>
            </a:pPr>
            <a:r>
              <a:rPr lang="ar-LB" smtClean="0">
                <a:cs typeface="Arabic Transparent" panose="020B0604020202020204" pitchFamily="34" charset="0"/>
              </a:rPr>
              <a:t>لائحة بمكوّنات خطة إدارة المشروع:</a:t>
            </a:r>
            <a:endParaRPr lang="en-US" smtClean="0">
              <a:cs typeface="Arabic Transparent" panose="020B0604020202020204" pitchFamily="34" charset="0"/>
            </a:endParaRPr>
          </a:p>
          <a:p>
            <a:pPr algn="r" rtl="1" eaLnBrk="1" hangingPunct="1">
              <a:lnSpc>
                <a:spcPct val="120000"/>
              </a:lnSpc>
              <a:buFontTx/>
              <a:buNone/>
            </a:pPr>
            <a:endParaRPr lang="en-US" sz="100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خطة إدارة نطاق المشروع</a:t>
            </a:r>
            <a:endParaRPr lang="en-US" smtClean="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خطة إدارة الجدول الزمني</a:t>
            </a:r>
            <a:endParaRPr lang="en-US" smtClean="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خط أساس الجدول الزمني</a:t>
            </a:r>
            <a:endParaRPr lang="en-US" smtClean="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تقويم الموارد</a:t>
            </a:r>
            <a:endParaRPr lang="en-US" smtClean="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خطة إدارة التكلفة</a:t>
            </a:r>
            <a:endParaRPr lang="en-US" smtClean="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خط أساس التكلفة</a:t>
            </a:r>
            <a:endParaRPr lang="en-US" smtClean="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خطة إدارة الجودة</a:t>
            </a:r>
            <a:endParaRPr lang="en-US" smtClean="0">
              <a:cs typeface="Arabic Transparent" panose="020B0604020202020204" pitchFamily="34" charset="0"/>
            </a:endParaRPr>
          </a:p>
        </p:txBody>
      </p:sp>
      <p:sp>
        <p:nvSpPr>
          <p:cNvPr id="125957" name="Rectangle 4"/>
          <p:cNvSpPr>
            <a:spLocks noChangeArrowheads="1"/>
          </p:cNvSpPr>
          <p:nvPr/>
        </p:nvSpPr>
        <p:spPr bwMode="auto">
          <a:xfrm>
            <a:off x="1676400" y="1981200"/>
            <a:ext cx="3962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rtl="1" eaLnBrk="1" hangingPunct="1">
              <a:lnSpc>
                <a:spcPct val="120000"/>
              </a:lnSpc>
              <a:spcBef>
                <a:spcPct val="20000"/>
              </a:spcBef>
              <a:buFontTx/>
              <a:buChar char="•"/>
            </a:pPr>
            <a:r>
              <a:rPr lang="ar-LB" sz="2000" b="0">
                <a:latin typeface="Verdana" panose="020B0604030504040204" pitchFamily="34" charset="0"/>
                <a:cs typeface="Arabic Transparent" panose="020B0604020202020204" pitchFamily="34" charset="0"/>
              </a:rPr>
              <a:t>خط أساس الجودة</a:t>
            </a:r>
            <a:endParaRPr lang="en-US" sz="2000" b="0">
              <a:latin typeface="Verdana" panose="020B0604030504040204" pitchFamily="34" charset="0"/>
              <a:cs typeface="Arabic Transparent" panose="020B0604020202020204" pitchFamily="34" charset="0"/>
            </a:endParaRPr>
          </a:p>
          <a:p>
            <a:pPr algn="r" rtl="1" eaLnBrk="1" hangingPunct="1">
              <a:lnSpc>
                <a:spcPct val="120000"/>
              </a:lnSpc>
              <a:spcBef>
                <a:spcPct val="20000"/>
              </a:spcBef>
              <a:buFontTx/>
              <a:buChar char="•"/>
            </a:pPr>
            <a:r>
              <a:rPr lang="ar-LB" sz="2000" b="0">
                <a:latin typeface="Verdana" panose="020B0604030504040204" pitchFamily="34" charset="0"/>
                <a:cs typeface="Arabic Transparent" panose="020B0604020202020204" pitchFamily="34" charset="0"/>
              </a:rPr>
              <a:t>خطة تحسين العملية</a:t>
            </a:r>
            <a:endParaRPr lang="en-US" sz="2000" b="0">
              <a:latin typeface="Verdana" panose="020B0604030504040204" pitchFamily="34" charset="0"/>
              <a:cs typeface="Arabic Transparent" panose="020B0604020202020204" pitchFamily="34" charset="0"/>
            </a:endParaRPr>
          </a:p>
          <a:p>
            <a:pPr algn="r" rtl="1" eaLnBrk="1" hangingPunct="1">
              <a:lnSpc>
                <a:spcPct val="120000"/>
              </a:lnSpc>
              <a:spcBef>
                <a:spcPct val="20000"/>
              </a:spcBef>
              <a:buFontTx/>
              <a:buChar char="•"/>
            </a:pPr>
            <a:r>
              <a:rPr lang="ar-LB" sz="2000" b="0">
                <a:latin typeface="Verdana" panose="020B0604030504040204" pitchFamily="34" charset="0"/>
                <a:cs typeface="Arabic Transparent" panose="020B0604020202020204" pitchFamily="34" charset="0"/>
              </a:rPr>
              <a:t>خطة إدارة التوظيف</a:t>
            </a:r>
            <a:endParaRPr lang="en-US" sz="2000" b="0">
              <a:latin typeface="Verdana" panose="020B0604030504040204" pitchFamily="34" charset="0"/>
              <a:cs typeface="Arabic Transparent" panose="020B0604020202020204" pitchFamily="34" charset="0"/>
            </a:endParaRPr>
          </a:p>
          <a:p>
            <a:pPr algn="r" rtl="1" eaLnBrk="1" hangingPunct="1">
              <a:lnSpc>
                <a:spcPct val="120000"/>
              </a:lnSpc>
              <a:spcBef>
                <a:spcPct val="20000"/>
              </a:spcBef>
              <a:buFontTx/>
              <a:buChar char="•"/>
            </a:pPr>
            <a:r>
              <a:rPr lang="ar-LB" sz="2000" b="0">
                <a:latin typeface="Verdana" panose="020B0604030504040204" pitchFamily="34" charset="0"/>
                <a:cs typeface="Arabic Transparent" panose="020B0604020202020204" pitchFamily="34" charset="0"/>
              </a:rPr>
              <a:t>خطة إدارة الاتصالات</a:t>
            </a:r>
            <a:endParaRPr lang="en-US" sz="2000" b="0">
              <a:latin typeface="Verdana" panose="020B0604030504040204" pitchFamily="34" charset="0"/>
              <a:cs typeface="Arabic Transparent" panose="020B0604020202020204" pitchFamily="34" charset="0"/>
            </a:endParaRPr>
          </a:p>
          <a:p>
            <a:pPr algn="r" rtl="1" eaLnBrk="1" hangingPunct="1">
              <a:lnSpc>
                <a:spcPct val="120000"/>
              </a:lnSpc>
              <a:spcBef>
                <a:spcPct val="20000"/>
              </a:spcBef>
              <a:buFontTx/>
              <a:buChar char="•"/>
            </a:pPr>
            <a:r>
              <a:rPr lang="ar-LB" sz="2000" b="0">
                <a:latin typeface="Verdana" panose="020B0604030504040204" pitchFamily="34" charset="0"/>
                <a:cs typeface="Arabic Transparent" panose="020B0604020202020204" pitchFamily="34" charset="0"/>
              </a:rPr>
              <a:t>خطة إدارة المخاطر</a:t>
            </a:r>
            <a:endParaRPr lang="en-US" sz="2000" b="0">
              <a:latin typeface="Verdana" panose="020B0604030504040204" pitchFamily="34" charset="0"/>
              <a:cs typeface="Arabic Transparent" panose="020B0604020202020204" pitchFamily="34" charset="0"/>
            </a:endParaRPr>
          </a:p>
          <a:p>
            <a:pPr algn="r" rtl="1" eaLnBrk="1" hangingPunct="1">
              <a:lnSpc>
                <a:spcPct val="120000"/>
              </a:lnSpc>
              <a:spcBef>
                <a:spcPct val="20000"/>
              </a:spcBef>
              <a:buFontTx/>
              <a:buChar char="•"/>
            </a:pPr>
            <a:r>
              <a:rPr lang="ar-LB" sz="2000" b="0">
                <a:latin typeface="Verdana" panose="020B0604030504040204" pitchFamily="34" charset="0"/>
                <a:cs typeface="Arabic Transparent" panose="020B0604020202020204" pitchFamily="34" charset="0"/>
              </a:rPr>
              <a:t>سجل المخاطر</a:t>
            </a:r>
            <a:endParaRPr lang="en-US" sz="2000" b="0">
              <a:latin typeface="Verdana" panose="020B0604030504040204" pitchFamily="34" charset="0"/>
              <a:cs typeface="Arabic Transparent" panose="020B0604020202020204" pitchFamily="34" charset="0"/>
            </a:endParaRPr>
          </a:p>
          <a:p>
            <a:pPr algn="r" rtl="1" eaLnBrk="1" hangingPunct="1">
              <a:lnSpc>
                <a:spcPct val="120000"/>
              </a:lnSpc>
              <a:spcBef>
                <a:spcPct val="20000"/>
              </a:spcBef>
              <a:buFontTx/>
              <a:buChar char="•"/>
            </a:pPr>
            <a:r>
              <a:rPr lang="ar-LB" sz="2000" b="0">
                <a:latin typeface="Verdana" panose="020B0604030504040204" pitchFamily="34" charset="0"/>
                <a:cs typeface="Arabic Transparent" panose="020B0604020202020204" pitchFamily="34" charset="0"/>
              </a:rPr>
              <a:t>خطة إدارة التوريد</a:t>
            </a:r>
            <a:endParaRPr lang="en-US" sz="2000" b="0">
              <a:latin typeface="Verdana" panose="020B0604030504040204" pitchFamily="34" charset="0"/>
              <a:cs typeface="Arabic Transparent" panose="020B0604020202020204" pitchFamily="34" charset="0"/>
            </a:endParaRPr>
          </a:p>
        </p:txBody>
      </p:sp>
    </p:spTree>
    <p:extLst>
      <p:ext uri="{BB962C8B-B14F-4D97-AF65-F5344CB8AC3E}">
        <p14:creationId xmlns:p14="http://schemas.microsoft.com/office/powerpoint/2010/main" val="3619307989"/>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FFCC53B0-36E1-426A-AC5E-5402ECDF78CF}" type="slidenum">
              <a:rPr lang="en-US" b="0">
                <a:solidFill>
                  <a:schemeClr val="bg1"/>
                </a:solidFill>
                <a:latin typeface="Humanst531 BT"/>
              </a:rPr>
              <a:pPr eaLnBrk="1" hangingPunct="1"/>
              <a:t>113</a:t>
            </a:fld>
            <a:endParaRPr lang="en-US" b="0">
              <a:solidFill>
                <a:schemeClr val="bg1"/>
              </a:solidFill>
              <a:latin typeface="Humanst531 BT"/>
            </a:endParaRPr>
          </a:p>
        </p:txBody>
      </p:sp>
      <p:sp>
        <p:nvSpPr>
          <p:cNvPr id="126979" name="Rectangle 2"/>
          <p:cNvSpPr>
            <a:spLocks noGrp="1" noChangeArrowheads="1"/>
          </p:cNvSpPr>
          <p:nvPr>
            <p:ph type="title"/>
          </p:nvPr>
        </p:nvSpPr>
        <p:spPr>
          <a:xfrm>
            <a:off x="1676400" y="152400"/>
            <a:ext cx="7391400" cy="954088"/>
          </a:xfrm>
        </p:spPr>
        <p:txBody>
          <a:bodyPr>
            <a:normAutofit fontScale="90000"/>
          </a:bodyPr>
          <a:lstStyle/>
          <a:p>
            <a:pPr eaLnBrk="1" hangingPunct="1"/>
            <a:r>
              <a:rPr lang="ar-LB" smtClean="0">
                <a:cs typeface="Arabic Transparent" panose="020B0604020202020204" pitchFamily="34" charset="0"/>
              </a:rPr>
              <a:t>المُدخلات المشتركة:</a:t>
            </a:r>
            <a:r>
              <a:rPr lang="en-US" smtClean="0">
                <a:cs typeface="Arabic Transparent" panose="020B0604020202020204" pitchFamily="34" charset="0"/>
              </a:rPr>
              <a:t/>
            </a:r>
            <a:br>
              <a:rPr lang="en-US" smtClean="0">
                <a:cs typeface="Arabic Transparent" panose="020B0604020202020204" pitchFamily="34" charset="0"/>
              </a:rPr>
            </a:br>
            <a:r>
              <a:rPr lang="ar-LB" smtClean="0">
                <a:cs typeface="Arabic Transparent" panose="020B0604020202020204" pitchFamily="34" charset="0"/>
              </a:rPr>
              <a:t>معلومات أداء العمل</a:t>
            </a:r>
            <a:endParaRPr lang="en-US" smtClean="0">
              <a:cs typeface="Arabic Transparent" panose="020B0604020202020204" pitchFamily="34" charset="0"/>
            </a:endParaRPr>
          </a:p>
        </p:txBody>
      </p:sp>
      <p:sp>
        <p:nvSpPr>
          <p:cNvPr id="126980" name="Rectangle 3"/>
          <p:cNvSpPr>
            <a:spLocks noGrp="1" noChangeArrowheads="1"/>
          </p:cNvSpPr>
          <p:nvPr>
            <p:ph type="body" idx="1"/>
          </p:nvPr>
        </p:nvSpPr>
        <p:spPr>
          <a:xfrm>
            <a:off x="1981200" y="1447800"/>
            <a:ext cx="8229600" cy="4648200"/>
          </a:xfrm>
        </p:spPr>
        <p:txBody>
          <a:bodyPr/>
          <a:lstStyle/>
          <a:p>
            <a:pPr algn="r" rtl="1" eaLnBrk="1" hangingPunct="1">
              <a:lnSpc>
                <a:spcPct val="120000"/>
              </a:lnSpc>
            </a:pPr>
            <a:r>
              <a:rPr lang="ar-LB" b="1" smtClean="0">
                <a:cs typeface="Arabic Transparent" panose="020B0604020202020204" pitchFamily="34" charset="0"/>
              </a:rPr>
              <a:t>أية معلومة ذات قيمة حول المشروع، ناتجة عن أداء العمل</a:t>
            </a:r>
            <a:endParaRPr lang="en-US" b="1" smtClean="0">
              <a:cs typeface="Arabic Transparent" panose="020B0604020202020204" pitchFamily="34" charset="0"/>
            </a:endParaRPr>
          </a:p>
          <a:p>
            <a:pPr algn="r" rtl="1" eaLnBrk="1" hangingPunct="1">
              <a:lnSpc>
                <a:spcPct val="120000"/>
              </a:lnSpc>
            </a:pPr>
            <a:endParaRPr lang="en-US" sz="1000" b="1">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تبدأ بالتدفق كلما تقدم تنفيذ العمل الفعلي في المشروع</a:t>
            </a:r>
            <a:endParaRPr lang="en-US" smtClean="0">
              <a:cs typeface="Arabic Transparent" panose="020B0604020202020204" pitchFamily="34" charset="0"/>
            </a:endParaRPr>
          </a:p>
          <a:p>
            <a:pPr algn="r" rtl="1" eaLnBrk="1" hangingPunct="1">
              <a:lnSpc>
                <a:spcPct val="120000"/>
              </a:lnSpc>
              <a:buFontTx/>
              <a:buNone/>
            </a:pPr>
            <a:r>
              <a:rPr lang="en-US" sz="1000">
                <a:cs typeface="Arabic Transparent" panose="020B0604020202020204" pitchFamily="34" charset="0"/>
              </a:rPr>
              <a:t> </a:t>
            </a:r>
          </a:p>
          <a:p>
            <a:pPr algn="r" rtl="1" eaLnBrk="1" hangingPunct="1">
              <a:lnSpc>
                <a:spcPct val="120000"/>
              </a:lnSpc>
            </a:pPr>
            <a:r>
              <a:rPr lang="ar-LB" smtClean="0">
                <a:cs typeface="Arabic Transparent" panose="020B0604020202020204" pitchFamily="34" charset="0"/>
              </a:rPr>
              <a:t>أعضاء الفريق، العميل، وأصحاب المصالح الآخرون يحتاجون معرفة:</a:t>
            </a:r>
            <a:endParaRPr lang="en-US" smtClean="0">
              <a:cs typeface="Arabic Transparent" panose="020B0604020202020204" pitchFamily="34" charset="0"/>
            </a:endParaRPr>
          </a:p>
          <a:p>
            <a:pPr lvl="1" algn="r" rtl="1" eaLnBrk="1" hangingPunct="1">
              <a:lnSpc>
                <a:spcPct val="120000"/>
              </a:lnSpc>
            </a:pPr>
            <a:r>
              <a:rPr lang="ar-LB" sz="1800">
                <a:cs typeface="Arabic Transparent" panose="020B0604020202020204" pitchFamily="34" charset="0"/>
              </a:rPr>
              <a:t>حالة التسليمات</a:t>
            </a:r>
            <a:endParaRPr lang="en-US" sz="1800">
              <a:cs typeface="Arabic Transparent" panose="020B0604020202020204" pitchFamily="34" charset="0"/>
            </a:endParaRPr>
          </a:p>
          <a:p>
            <a:pPr lvl="1" algn="r" rtl="1" eaLnBrk="1" hangingPunct="1">
              <a:lnSpc>
                <a:spcPct val="120000"/>
              </a:lnSpc>
            </a:pPr>
            <a:r>
              <a:rPr lang="ar-LB" sz="1800">
                <a:cs typeface="Arabic Transparent" panose="020B0604020202020204" pitchFamily="34" charset="0"/>
              </a:rPr>
              <a:t>كيف يسير الأداء بالنسبة لأهداف التكلفة والجدول الزمني</a:t>
            </a:r>
            <a:endParaRPr lang="en-US" sz="1800">
              <a:cs typeface="Arabic Transparent" panose="020B0604020202020204" pitchFamily="34" charset="0"/>
            </a:endParaRPr>
          </a:p>
          <a:p>
            <a:pPr lvl="1" algn="r" rtl="1" eaLnBrk="1" hangingPunct="1">
              <a:lnSpc>
                <a:spcPct val="120000"/>
              </a:lnSpc>
            </a:pPr>
            <a:r>
              <a:rPr lang="ar-LB" sz="1800">
                <a:cs typeface="Arabic Transparent" panose="020B0604020202020204" pitchFamily="34" charset="0"/>
              </a:rPr>
              <a:t>كيف يسير أداء فريق المشروع</a:t>
            </a:r>
            <a:endParaRPr lang="en-US" sz="1800">
              <a:cs typeface="Arabic Transparent" panose="020B0604020202020204" pitchFamily="34" charset="0"/>
            </a:endParaRPr>
          </a:p>
          <a:p>
            <a:pPr lvl="1" algn="r" rtl="1" eaLnBrk="1" hangingPunct="1">
              <a:lnSpc>
                <a:spcPct val="120000"/>
              </a:lnSpc>
            </a:pPr>
            <a:r>
              <a:rPr lang="ar-LB" sz="1800">
                <a:cs typeface="Arabic Transparent" panose="020B0604020202020204" pitchFamily="34" charset="0"/>
              </a:rPr>
              <a:t>أين المُنتَج من مقاييس الجودة</a:t>
            </a:r>
            <a:endParaRPr lang="en-US" sz="1800">
              <a:cs typeface="Arabic Transparent" panose="020B0604020202020204" pitchFamily="34" charset="0"/>
            </a:endParaRPr>
          </a:p>
        </p:txBody>
      </p:sp>
    </p:spTree>
    <p:extLst>
      <p:ext uri="{BB962C8B-B14F-4D97-AF65-F5344CB8AC3E}">
        <p14:creationId xmlns:p14="http://schemas.microsoft.com/office/powerpoint/2010/main" val="314422494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E59F932E-B103-455D-BF0D-BD34AA9BFFDF}" type="slidenum">
              <a:rPr lang="en-US" b="0">
                <a:solidFill>
                  <a:schemeClr val="bg1"/>
                </a:solidFill>
                <a:latin typeface="Humanst531 BT"/>
              </a:rPr>
              <a:pPr eaLnBrk="1" hangingPunct="1"/>
              <a:t>114</a:t>
            </a:fld>
            <a:endParaRPr lang="en-US" b="0">
              <a:solidFill>
                <a:schemeClr val="bg1"/>
              </a:solidFill>
              <a:latin typeface="Humanst531 BT"/>
            </a:endParaRPr>
          </a:p>
        </p:txBody>
      </p:sp>
      <p:sp>
        <p:nvSpPr>
          <p:cNvPr id="128003" name="Rectangle 2"/>
          <p:cNvSpPr>
            <a:spLocks noGrp="1" noChangeArrowheads="1"/>
          </p:cNvSpPr>
          <p:nvPr>
            <p:ph type="title"/>
          </p:nvPr>
        </p:nvSpPr>
        <p:spPr>
          <a:xfrm>
            <a:off x="1676400" y="304801"/>
            <a:ext cx="7391400" cy="523875"/>
          </a:xfrm>
        </p:spPr>
        <p:txBody>
          <a:bodyPr>
            <a:normAutofit fontScale="90000"/>
          </a:bodyPr>
          <a:lstStyle/>
          <a:p>
            <a:pPr eaLnBrk="1" hangingPunct="1"/>
            <a:r>
              <a:rPr lang="ar-LB" smtClean="0">
                <a:cs typeface="Arabic Transparent" panose="020B0604020202020204" pitchFamily="34" charset="0"/>
              </a:rPr>
              <a:t>الأدوات المشتركة: استشارة الخبير</a:t>
            </a:r>
            <a:endParaRPr lang="en-US" smtClean="0">
              <a:cs typeface="Arabic Transparent" panose="020B0604020202020204" pitchFamily="34" charset="0"/>
            </a:endParaRPr>
          </a:p>
        </p:txBody>
      </p:sp>
      <p:sp>
        <p:nvSpPr>
          <p:cNvPr id="128004" name="Rectangle 3"/>
          <p:cNvSpPr>
            <a:spLocks noGrp="1" noChangeArrowheads="1"/>
          </p:cNvSpPr>
          <p:nvPr>
            <p:ph type="body" idx="1"/>
          </p:nvPr>
        </p:nvSpPr>
        <p:spPr>
          <a:xfrm>
            <a:off x="2057400" y="1219200"/>
            <a:ext cx="8001000" cy="4800600"/>
          </a:xfrm>
        </p:spPr>
        <p:txBody>
          <a:bodyPr/>
          <a:lstStyle/>
          <a:p>
            <a:pPr algn="r" rtl="1" eaLnBrk="1" hangingPunct="1">
              <a:lnSpc>
                <a:spcPct val="120000"/>
              </a:lnSpc>
            </a:pPr>
            <a:r>
              <a:rPr lang="ar-LB" smtClean="0">
                <a:cs typeface="Arabic Transparent" panose="020B0604020202020204" pitchFamily="34" charset="0"/>
              </a:rPr>
              <a:t>يمكن استعمالها متى نقصت الخبرةُ فريقَ المشروع ومديرَه</a:t>
            </a:r>
            <a:endParaRPr lang="en-US" smtClean="0">
              <a:cs typeface="Arabic Transparent" panose="020B0604020202020204" pitchFamily="34" charset="0"/>
            </a:endParaRPr>
          </a:p>
          <a:p>
            <a:pPr algn="r" rtl="1" eaLnBrk="1" hangingPunct="1">
              <a:lnSpc>
                <a:spcPct val="120000"/>
              </a:lnSpc>
            </a:pPr>
            <a:endParaRPr lang="en-US" sz="100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يأتي الخبراء من داخل أو خارج الشركة ويتقاضون أتعاب استشاريين أو يقدمون مشورة مجانيّة</a:t>
            </a:r>
            <a:endParaRPr lang="en-US" smtClean="0">
              <a:cs typeface="Arabic Transparent" panose="020B0604020202020204" pitchFamily="34" charset="0"/>
            </a:endParaRPr>
          </a:p>
          <a:p>
            <a:pPr algn="r" rtl="1" eaLnBrk="1" hangingPunct="1">
              <a:lnSpc>
                <a:spcPct val="120000"/>
              </a:lnSpc>
            </a:pPr>
            <a:endParaRPr lang="en-US" sz="100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هذه الأداة محبذة جدًا ومتواجدة بشكل ملحوظ في عمليّات التخطيط</a:t>
            </a:r>
            <a:endParaRPr lang="en-US" smtClean="0">
              <a:cs typeface="Arabic Transparent" panose="020B0604020202020204" pitchFamily="34" charset="0"/>
            </a:endParaRPr>
          </a:p>
          <a:p>
            <a:pPr algn="r" rtl="1" eaLnBrk="1" hangingPunct="1">
              <a:lnSpc>
                <a:spcPct val="120000"/>
              </a:lnSpc>
            </a:pPr>
            <a:endParaRPr lang="en-US" smtClean="0">
              <a:cs typeface="Arabic Transparent" panose="020B0604020202020204" pitchFamily="34" charset="0"/>
            </a:endParaRPr>
          </a:p>
        </p:txBody>
      </p:sp>
    </p:spTree>
    <p:extLst>
      <p:ext uri="{BB962C8B-B14F-4D97-AF65-F5344CB8AC3E}">
        <p14:creationId xmlns:p14="http://schemas.microsoft.com/office/powerpoint/2010/main" val="2563130467"/>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33A7CCC8-9C93-48FE-9FD4-E32B25E8F758}" type="slidenum">
              <a:rPr lang="en-US" b="0">
                <a:solidFill>
                  <a:schemeClr val="bg1"/>
                </a:solidFill>
                <a:latin typeface="Humanst531 BT"/>
              </a:rPr>
              <a:pPr eaLnBrk="1" hangingPunct="1"/>
              <a:t>115</a:t>
            </a:fld>
            <a:endParaRPr lang="en-US" b="0">
              <a:solidFill>
                <a:schemeClr val="bg1"/>
              </a:solidFill>
              <a:latin typeface="Humanst531 BT"/>
            </a:endParaRPr>
          </a:p>
        </p:txBody>
      </p:sp>
      <p:sp>
        <p:nvSpPr>
          <p:cNvPr id="129027" name="Rectangle 2"/>
          <p:cNvSpPr>
            <a:spLocks noGrp="1" noChangeArrowheads="1"/>
          </p:cNvSpPr>
          <p:nvPr>
            <p:ph type="title"/>
          </p:nvPr>
        </p:nvSpPr>
        <p:spPr>
          <a:xfrm>
            <a:off x="1676400" y="152400"/>
            <a:ext cx="7391400" cy="954088"/>
          </a:xfrm>
        </p:spPr>
        <p:txBody>
          <a:bodyPr>
            <a:normAutofit fontScale="90000"/>
          </a:bodyPr>
          <a:lstStyle/>
          <a:p>
            <a:pPr eaLnBrk="1" hangingPunct="1"/>
            <a:r>
              <a:rPr lang="ar-LB" smtClean="0">
                <a:cs typeface="Arabic Transparent" panose="020B0604020202020204" pitchFamily="34" charset="0"/>
              </a:rPr>
              <a:t>الأدوات المشتركة:</a:t>
            </a:r>
            <a:br>
              <a:rPr lang="ar-LB" smtClean="0">
                <a:cs typeface="Arabic Transparent" panose="020B0604020202020204" pitchFamily="34" charset="0"/>
              </a:rPr>
            </a:br>
            <a:r>
              <a:rPr lang="ar-LB" smtClean="0">
                <a:cs typeface="Arabic Transparent" panose="020B0604020202020204" pitchFamily="34" charset="0"/>
              </a:rPr>
              <a:t>منهجية إدارة المشروع 1/2</a:t>
            </a:r>
            <a:endParaRPr lang="en-US" smtClean="0">
              <a:cs typeface="Arabic Transparent" panose="020B0604020202020204" pitchFamily="34" charset="0"/>
            </a:endParaRPr>
          </a:p>
        </p:txBody>
      </p:sp>
      <p:sp>
        <p:nvSpPr>
          <p:cNvPr id="129028" name="Rectangle 3"/>
          <p:cNvSpPr>
            <a:spLocks noGrp="1" noChangeArrowheads="1"/>
          </p:cNvSpPr>
          <p:nvPr>
            <p:ph type="body" idx="1"/>
          </p:nvPr>
        </p:nvSpPr>
        <p:spPr>
          <a:xfrm>
            <a:off x="1981200" y="1371600"/>
            <a:ext cx="8534400" cy="4800600"/>
          </a:xfrm>
        </p:spPr>
        <p:txBody>
          <a:bodyPr/>
          <a:lstStyle/>
          <a:p>
            <a:pPr algn="r" rtl="1" eaLnBrk="1" hangingPunct="1">
              <a:lnSpc>
                <a:spcPct val="120000"/>
              </a:lnSpc>
            </a:pPr>
            <a:r>
              <a:rPr lang="ar-LB" smtClean="0">
                <a:cs typeface="Arabic Transparent" panose="020B0604020202020204" pitchFamily="34" charset="0"/>
              </a:rPr>
              <a:t>لا يقدم الدليل المعرفي لإدارة المشروعات أي وصف للمنهجيات</a:t>
            </a:r>
            <a:endParaRPr lang="en-US" smtClean="0">
              <a:cs typeface="Arabic Transparent" panose="020B0604020202020204" pitchFamily="34" charset="0"/>
            </a:endParaRPr>
          </a:p>
          <a:p>
            <a:pPr algn="r" rtl="1" eaLnBrk="1" hangingPunct="1">
              <a:lnSpc>
                <a:spcPct val="120000"/>
              </a:lnSpc>
            </a:pPr>
            <a:endParaRPr lang="en-US" sz="100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يصف الدليل المعرفي لإدارة المشاريع 44 عملية لإدارة المشروع تستخدمها منهجية إدارة المشروع، ولكنها ليست منهجية</a:t>
            </a:r>
            <a:endParaRPr lang="en-US" smtClean="0">
              <a:cs typeface="Arabic Transparent" panose="020B0604020202020204" pitchFamily="34" charset="0"/>
            </a:endParaRPr>
          </a:p>
          <a:p>
            <a:pPr algn="r" rtl="1" eaLnBrk="1" hangingPunct="1">
              <a:lnSpc>
                <a:spcPct val="120000"/>
              </a:lnSpc>
            </a:pPr>
            <a:endParaRPr lang="en-US" sz="100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تطبق المنظمات المختلفة منهجيات إدارة مشاريع مختلفة، لكنها تلتزم العمليات الـ44</a:t>
            </a:r>
            <a:endParaRPr lang="en-US" smtClean="0">
              <a:cs typeface="Arabic Transparent" panose="020B0604020202020204" pitchFamily="34" charset="0"/>
            </a:endParaRPr>
          </a:p>
        </p:txBody>
      </p:sp>
    </p:spTree>
    <p:extLst>
      <p:ext uri="{BB962C8B-B14F-4D97-AF65-F5344CB8AC3E}">
        <p14:creationId xmlns:p14="http://schemas.microsoft.com/office/powerpoint/2010/main" val="4181315950"/>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456B470E-78ED-44BC-AE6B-76F34CD9665A}" type="slidenum">
              <a:rPr lang="en-US" b="0">
                <a:solidFill>
                  <a:schemeClr val="bg1"/>
                </a:solidFill>
                <a:latin typeface="Humanst531 BT"/>
              </a:rPr>
              <a:pPr eaLnBrk="1" hangingPunct="1"/>
              <a:t>116</a:t>
            </a:fld>
            <a:endParaRPr lang="en-US" b="0">
              <a:solidFill>
                <a:schemeClr val="bg1"/>
              </a:solidFill>
              <a:latin typeface="Humanst531 BT"/>
            </a:endParaRPr>
          </a:p>
        </p:txBody>
      </p:sp>
      <p:sp>
        <p:nvSpPr>
          <p:cNvPr id="130051" name="Rectangle 2"/>
          <p:cNvSpPr>
            <a:spLocks noGrp="1" noChangeArrowheads="1"/>
          </p:cNvSpPr>
          <p:nvPr>
            <p:ph type="title"/>
          </p:nvPr>
        </p:nvSpPr>
        <p:spPr>
          <a:xfrm>
            <a:off x="1676400" y="152400"/>
            <a:ext cx="7391400" cy="946150"/>
          </a:xfrm>
        </p:spPr>
        <p:txBody>
          <a:bodyPr>
            <a:normAutofit fontScale="90000"/>
          </a:bodyPr>
          <a:lstStyle/>
          <a:p>
            <a:pPr eaLnBrk="1" hangingPunct="1"/>
            <a:r>
              <a:rPr lang="ar-LB" smtClean="0">
                <a:cs typeface="Arabic Transparent" panose="020B0604020202020204" pitchFamily="34" charset="0"/>
              </a:rPr>
              <a:t>الأدوات المشتركة:</a:t>
            </a:r>
            <a:br>
              <a:rPr lang="ar-LB" smtClean="0">
                <a:cs typeface="Arabic Transparent" panose="020B0604020202020204" pitchFamily="34" charset="0"/>
              </a:rPr>
            </a:br>
            <a:r>
              <a:rPr lang="ar-LB" smtClean="0">
                <a:cs typeface="Arabic Transparent" panose="020B0604020202020204" pitchFamily="34" charset="0"/>
              </a:rPr>
              <a:t>منهجية إدارة المشروع 2/2</a:t>
            </a:r>
            <a:endParaRPr lang="en-US" smtClean="0">
              <a:cs typeface="Arabic Transparent" panose="020B0604020202020204" pitchFamily="34" charset="0"/>
            </a:endParaRPr>
          </a:p>
        </p:txBody>
      </p:sp>
      <p:sp>
        <p:nvSpPr>
          <p:cNvPr id="130052" name="Rectangle 3"/>
          <p:cNvSpPr>
            <a:spLocks noGrp="1" noChangeArrowheads="1"/>
          </p:cNvSpPr>
          <p:nvPr>
            <p:ph type="body" idx="1"/>
          </p:nvPr>
        </p:nvSpPr>
        <p:spPr>
          <a:xfrm>
            <a:off x="1676400" y="1143000"/>
            <a:ext cx="8534400" cy="4800600"/>
          </a:xfrm>
        </p:spPr>
        <p:txBody>
          <a:bodyPr/>
          <a:lstStyle/>
          <a:p>
            <a:pPr algn="r" rtl="1" eaLnBrk="1" hangingPunct="1">
              <a:lnSpc>
                <a:spcPct val="120000"/>
              </a:lnSpc>
            </a:pPr>
            <a:endParaRPr lang="en-US" smtClean="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مثال: فريقا البيسبول الشهيران “أطنلطا برايفز” و“نيويورك ميتس”، لدى كليهما قواعد اللعب نفسها، ولكن استراتيجياتهما للاستفادة من قوتهما ولاستخدام قواعد اللعب لصالحهما تختلف بشدّة. قواعد اللعب هنا توازي العمليّات، فيما الاستراتيجية توازي المنهجية</a:t>
            </a:r>
            <a:endParaRPr lang="en-US" smtClean="0">
              <a:cs typeface="Arabic Transparent" panose="020B0604020202020204" pitchFamily="34" charset="0"/>
            </a:endParaRPr>
          </a:p>
        </p:txBody>
      </p:sp>
    </p:spTree>
    <p:extLst>
      <p:ext uri="{BB962C8B-B14F-4D97-AF65-F5344CB8AC3E}">
        <p14:creationId xmlns:p14="http://schemas.microsoft.com/office/powerpoint/2010/main" val="4190419349"/>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5AC2ECD3-1B0C-4ECC-9049-D75741388BCD}" type="slidenum">
              <a:rPr lang="en-US" b="0">
                <a:solidFill>
                  <a:schemeClr val="bg1"/>
                </a:solidFill>
                <a:latin typeface="Humanst531 BT"/>
              </a:rPr>
              <a:pPr eaLnBrk="1" hangingPunct="1"/>
              <a:t>117</a:t>
            </a:fld>
            <a:endParaRPr lang="en-US" b="0">
              <a:solidFill>
                <a:schemeClr val="bg1"/>
              </a:solidFill>
              <a:latin typeface="Humanst531 BT"/>
            </a:endParaRPr>
          </a:p>
        </p:txBody>
      </p:sp>
      <p:sp>
        <p:nvSpPr>
          <p:cNvPr id="131075" name="Rectangle 2"/>
          <p:cNvSpPr>
            <a:spLocks noGrp="1" noChangeArrowheads="1"/>
          </p:cNvSpPr>
          <p:nvPr>
            <p:ph type="title"/>
          </p:nvPr>
        </p:nvSpPr>
        <p:spPr>
          <a:xfrm>
            <a:off x="1676400" y="152401"/>
            <a:ext cx="7543800" cy="830263"/>
          </a:xfrm>
        </p:spPr>
        <p:txBody>
          <a:bodyPr/>
          <a:lstStyle/>
          <a:p>
            <a:pPr eaLnBrk="1" hangingPunct="1"/>
            <a:r>
              <a:rPr lang="ar-LB" sz="2400" dirty="0">
                <a:cs typeface="Arabic Transparent" panose="020B0604020202020204" pitchFamily="34" charset="0"/>
              </a:rPr>
              <a:t>الأدوات المشتركة:</a:t>
            </a:r>
            <a:br>
              <a:rPr lang="ar-LB" sz="2400" dirty="0">
                <a:cs typeface="Arabic Transparent" panose="020B0604020202020204" pitchFamily="34" charset="0"/>
              </a:rPr>
            </a:br>
            <a:r>
              <a:rPr lang="ar-LB" sz="2400" dirty="0">
                <a:cs typeface="Arabic Transparent" panose="020B0604020202020204" pitchFamily="34" charset="0"/>
              </a:rPr>
              <a:t>نظام معلومات إدارة </a:t>
            </a:r>
            <a:r>
              <a:rPr lang="ar-LB" sz="2400" dirty="0" smtClean="0">
                <a:cs typeface="Arabic Transparent" panose="020B0604020202020204" pitchFamily="34" charset="0"/>
              </a:rPr>
              <a:t>المشروع</a:t>
            </a:r>
            <a:endParaRPr lang="en-US" sz="2400" dirty="0">
              <a:cs typeface="Arabic Transparent" panose="020B0604020202020204" pitchFamily="34" charset="0"/>
            </a:endParaRPr>
          </a:p>
        </p:txBody>
      </p:sp>
      <p:sp>
        <p:nvSpPr>
          <p:cNvPr id="131076" name="Rectangle 3"/>
          <p:cNvSpPr>
            <a:spLocks noGrp="1" noChangeArrowheads="1"/>
          </p:cNvSpPr>
          <p:nvPr>
            <p:ph type="body" idx="1"/>
          </p:nvPr>
        </p:nvSpPr>
        <p:spPr>
          <a:xfrm>
            <a:off x="1981200" y="1371600"/>
            <a:ext cx="8534400" cy="4572000"/>
          </a:xfrm>
        </p:spPr>
        <p:txBody>
          <a:bodyPr/>
          <a:lstStyle/>
          <a:p>
            <a:pPr algn="r" rtl="1" eaLnBrk="1" hangingPunct="1">
              <a:lnSpc>
                <a:spcPct val="120000"/>
              </a:lnSpc>
            </a:pPr>
            <a:r>
              <a:rPr lang="ar-LB" smtClean="0">
                <a:cs typeface="Arabic Transparent" panose="020B0604020202020204" pitchFamily="34" charset="0"/>
              </a:rPr>
              <a:t>النظام الذي يساعدك على إنتاج ومتابعة الوثائق والتسلميات</a:t>
            </a:r>
            <a:endParaRPr lang="en-US" smtClean="0">
              <a:cs typeface="Arabic Transparent" panose="020B0604020202020204" pitchFamily="34" charset="0"/>
            </a:endParaRPr>
          </a:p>
          <a:p>
            <a:pPr algn="r" rtl="1" eaLnBrk="1" hangingPunct="1">
              <a:lnSpc>
                <a:spcPct val="120000"/>
              </a:lnSpc>
            </a:pPr>
            <a:endParaRPr lang="en-US" sz="100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مثال: قد يفيد شركتك في إحداث وثيقة المشروع من خلال تعبئة بضعة حقول فارقة على شاشة الكومبيوتر؛ فيولّد الوثيقة ويضع رمز حساب المشروع للمحاسبة </a:t>
            </a:r>
            <a:endParaRPr lang="en-US" smtClean="0">
              <a:cs typeface="Arabic Transparent" panose="020B0604020202020204" pitchFamily="34" charset="0"/>
            </a:endParaRPr>
          </a:p>
          <a:p>
            <a:pPr algn="r" rtl="1" eaLnBrk="1" hangingPunct="1">
              <a:lnSpc>
                <a:spcPct val="120000"/>
              </a:lnSpc>
            </a:pPr>
            <a:endParaRPr lang="en-US" sz="100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فيما يعتمد على برامج الحاسوب بشكل أساسي، يظلّ نظام معلومات إدارة المشروع يستخدم أنظمةً يدوية</a:t>
            </a:r>
            <a:endParaRPr lang="en-US" smtClean="0">
              <a:cs typeface="Arabic Transparent" panose="020B0604020202020204" pitchFamily="34" charset="0"/>
            </a:endParaRPr>
          </a:p>
          <a:p>
            <a:pPr algn="r" rtl="1" eaLnBrk="1" hangingPunct="1">
              <a:lnSpc>
                <a:spcPct val="120000"/>
              </a:lnSpc>
            </a:pPr>
            <a:endParaRPr lang="en-US" smtClean="0">
              <a:cs typeface="Arabic Transparent" panose="020B0604020202020204" pitchFamily="34" charset="0"/>
            </a:endParaRPr>
          </a:p>
        </p:txBody>
      </p:sp>
    </p:spTree>
    <p:extLst>
      <p:ext uri="{BB962C8B-B14F-4D97-AF65-F5344CB8AC3E}">
        <p14:creationId xmlns:p14="http://schemas.microsoft.com/office/powerpoint/2010/main" val="2842721613"/>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F3F3102A-49F4-4495-A6AE-27C99E0E617E}" type="slidenum">
              <a:rPr lang="en-US" b="0">
                <a:solidFill>
                  <a:schemeClr val="bg1"/>
                </a:solidFill>
                <a:latin typeface="Humanst531 BT"/>
              </a:rPr>
              <a:pPr eaLnBrk="1" hangingPunct="1"/>
              <a:t>118</a:t>
            </a:fld>
            <a:endParaRPr lang="en-US" b="0">
              <a:solidFill>
                <a:schemeClr val="bg1"/>
              </a:solidFill>
              <a:latin typeface="Humanst531 BT"/>
            </a:endParaRPr>
          </a:p>
        </p:txBody>
      </p:sp>
      <p:sp>
        <p:nvSpPr>
          <p:cNvPr id="133123" name="Rectangle 2"/>
          <p:cNvSpPr>
            <a:spLocks noGrp="1" noChangeArrowheads="1"/>
          </p:cNvSpPr>
          <p:nvPr>
            <p:ph type="title"/>
          </p:nvPr>
        </p:nvSpPr>
        <p:spPr>
          <a:xfrm>
            <a:off x="1676400" y="152400"/>
            <a:ext cx="7391400" cy="954088"/>
          </a:xfrm>
        </p:spPr>
        <p:txBody>
          <a:bodyPr>
            <a:normAutofit fontScale="90000"/>
          </a:bodyPr>
          <a:lstStyle/>
          <a:p>
            <a:pPr eaLnBrk="1" hangingPunct="1"/>
            <a:r>
              <a:rPr lang="ar-LB" smtClean="0">
                <a:cs typeface="Arabic Transparent" panose="020B0604020202020204" pitchFamily="34" charset="0"/>
              </a:rPr>
              <a:t>المُخرَجات المشتركة:</a:t>
            </a:r>
            <a:br>
              <a:rPr lang="ar-LB" smtClean="0">
                <a:cs typeface="Arabic Transparent" panose="020B0604020202020204" pitchFamily="34" charset="0"/>
              </a:rPr>
            </a:br>
            <a:r>
              <a:rPr lang="ar-LB" smtClean="0">
                <a:cs typeface="Arabic Transparent" panose="020B0604020202020204" pitchFamily="34" charset="0"/>
              </a:rPr>
              <a:t>التغييرات المطلوبة 1/2</a:t>
            </a:r>
            <a:endParaRPr lang="en-US" smtClean="0">
              <a:cs typeface="Arabic Transparent" panose="020B0604020202020204" pitchFamily="34" charset="0"/>
            </a:endParaRPr>
          </a:p>
        </p:txBody>
      </p:sp>
      <p:sp>
        <p:nvSpPr>
          <p:cNvPr id="133124" name="Rectangle 3"/>
          <p:cNvSpPr>
            <a:spLocks noGrp="1" noChangeArrowheads="1"/>
          </p:cNvSpPr>
          <p:nvPr>
            <p:ph type="body" idx="1"/>
          </p:nvPr>
        </p:nvSpPr>
        <p:spPr>
          <a:xfrm>
            <a:off x="1981200" y="1447800"/>
            <a:ext cx="8534400" cy="4572000"/>
          </a:xfrm>
        </p:spPr>
        <p:txBody>
          <a:bodyPr/>
          <a:lstStyle/>
          <a:p>
            <a:pPr algn="r" rtl="1" eaLnBrk="1" hangingPunct="1">
              <a:lnSpc>
                <a:spcPct val="120000"/>
              </a:lnSpc>
            </a:pPr>
            <a:r>
              <a:rPr lang="ar-LB" smtClean="0">
                <a:cs typeface="Arabic Transparent" panose="020B0604020202020204" pitchFamily="34" charset="0"/>
              </a:rPr>
              <a:t>خلال تأدية العمل، من الطبيعي طلب التغيير</a:t>
            </a:r>
            <a:endParaRPr lang="en-US" smtClean="0">
              <a:cs typeface="Arabic Transparent" panose="020B0604020202020204" pitchFamily="34" charset="0"/>
            </a:endParaRPr>
          </a:p>
          <a:p>
            <a:pPr algn="r" rtl="1" eaLnBrk="1" hangingPunct="1">
              <a:lnSpc>
                <a:spcPct val="120000"/>
              </a:lnSpc>
            </a:pPr>
            <a:endParaRPr lang="en-US" sz="100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مثال: قد يطلب تغيير لتوسيع نطاق المشروع والاقتطاع من حجمه. قد يطلب تغيير لتسليم منتَج في وقت مبكر أو متأخر، لزيادة أو إنقاص الميزانية، أو لتعديل مقاييس الجودة </a:t>
            </a:r>
            <a:endParaRPr lang="en-US" smtClean="0">
              <a:cs typeface="Arabic Transparent" panose="020B0604020202020204" pitchFamily="34" charset="0"/>
            </a:endParaRPr>
          </a:p>
        </p:txBody>
      </p:sp>
    </p:spTree>
    <p:extLst>
      <p:ext uri="{BB962C8B-B14F-4D97-AF65-F5344CB8AC3E}">
        <p14:creationId xmlns:p14="http://schemas.microsoft.com/office/powerpoint/2010/main" val="157985034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027010FE-1E0B-436B-B6A4-1D6BAF4DE931}" type="slidenum">
              <a:rPr lang="en-US" b="0">
                <a:solidFill>
                  <a:schemeClr val="bg1"/>
                </a:solidFill>
                <a:latin typeface="Humanst531 BT"/>
              </a:rPr>
              <a:pPr eaLnBrk="1" hangingPunct="1"/>
              <a:t>119</a:t>
            </a:fld>
            <a:endParaRPr lang="en-US" b="0">
              <a:solidFill>
                <a:schemeClr val="bg1"/>
              </a:solidFill>
              <a:latin typeface="Humanst531 BT"/>
            </a:endParaRPr>
          </a:p>
        </p:txBody>
      </p:sp>
      <p:sp>
        <p:nvSpPr>
          <p:cNvPr id="134147" name="Rectangle 2"/>
          <p:cNvSpPr>
            <a:spLocks noGrp="1" noChangeArrowheads="1"/>
          </p:cNvSpPr>
          <p:nvPr>
            <p:ph type="title"/>
          </p:nvPr>
        </p:nvSpPr>
        <p:spPr>
          <a:xfrm>
            <a:off x="1676400" y="152400"/>
            <a:ext cx="7391400" cy="946150"/>
          </a:xfrm>
        </p:spPr>
        <p:txBody>
          <a:bodyPr>
            <a:normAutofit fontScale="90000"/>
          </a:bodyPr>
          <a:lstStyle/>
          <a:p>
            <a:pPr eaLnBrk="1" hangingPunct="1"/>
            <a:r>
              <a:rPr lang="ar-LB" smtClean="0">
                <a:cs typeface="Arabic Transparent" panose="020B0604020202020204" pitchFamily="34" charset="0"/>
              </a:rPr>
              <a:t>المُخرَجات المشتركة:</a:t>
            </a:r>
            <a:br>
              <a:rPr lang="ar-LB" smtClean="0">
                <a:cs typeface="Arabic Transparent" panose="020B0604020202020204" pitchFamily="34" charset="0"/>
              </a:rPr>
            </a:br>
            <a:r>
              <a:rPr lang="ar-LB" smtClean="0">
                <a:cs typeface="Arabic Transparent" panose="020B0604020202020204" pitchFamily="34" charset="0"/>
              </a:rPr>
              <a:t>التغييرات المطلوبة 2/2</a:t>
            </a:r>
            <a:endParaRPr lang="en-US" smtClean="0">
              <a:cs typeface="Arabic Transparent" panose="020B0604020202020204" pitchFamily="34" charset="0"/>
            </a:endParaRPr>
          </a:p>
        </p:txBody>
      </p:sp>
      <p:sp>
        <p:nvSpPr>
          <p:cNvPr id="134148" name="Rectangle 3"/>
          <p:cNvSpPr>
            <a:spLocks noGrp="1" noChangeArrowheads="1"/>
          </p:cNvSpPr>
          <p:nvPr>
            <p:ph type="body" idx="1"/>
          </p:nvPr>
        </p:nvSpPr>
        <p:spPr>
          <a:xfrm>
            <a:off x="1981200" y="1447800"/>
            <a:ext cx="8534400" cy="4572000"/>
          </a:xfrm>
        </p:spPr>
        <p:txBody>
          <a:bodyPr/>
          <a:lstStyle/>
          <a:p>
            <a:pPr algn="r" rtl="1" eaLnBrk="1" hangingPunct="1">
              <a:lnSpc>
                <a:spcPct val="120000"/>
              </a:lnSpc>
            </a:pPr>
            <a:r>
              <a:rPr lang="ar-LB" smtClean="0">
                <a:cs typeface="Arabic Transparent" panose="020B0604020202020204" pitchFamily="34" charset="0"/>
              </a:rPr>
              <a:t>تكثر طلبات التغيير خلال تنفيذ العمل، متابعته ومراقبته</a:t>
            </a:r>
            <a:endParaRPr lang="en-US" smtClean="0">
              <a:cs typeface="Arabic Transparent" panose="020B0604020202020204" pitchFamily="34" charset="0"/>
            </a:endParaRPr>
          </a:p>
          <a:p>
            <a:pPr algn="r" rtl="1" eaLnBrk="1" hangingPunct="1">
              <a:lnSpc>
                <a:spcPct val="120000"/>
              </a:lnSpc>
            </a:pPr>
            <a:endParaRPr lang="en-US" sz="100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كل التغييرات المطلوبة تدخل في عملية المراقبة الكاملة للتغيير حيث يقوّم تأثيرها على مُجمل المشروع، فتقبل في النهاية أو ترفض</a:t>
            </a:r>
            <a:endParaRPr lang="en-US" smtClean="0">
              <a:cs typeface="Arabic Transparent" panose="020B0604020202020204" pitchFamily="34" charset="0"/>
            </a:endParaRPr>
          </a:p>
          <a:p>
            <a:pPr algn="r" rtl="1" eaLnBrk="1" hangingPunct="1">
              <a:lnSpc>
                <a:spcPct val="120000"/>
              </a:lnSpc>
            </a:pPr>
            <a:endParaRPr lang="en-US" smtClean="0">
              <a:cs typeface="Arabic Transparent" panose="020B0604020202020204" pitchFamily="34" charset="0"/>
            </a:endParaRPr>
          </a:p>
        </p:txBody>
      </p:sp>
    </p:spTree>
    <p:extLst>
      <p:ext uri="{BB962C8B-B14F-4D97-AF65-F5344CB8AC3E}">
        <p14:creationId xmlns:p14="http://schemas.microsoft.com/office/powerpoint/2010/main" val="14259464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10820A53-45B9-4E15-BCD7-9CAB46584B87}" type="slidenum">
              <a:rPr lang="en-US" b="0">
                <a:solidFill>
                  <a:schemeClr val="bg1"/>
                </a:solidFill>
                <a:latin typeface="Humanst531 BT"/>
              </a:rPr>
              <a:pPr eaLnBrk="1" hangingPunct="1"/>
              <a:t>12</a:t>
            </a:fld>
            <a:endParaRPr lang="en-US" b="0">
              <a:solidFill>
                <a:schemeClr val="bg1"/>
              </a:solidFill>
              <a:latin typeface="Humanst531 BT"/>
            </a:endParaRPr>
          </a:p>
        </p:txBody>
      </p:sp>
      <p:sp>
        <p:nvSpPr>
          <p:cNvPr id="13315" name="Rectangle 2"/>
          <p:cNvSpPr>
            <a:spLocks noGrp="1" noChangeArrowheads="1"/>
          </p:cNvSpPr>
          <p:nvPr>
            <p:ph type="title"/>
          </p:nvPr>
        </p:nvSpPr>
        <p:spPr>
          <a:xfrm>
            <a:off x="1828800" y="457201"/>
            <a:ext cx="7391400" cy="519113"/>
          </a:xfrm>
        </p:spPr>
        <p:txBody>
          <a:bodyPr>
            <a:normAutofit fontScale="90000"/>
          </a:bodyPr>
          <a:lstStyle/>
          <a:p>
            <a:pPr eaLnBrk="1" hangingPunct="1"/>
            <a:r>
              <a:rPr lang="ar-LB" smtClean="0">
                <a:cs typeface="Arabic Transparent" panose="020B0604020202020204" pitchFamily="34" charset="0"/>
              </a:rPr>
              <a:t>مراحل المشروع، دورة حياة المشروع</a:t>
            </a:r>
            <a:endParaRPr lang="en-US" smtClean="0">
              <a:cs typeface="Arabic Transparent" panose="020B0604020202020204" pitchFamily="34" charset="0"/>
            </a:endParaRPr>
          </a:p>
        </p:txBody>
      </p:sp>
      <p:sp>
        <p:nvSpPr>
          <p:cNvPr id="13316" name="Rectangle 3"/>
          <p:cNvSpPr>
            <a:spLocks noGrp="1" noChangeArrowheads="1"/>
          </p:cNvSpPr>
          <p:nvPr>
            <p:ph type="body" idx="1"/>
          </p:nvPr>
        </p:nvSpPr>
        <p:spPr>
          <a:xfrm>
            <a:off x="1676400" y="1143000"/>
            <a:ext cx="8534400" cy="4800600"/>
          </a:xfrm>
        </p:spPr>
        <p:txBody>
          <a:bodyPr/>
          <a:lstStyle/>
          <a:p>
            <a:pPr algn="r" rtl="1" eaLnBrk="1" hangingPunct="1">
              <a:lnSpc>
                <a:spcPct val="120000"/>
              </a:lnSpc>
            </a:pPr>
            <a:r>
              <a:rPr lang="ar-LB" sz="1800" b="1" dirty="0">
                <a:cs typeface="Arabic Transparent" panose="020B0604020202020204" pitchFamily="34" charset="0"/>
              </a:rPr>
              <a:t>مرحلة مشروع: </a:t>
            </a:r>
            <a:r>
              <a:rPr lang="ar-LB" sz="1800" dirty="0">
                <a:cs typeface="Arabic Transparent" panose="020B0604020202020204" pitchFamily="34" charset="0"/>
              </a:rPr>
              <a:t>أي مجموعة النشاطاتِ ذات الصلة منطقياً بالمشروع تَتتوّجُ عادة في إتمام جزء قابل للتسليم والمصادقة عليه</a:t>
            </a:r>
            <a:endParaRPr lang="en-US" sz="1800" dirty="0">
              <a:cs typeface="Arabic Transparent" panose="020B0604020202020204" pitchFamily="34" charset="0"/>
            </a:endParaRPr>
          </a:p>
          <a:p>
            <a:pPr algn="r" rtl="1" eaLnBrk="1" hangingPunct="1">
              <a:lnSpc>
                <a:spcPct val="120000"/>
              </a:lnSpc>
            </a:pPr>
            <a:endParaRPr lang="en-US" sz="1800" dirty="0">
              <a:cs typeface="Arabic Transparent" panose="020B0604020202020204" pitchFamily="34" charset="0"/>
            </a:endParaRPr>
          </a:p>
          <a:p>
            <a:pPr algn="r" rtl="1" eaLnBrk="1" hangingPunct="1">
              <a:lnSpc>
                <a:spcPct val="120000"/>
              </a:lnSpc>
            </a:pPr>
            <a:r>
              <a:rPr lang="ar-LB" sz="1800" b="1" dirty="0">
                <a:cs typeface="Arabic Transparent" panose="020B0604020202020204" pitchFamily="34" charset="0"/>
              </a:rPr>
              <a:t>دورة حياة المشروعِ: </a:t>
            </a:r>
            <a:r>
              <a:rPr lang="ar-LB" sz="1800" dirty="0">
                <a:cs typeface="Arabic Transparent" panose="020B0604020202020204" pitchFamily="34" charset="0"/>
              </a:rPr>
              <a:t>“مجموعة مراحل المشروع معروفة بدورةِ حياة المشروع.</a:t>
            </a:r>
            <a:r>
              <a:rPr lang="ar-SA" sz="1800" dirty="0">
                <a:cs typeface="Arabic Transparent" panose="020B0604020202020204" pitchFamily="34" charset="0"/>
              </a:rPr>
              <a:t>”</a:t>
            </a:r>
            <a:r>
              <a:rPr lang="ar-LB" sz="1800" dirty="0">
                <a:cs typeface="Arabic Transparent" panose="020B0604020202020204" pitchFamily="34" charset="0"/>
              </a:rPr>
              <a:t> تَتضمّنُ دورة حياة المشروع كُلّ هذه المراحل التي تَطلّبها</a:t>
            </a:r>
            <a:r>
              <a:rPr lang="ar-SA" sz="1800" dirty="0">
                <a:cs typeface="Arabic Transparent" panose="020B0604020202020204" pitchFamily="34" charset="0"/>
              </a:rPr>
              <a:t> – تحدد بداية ونهاية المشروع.</a:t>
            </a:r>
            <a:endParaRPr lang="en-US" sz="1800" dirty="0">
              <a:cs typeface="Arabic Transparent" panose="020B0604020202020204" pitchFamily="34" charset="0"/>
            </a:endParaRPr>
          </a:p>
          <a:p>
            <a:pPr algn="r" rtl="1" eaLnBrk="1" hangingPunct="1">
              <a:lnSpc>
                <a:spcPct val="120000"/>
              </a:lnSpc>
            </a:pPr>
            <a:endParaRPr lang="en-US" sz="1800" dirty="0">
              <a:cs typeface="Arabic Transparent" panose="020B0604020202020204" pitchFamily="34" charset="0"/>
            </a:endParaRPr>
          </a:p>
          <a:p>
            <a:pPr algn="r" rtl="1" eaLnBrk="1" hangingPunct="1">
              <a:lnSpc>
                <a:spcPct val="120000"/>
              </a:lnSpc>
            </a:pPr>
            <a:r>
              <a:rPr lang="ar-LB" sz="1800" b="1" dirty="0">
                <a:cs typeface="Arabic Transparent" panose="020B0604020202020204" pitchFamily="34" charset="0"/>
              </a:rPr>
              <a:t>دورة حياة إدارةِ </a:t>
            </a:r>
            <a:r>
              <a:rPr lang="ar-SA" sz="1800" b="1" dirty="0">
                <a:cs typeface="Arabic Transparent" panose="020B0604020202020204" pitchFamily="34" charset="0"/>
              </a:rPr>
              <a:t>المشاريع: </a:t>
            </a:r>
            <a:r>
              <a:rPr lang="ar-SA" sz="1800" dirty="0">
                <a:cs typeface="Arabic Transparent" panose="020B0604020202020204" pitchFamily="34" charset="0"/>
              </a:rPr>
              <a:t>ت</a:t>
            </a:r>
            <a:r>
              <a:rPr lang="ar-LB" sz="1800" dirty="0">
                <a:cs typeface="Arabic Transparent" panose="020B0604020202020204" pitchFamily="34" charset="0"/>
              </a:rPr>
              <a:t>صِفُ </a:t>
            </a:r>
            <a:r>
              <a:rPr lang="ar-SA" sz="1800" dirty="0">
                <a:cs typeface="Arabic Transparent" panose="020B0604020202020204" pitchFamily="34" charset="0"/>
              </a:rPr>
              <a:t>كلّ ما</a:t>
            </a:r>
            <a:r>
              <a:rPr lang="ar-LB" sz="1800" dirty="0">
                <a:cs typeface="Arabic Transparent" panose="020B0604020202020204" pitchFamily="34" charset="0"/>
              </a:rPr>
              <a:t> ي</a:t>
            </a:r>
            <a:r>
              <a:rPr lang="ar-SA" sz="1800" dirty="0">
                <a:cs typeface="Arabic Transparent" panose="020B0604020202020204" pitchFamily="34" charset="0"/>
              </a:rPr>
              <a:t>لزم</a:t>
            </a:r>
            <a:r>
              <a:rPr lang="ar-LB" sz="1800" dirty="0">
                <a:cs typeface="Arabic Transparent" panose="020B0604020202020204" pitchFamily="34" charset="0"/>
              </a:rPr>
              <a:t> لإدارة المشروع و</a:t>
            </a:r>
            <a:r>
              <a:rPr lang="ar-SA" sz="1800" dirty="0">
                <a:cs typeface="Arabic Transparent" panose="020B0604020202020204" pitchFamily="34" charset="0"/>
              </a:rPr>
              <a:t>تتلو</a:t>
            </a:r>
            <a:r>
              <a:rPr lang="ar-LB" sz="1800" dirty="0">
                <a:cs typeface="Arabic Transparent" panose="020B0604020202020204" pitchFamily="34" charset="0"/>
              </a:rPr>
              <a:t> مجموعات عملي</a:t>
            </a:r>
            <a:r>
              <a:rPr lang="ar-SA" sz="1800" dirty="0">
                <a:cs typeface="Arabic Transparent" panose="020B0604020202020204" pitchFamily="34" charset="0"/>
              </a:rPr>
              <a:t>ات</a:t>
            </a:r>
            <a:r>
              <a:rPr lang="ar-LB" sz="1800" dirty="0">
                <a:cs typeface="Arabic Transparent" panose="020B0604020202020204" pitchFamily="34" charset="0"/>
              </a:rPr>
              <a:t> </a:t>
            </a:r>
            <a:r>
              <a:rPr lang="ar-SA" sz="1800" dirty="0">
                <a:cs typeface="Arabic Transparent" panose="020B0604020202020204" pitchFamily="34" charset="0"/>
              </a:rPr>
              <a:t>معهد إدارة المشاريع </a:t>
            </a:r>
            <a:r>
              <a:rPr lang="ar-LB" sz="1800" dirty="0">
                <a:cs typeface="Arabic Transparent" panose="020B0604020202020204" pitchFamily="34" charset="0"/>
              </a:rPr>
              <a:t>(بمعنى آخر: . بَدْء، تخطيط، </a:t>
            </a:r>
            <a:r>
              <a:rPr lang="ar-SA" sz="1800" dirty="0">
                <a:cs typeface="Arabic Transparent" panose="020B0604020202020204" pitchFamily="34" charset="0"/>
              </a:rPr>
              <a:t>تنفيذ</a:t>
            </a:r>
            <a:r>
              <a:rPr lang="ar-LB" sz="1800" dirty="0">
                <a:cs typeface="Arabic Transparent" panose="020B0604020202020204" pitchFamily="34" charset="0"/>
              </a:rPr>
              <a:t>،</a:t>
            </a:r>
            <a:r>
              <a:rPr lang="ar-SA" sz="1800" dirty="0">
                <a:cs typeface="Arabic Transparent" panose="020B0604020202020204" pitchFamily="34" charset="0"/>
              </a:rPr>
              <a:t> مراقبة وإنهاء)</a:t>
            </a:r>
            <a:endParaRPr lang="en-US" sz="1800" dirty="0">
              <a:cs typeface="Arabic Transparent" panose="020B0604020202020204" pitchFamily="34" charset="0"/>
            </a:endParaRPr>
          </a:p>
          <a:p>
            <a:pPr algn="r" rtl="1" eaLnBrk="1" hangingPunct="1">
              <a:lnSpc>
                <a:spcPct val="120000"/>
              </a:lnSpc>
            </a:pPr>
            <a:endParaRPr lang="en-US" sz="1800" dirty="0">
              <a:cs typeface="Arabic Transparent" panose="020B0604020202020204" pitchFamily="34" charset="0"/>
            </a:endParaRPr>
          </a:p>
        </p:txBody>
      </p:sp>
    </p:spTree>
    <p:extLst>
      <p:ext uri="{BB962C8B-B14F-4D97-AF65-F5344CB8AC3E}">
        <p14:creationId xmlns:p14="http://schemas.microsoft.com/office/powerpoint/2010/main" val="3227959711"/>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40BFF494-2CD3-412B-9DDD-703A9ECE6C0E}" type="slidenum">
              <a:rPr lang="en-US" b="0">
                <a:solidFill>
                  <a:schemeClr val="bg1"/>
                </a:solidFill>
                <a:latin typeface="Humanst531 BT"/>
              </a:rPr>
              <a:pPr eaLnBrk="1" hangingPunct="1"/>
              <a:t>120</a:t>
            </a:fld>
            <a:endParaRPr lang="en-US" b="0">
              <a:solidFill>
                <a:schemeClr val="bg1"/>
              </a:solidFill>
              <a:latin typeface="Humanst531 BT"/>
            </a:endParaRPr>
          </a:p>
        </p:txBody>
      </p:sp>
      <p:sp>
        <p:nvSpPr>
          <p:cNvPr id="135171" name="Rectangle 2"/>
          <p:cNvSpPr>
            <a:spLocks noGrp="1" noChangeArrowheads="1"/>
          </p:cNvSpPr>
          <p:nvPr>
            <p:ph type="title"/>
          </p:nvPr>
        </p:nvSpPr>
        <p:spPr>
          <a:xfrm>
            <a:off x="1676400" y="152400"/>
            <a:ext cx="7391400" cy="954088"/>
          </a:xfrm>
        </p:spPr>
        <p:txBody>
          <a:bodyPr>
            <a:normAutofit fontScale="90000"/>
          </a:bodyPr>
          <a:lstStyle/>
          <a:p>
            <a:pPr eaLnBrk="1" hangingPunct="1"/>
            <a:r>
              <a:rPr lang="ar-LB" smtClean="0">
                <a:cs typeface="Arabic Transparent" panose="020B0604020202020204" pitchFamily="34" charset="0"/>
              </a:rPr>
              <a:t>المُخرجات المشتركة:</a:t>
            </a:r>
            <a:br>
              <a:rPr lang="ar-LB" smtClean="0">
                <a:cs typeface="Arabic Transparent" panose="020B0604020202020204" pitchFamily="34" charset="0"/>
              </a:rPr>
            </a:br>
            <a:r>
              <a:rPr lang="ar-LB" smtClean="0">
                <a:cs typeface="Arabic Transparent" panose="020B0604020202020204" pitchFamily="34" charset="0"/>
              </a:rPr>
              <a:t>التحديثات (جميع التصنيفات)</a:t>
            </a:r>
            <a:endParaRPr lang="en-US" smtClean="0">
              <a:cs typeface="Arabic Transparent" panose="020B0604020202020204" pitchFamily="34" charset="0"/>
            </a:endParaRPr>
          </a:p>
        </p:txBody>
      </p:sp>
      <p:sp>
        <p:nvSpPr>
          <p:cNvPr id="135172" name="Rectangle 3"/>
          <p:cNvSpPr>
            <a:spLocks noGrp="1" noChangeArrowheads="1"/>
          </p:cNvSpPr>
          <p:nvPr>
            <p:ph type="body" idx="1"/>
          </p:nvPr>
        </p:nvSpPr>
        <p:spPr>
          <a:xfrm>
            <a:off x="1981200" y="1447800"/>
            <a:ext cx="8534400" cy="4343400"/>
          </a:xfrm>
        </p:spPr>
        <p:txBody>
          <a:bodyPr/>
          <a:lstStyle/>
          <a:p>
            <a:pPr algn="r" rtl="1" eaLnBrk="1" hangingPunct="1">
              <a:lnSpc>
                <a:spcPct val="120000"/>
              </a:lnSpc>
            </a:pPr>
            <a:r>
              <a:rPr lang="ar-LB" smtClean="0">
                <a:cs typeface="Arabic Transparent" panose="020B0604020202020204" pitchFamily="34" charset="0"/>
              </a:rPr>
              <a:t>التحديثات على كل نوع من الخطط تأتي من عمليّات التخطيط والتنفيذ والمتابعة والمراقبة</a:t>
            </a:r>
            <a:endParaRPr lang="en-US" smtClean="0">
              <a:cs typeface="Arabic Transparent" panose="020B0604020202020204" pitchFamily="34" charset="0"/>
            </a:endParaRPr>
          </a:p>
          <a:p>
            <a:pPr algn="r" rtl="1" eaLnBrk="1" hangingPunct="1">
              <a:lnSpc>
                <a:spcPct val="120000"/>
              </a:lnSpc>
            </a:pPr>
            <a:endParaRPr lang="en-US" sz="100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معظمها تحديثات بديهية</a:t>
            </a:r>
            <a:endParaRPr lang="en-US" smtClean="0">
              <a:cs typeface="Arabic Transparent" panose="020B0604020202020204" pitchFamily="34" charset="0"/>
            </a:endParaRPr>
          </a:p>
        </p:txBody>
      </p:sp>
    </p:spTree>
    <p:extLst>
      <p:ext uri="{BB962C8B-B14F-4D97-AF65-F5344CB8AC3E}">
        <p14:creationId xmlns:p14="http://schemas.microsoft.com/office/powerpoint/2010/main" val="2221350592"/>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3317E410-F6B2-47BA-95F3-23512525EF72}" type="slidenum">
              <a:rPr lang="en-US" b="0">
                <a:solidFill>
                  <a:schemeClr val="bg1"/>
                </a:solidFill>
                <a:latin typeface="Humanst531 BT"/>
              </a:rPr>
              <a:pPr eaLnBrk="1" hangingPunct="1"/>
              <a:t>121</a:t>
            </a:fld>
            <a:endParaRPr lang="en-US" b="0">
              <a:solidFill>
                <a:schemeClr val="bg1"/>
              </a:solidFill>
              <a:latin typeface="Humanst531 BT"/>
            </a:endParaRPr>
          </a:p>
        </p:txBody>
      </p:sp>
      <p:sp>
        <p:nvSpPr>
          <p:cNvPr id="136195" name="Rectangle 2"/>
          <p:cNvSpPr>
            <a:spLocks noGrp="1" noChangeArrowheads="1"/>
          </p:cNvSpPr>
          <p:nvPr>
            <p:ph type="title"/>
          </p:nvPr>
        </p:nvSpPr>
        <p:spPr>
          <a:xfrm>
            <a:off x="1676400" y="152400"/>
            <a:ext cx="7391400" cy="954088"/>
          </a:xfrm>
        </p:spPr>
        <p:txBody>
          <a:bodyPr>
            <a:normAutofit fontScale="90000"/>
          </a:bodyPr>
          <a:lstStyle/>
          <a:p>
            <a:pPr eaLnBrk="1" hangingPunct="1"/>
            <a:r>
              <a:rPr lang="ar-LB" smtClean="0">
                <a:cs typeface="Arabic Transparent" panose="020B0604020202020204" pitchFamily="34" charset="0"/>
              </a:rPr>
              <a:t>المُخرَجات المشتركة:</a:t>
            </a:r>
            <a:br>
              <a:rPr lang="ar-LB" smtClean="0">
                <a:cs typeface="Arabic Transparent" panose="020B0604020202020204" pitchFamily="34" charset="0"/>
              </a:rPr>
            </a:br>
            <a:r>
              <a:rPr lang="ar-LB" smtClean="0">
                <a:cs typeface="Arabic Transparent" panose="020B0604020202020204" pitchFamily="34" charset="0"/>
              </a:rPr>
              <a:t>نظام إدارة المشروع</a:t>
            </a:r>
            <a:endParaRPr lang="en-US" smtClean="0">
              <a:cs typeface="Arabic Transparent" panose="020B0604020202020204" pitchFamily="34" charset="0"/>
            </a:endParaRPr>
          </a:p>
        </p:txBody>
      </p:sp>
      <p:sp>
        <p:nvSpPr>
          <p:cNvPr id="136196" name="Rectangle 3"/>
          <p:cNvSpPr>
            <a:spLocks noGrp="1" noChangeArrowheads="1"/>
          </p:cNvSpPr>
          <p:nvPr>
            <p:ph type="body" idx="1"/>
          </p:nvPr>
        </p:nvSpPr>
        <p:spPr>
          <a:xfrm>
            <a:off x="1981200" y="1447800"/>
            <a:ext cx="8534400" cy="4419600"/>
          </a:xfrm>
        </p:spPr>
        <p:txBody>
          <a:bodyPr/>
          <a:lstStyle/>
          <a:p>
            <a:pPr algn="r" rtl="1" eaLnBrk="1" hangingPunct="1">
              <a:lnSpc>
                <a:spcPct val="120000"/>
              </a:lnSpc>
            </a:pPr>
            <a:r>
              <a:rPr lang="ar-LB" smtClean="0">
                <a:cs typeface="Arabic Transparent" panose="020B0604020202020204" pitchFamily="34" charset="0"/>
              </a:rPr>
              <a:t>لا تفترض أن النظام دائمًا هو نظام حاسوب</a:t>
            </a:r>
            <a:endParaRPr lang="en-US" smtClean="0">
              <a:cs typeface="Arabic Transparent" panose="020B0604020202020204" pitchFamily="34" charset="0"/>
            </a:endParaRPr>
          </a:p>
          <a:p>
            <a:pPr algn="r" rtl="1" eaLnBrk="1" hangingPunct="1">
              <a:lnSpc>
                <a:spcPct val="120000"/>
              </a:lnSpc>
            </a:pPr>
            <a:endParaRPr lang="en-US" sz="100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النظام هو مجموعة قواعد، عمليّات، إجراءات، نماذج، وتقنيّات، إلخ.، تستعمل لدعم شيء ما</a:t>
            </a:r>
            <a:endParaRPr lang="en-US" smtClean="0">
              <a:cs typeface="Arabic Transparent" panose="020B0604020202020204" pitchFamily="34" charset="0"/>
            </a:endParaRPr>
          </a:p>
          <a:p>
            <a:pPr algn="r" rtl="1" eaLnBrk="1" hangingPunct="1">
              <a:lnSpc>
                <a:spcPct val="120000"/>
              </a:lnSpc>
            </a:pPr>
            <a:endParaRPr lang="en-US" smtClean="0">
              <a:cs typeface="Arabic Transparent" panose="020B0604020202020204" pitchFamily="34" charset="0"/>
            </a:endParaRPr>
          </a:p>
        </p:txBody>
      </p:sp>
    </p:spTree>
    <p:extLst>
      <p:ext uri="{BB962C8B-B14F-4D97-AF65-F5344CB8AC3E}">
        <p14:creationId xmlns:p14="http://schemas.microsoft.com/office/powerpoint/2010/main" val="4177878021"/>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9870C581-C7AE-4A56-B67A-85EC5CD989E3}" type="slidenum">
              <a:rPr lang="en-US" b="0">
                <a:solidFill>
                  <a:schemeClr val="bg1"/>
                </a:solidFill>
                <a:latin typeface="Humanst531 BT"/>
              </a:rPr>
              <a:pPr eaLnBrk="1" hangingPunct="1"/>
              <a:t>122</a:t>
            </a:fld>
            <a:endParaRPr lang="en-US" b="0">
              <a:solidFill>
                <a:schemeClr val="bg1"/>
              </a:solidFill>
              <a:latin typeface="Humanst531 BT"/>
            </a:endParaRPr>
          </a:p>
        </p:txBody>
      </p:sp>
      <p:sp>
        <p:nvSpPr>
          <p:cNvPr id="139267" name="Rectangle 2"/>
          <p:cNvSpPr>
            <a:spLocks noGrp="1" noChangeArrowheads="1"/>
          </p:cNvSpPr>
          <p:nvPr>
            <p:ph type="title"/>
          </p:nvPr>
        </p:nvSpPr>
        <p:spPr>
          <a:xfrm>
            <a:off x="1676400" y="304801"/>
            <a:ext cx="7391400" cy="523875"/>
          </a:xfrm>
        </p:spPr>
        <p:txBody>
          <a:bodyPr>
            <a:normAutofit fontScale="90000"/>
          </a:bodyPr>
          <a:lstStyle/>
          <a:p>
            <a:pPr eaLnBrk="1" hangingPunct="1"/>
            <a:r>
              <a:rPr lang="ar-LB" smtClean="0">
                <a:cs typeface="Arabic Transparent" panose="020B0604020202020204" pitchFamily="34" charset="0"/>
              </a:rPr>
              <a:t>المُخرجات المشتركة: السياسة</a:t>
            </a:r>
            <a:endParaRPr lang="en-US" smtClean="0">
              <a:cs typeface="Arabic Transparent" panose="020B0604020202020204" pitchFamily="34" charset="0"/>
            </a:endParaRPr>
          </a:p>
        </p:txBody>
      </p:sp>
      <p:sp>
        <p:nvSpPr>
          <p:cNvPr id="139268" name="Rectangle 3"/>
          <p:cNvSpPr>
            <a:spLocks noGrp="1" noChangeArrowheads="1"/>
          </p:cNvSpPr>
          <p:nvPr>
            <p:ph type="body" idx="1"/>
          </p:nvPr>
        </p:nvSpPr>
        <p:spPr>
          <a:xfrm>
            <a:off x="1981200" y="1143000"/>
            <a:ext cx="8534400" cy="4800600"/>
          </a:xfrm>
        </p:spPr>
        <p:txBody>
          <a:bodyPr/>
          <a:lstStyle/>
          <a:p>
            <a:pPr algn="r" rtl="1" eaLnBrk="1" hangingPunct="1">
              <a:lnSpc>
                <a:spcPct val="120000"/>
              </a:lnSpc>
            </a:pPr>
            <a:r>
              <a:rPr lang="ar-LB" smtClean="0">
                <a:cs typeface="Arabic Transparent" panose="020B0604020202020204" pitchFamily="34" charset="0"/>
              </a:rPr>
              <a:t>ينظر إليها إيجابيًا في إدارة المشروع</a:t>
            </a:r>
            <a:endParaRPr lang="en-US" smtClean="0">
              <a:cs typeface="Arabic Transparent" panose="020B0604020202020204" pitchFamily="34" charset="0"/>
            </a:endParaRPr>
          </a:p>
          <a:p>
            <a:pPr algn="r" rtl="1" eaLnBrk="1" hangingPunct="1">
              <a:lnSpc>
                <a:spcPct val="120000"/>
              </a:lnSpc>
            </a:pPr>
            <a:endParaRPr lang="en-US" sz="100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سياسات المنظّمة هي أصول لأنها توجّه حركاتك</a:t>
            </a:r>
            <a:endParaRPr lang="en-US" smtClean="0">
              <a:cs typeface="Arabic Transparent" panose="020B0604020202020204" pitchFamily="34" charset="0"/>
            </a:endParaRPr>
          </a:p>
          <a:p>
            <a:pPr algn="r" rtl="1" eaLnBrk="1" hangingPunct="1">
              <a:lnSpc>
                <a:spcPct val="120000"/>
              </a:lnSpc>
            </a:pPr>
            <a:endParaRPr lang="en-US" sz="100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مثال: يمكن أن يكون لشركتك سياسة بتوظيف متعاقدين فقط للعمل في المشاريع الداخلية. إذا كان هذا هو الوضع، فوجود تلك السياسة سيوفر عليك الوقت لاحقًا في المشروع بمنعك من عمل ما سيزعج المنظمة </a:t>
            </a:r>
            <a:endParaRPr lang="en-US" smtClean="0">
              <a:cs typeface="Arabic Transparent" panose="020B0604020202020204" pitchFamily="34" charset="0"/>
            </a:endParaRPr>
          </a:p>
          <a:p>
            <a:pPr algn="r" rtl="1" eaLnBrk="1" hangingPunct="1">
              <a:lnSpc>
                <a:spcPct val="120000"/>
              </a:lnSpc>
            </a:pPr>
            <a:endParaRPr lang="en-US" sz="1000">
              <a:cs typeface="Arabic Transparent" panose="020B0604020202020204" pitchFamily="34" charset="0"/>
            </a:endParaRPr>
          </a:p>
          <a:p>
            <a:pPr algn="r" rtl="1" eaLnBrk="1" hangingPunct="1">
              <a:lnSpc>
                <a:spcPct val="120000"/>
              </a:lnSpc>
            </a:pPr>
            <a:r>
              <a:rPr lang="ar-LB" b="1" smtClean="0">
                <a:cs typeface="Arabic Transparent" panose="020B0604020202020204" pitchFamily="34" charset="0"/>
              </a:rPr>
              <a:t>سياسات المنظّمة وإن من أجل توفير المال على المنظّمة</a:t>
            </a:r>
            <a:r>
              <a:rPr lang="en-US" smtClean="0">
                <a:cs typeface="Arabic Transparent" panose="020B0604020202020204" pitchFamily="34" charset="0"/>
              </a:rPr>
              <a:t> </a:t>
            </a:r>
          </a:p>
        </p:txBody>
      </p:sp>
    </p:spTree>
    <p:extLst>
      <p:ext uri="{BB962C8B-B14F-4D97-AF65-F5344CB8AC3E}">
        <p14:creationId xmlns:p14="http://schemas.microsoft.com/office/powerpoint/2010/main" val="1789321344"/>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FF4D1ADA-62A8-4954-8B08-B73F9E57820C}" type="slidenum">
              <a:rPr lang="en-US" b="0">
                <a:solidFill>
                  <a:schemeClr val="bg1"/>
                </a:solidFill>
                <a:latin typeface="Humanst531 BT"/>
              </a:rPr>
              <a:pPr eaLnBrk="1" hangingPunct="1"/>
              <a:t>123</a:t>
            </a:fld>
            <a:endParaRPr lang="en-US" b="0">
              <a:solidFill>
                <a:schemeClr val="bg1"/>
              </a:solidFill>
              <a:latin typeface="Humanst531 BT"/>
            </a:endParaRPr>
          </a:p>
        </p:txBody>
      </p:sp>
      <p:sp>
        <p:nvSpPr>
          <p:cNvPr id="144387" name="Rectangle 2"/>
          <p:cNvSpPr>
            <a:spLocks noGrp="1" noChangeArrowheads="1"/>
          </p:cNvSpPr>
          <p:nvPr>
            <p:ph type="title"/>
          </p:nvPr>
        </p:nvSpPr>
        <p:spPr>
          <a:xfrm>
            <a:off x="2133600" y="304801"/>
            <a:ext cx="6629400" cy="519113"/>
          </a:xfrm>
        </p:spPr>
        <p:txBody>
          <a:bodyPr>
            <a:normAutofit fontScale="90000"/>
          </a:bodyPr>
          <a:lstStyle/>
          <a:p>
            <a:pPr eaLnBrk="1" hangingPunct="1"/>
            <a:r>
              <a:rPr lang="ar-LB" smtClean="0">
                <a:cs typeface="Arabic Transparent" panose="020B0604020202020204" pitchFamily="34" charset="0"/>
              </a:rPr>
              <a:t>مراجعة 1/2</a:t>
            </a:r>
            <a:endParaRPr lang="en-US" smtClean="0">
              <a:cs typeface="Arabic Transparent" panose="020B0604020202020204" pitchFamily="34" charset="0"/>
            </a:endParaRPr>
          </a:p>
        </p:txBody>
      </p:sp>
      <p:sp>
        <p:nvSpPr>
          <p:cNvPr id="144388" name="Rectangle 3"/>
          <p:cNvSpPr>
            <a:spLocks noGrp="1" noChangeArrowheads="1"/>
          </p:cNvSpPr>
          <p:nvPr>
            <p:ph type="body" idx="1"/>
          </p:nvPr>
        </p:nvSpPr>
        <p:spPr>
          <a:xfrm>
            <a:off x="1981200" y="1219201"/>
            <a:ext cx="8534400" cy="4525963"/>
          </a:xfrm>
        </p:spPr>
        <p:txBody>
          <a:bodyPr>
            <a:normAutofit fontScale="85000" lnSpcReduction="10000"/>
          </a:bodyPr>
          <a:lstStyle/>
          <a:p>
            <a:pPr algn="r" rtl="1" eaLnBrk="1" hangingPunct="1">
              <a:lnSpc>
                <a:spcPct val="120000"/>
              </a:lnSpc>
            </a:pPr>
            <a:r>
              <a:rPr lang="ar-LB" sz="1800">
                <a:cs typeface="Arabic Transparent" panose="020B0604020202020204" pitchFamily="34" charset="0"/>
              </a:rPr>
              <a:t>الهيكلية التنظيمية في الصورة 2.6 صفحة 28 من الدليل المعرفي – الطبعة الثالثة</a:t>
            </a:r>
            <a:endParaRPr lang="en-US" sz="1800">
              <a:cs typeface="Arabic Transparent" panose="020B0604020202020204" pitchFamily="34" charset="0"/>
            </a:endParaRPr>
          </a:p>
          <a:p>
            <a:pPr algn="r" rtl="1" eaLnBrk="1" hangingPunct="1">
              <a:lnSpc>
                <a:spcPct val="120000"/>
              </a:lnSpc>
            </a:pPr>
            <a:r>
              <a:rPr lang="ar-LB" sz="1800">
                <a:cs typeface="Arabic Transparent" panose="020B0604020202020204" pitchFamily="34" charset="0"/>
              </a:rPr>
              <a:t>دورة حياة إدارة المشروع، دورة حياة المشروع، ودورة حياة المُنتَج</a:t>
            </a:r>
            <a:endParaRPr lang="en-US" sz="1800">
              <a:cs typeface="Arabic Transparent" panose="020B0604020202020204" pitchFamily="34" charset="0"/>
            </a:endParaRPr>
          </a:p>
          <a:p>
            <a:pPr algn="r" rtl="1" eaLnBrk="1" hangingPunct="1">
              <a:lnSpc>
                <a:spcPct val="120000"/>
              </a:lnSpc>
            </a:pPr>
            <a:r>
              <a:rPr lang="ar-LB" sz="1800">
                <a:cs typeface="Arabic Transparent" panose="020B0604020202020204" pitchFamily="34" charset="0"/>
              </a:rPr>
              <a:t>خصائص البرامج وإدارة البرامج</a:t>
            </a:r>
            <a:endParaRPr lang="en-US" sz="1800">
              <a:cs typeface="Arabic Transparent" panose="020B0604020202020204" pitchFamily="34" charset="0"/>
            </a:endParaRPr>
          </a:p>
          <a:p>
            <a:pPr algn="r" rtl="1" eaLnBrk="1" hangingPunct="1">
              <a:lnSpc>
                <a:spcPct val="120000"/>
              </a:lnSpc>
            </a:pPr>
            <a:r>
              <a:rPr lang="ar-LB" sz="1800">
                <a:cs typeface="Arabic Transparent" panose="020B0604020202020204" pitchFamily="34" charset="0"/>
              </a:rPr>
              <a:t>خصائص الحافظات وإدارة الحافظات</a:t>
            </a:r>
            <a:endParaRPr lang="en-US" sz="1800">
              <a:cs typeface="Arabic Transparent" panose="020B0604020202020204" pitchFamily="34" charset="0"/>
            </a:endParaRPr>
          </a:p>
          <a:p>
            <a:pPr algn="r" rtl="1" eaLnBrk="1" hangingPunct="1">
              <a:lnSpc>
                <a:spcPct val="120000"/>
              </a:lnSpc>
            </a:pPr>
            <a:r>
              <a:rPr lang="ar-LB" sz="1800">
                <a:cs typeface="Arabic Transparent" panose="020B0604020202020204" pitchFamily="34" charset="0"/>
              </a:rPr>
              <a:t>كيف نوازي دورة حياة المشروع بعملية “خطط-افعل-دقق-تصرّف”</a:t>
            </a:r>
            <a:endParaRPr lang="en-US" sz="1800">
              <a:cs typeface="Arabic Transparent" panose="020B0604020202020204" pitchFamily="34" charset="0"/>
            </a:endParaRPr>
          </a:p>
          <a:p>
            <a:pPr algn="r" rtl="1" eaLnBrk="1" hangingPunct="1">
              <a:lnSpc>
                <a:spcPct val="120000"/>
              </a:lnSpc>
            </a:pPr>
            <a:r>
              <a:rPr lang="ar-LB" sz="1800">
                <a:cs typeface="Arabic Transparent" panose="020B0604020202020204" pitchFamily="34" charset="0"/>
              </a:rPr>
              <a:t>القيد الثلاثي وكيفية عمله</a:t>
            </a:r>
            <a:endParaRPr lang="en-US" sz="1800">
              <a:cs typeface="Arabic Transparent" panose="020B0604020202020204" pitchFamily="34" charset="0"/>
            </a:endParaRPr>
          </a:p>
          <a:p>
            <a:pPr algn="r" rtl="1" eaLnBrk="1" hangingPunct="1">
              <a:lnSpc>
                <a:spcPct val="120000"/>
              </a:lnSpc>
            </a:pPr>
            <a:r>
              <a:rPr lang="ar-LB" sz="1800">
                <a:cs typeface="Arabic Transparent" panose="020B0604020202020204" pitchFamily="34" charset="0"/>
              </a:rPr>
              <a:t>خصائص التنظيم الوظيفي</a:t>
            </a:r>
            <a:endParaRPr lang="en-US" sz="1800">
              <a:cs typeface="Arabic Transparent" panose="020B0604020202020204" pitchFamily="34" charset="0"/>
            </a:endParaRPr>
          </a:p>
          <a:p>
            <a:pPr algn="r" rtl="1" eaLnBrk="1" hangingPunct="1">
              <a:lnSpc>
                <a:spcPct val="120000"/>
              </a:lnSpc>
            </a:pPr>
            <a:r>
              <a:rPr lang="ar-LB" sz="1800">
                <a:cs typeface="Arabic Transparent" panose="020B0604020202020204" pitchFamily="34" charset="0"/>
              </a:rPr>
              <a:t>خصائص التنظيم المصفوفي الضعيف</a:t>
            </a:r>
            <a:endParaRPr lang="en-US" sz="1800">
              <a:cs typeface="Arabic Transparent" panose="020B0604020202020204" pitchFamily="34" charset="0"/>
            </a:endParaRPr>
          </a:p>
          <a:p>
            <a:pPr algn="r" rtl="1" eaLnBrk="1" hangingPunct="1">
              <a:lnSpc>
                <a:spcPct val="120000"/>
              </a:lnSpc>
            </a:pPr>
            <a:r>
              <a:rPr lang="ar-LB" sz="1800">
                <a:cs typeface="Arabic Transparent" panose="020B0604020202020204" pitchFamily="34" charset="0"/>
              </a:rPr>
              <a:t>خصائص التنظيم المصفوفي المتوازن</a:t>
            </a:r>
            <a:endParaRPr lang="en-US" sz="1800">
              <a:cs typeface="Arabic Transparent" panose="020B0604020202020204" pitchFamily="34" charset="0"/>
            </a:endParaRPr>
          </a:p>
          <a:p>
            <a:pPr algn="r" rtl="1" eaLnBrk="1" hangingPunct="1">
              <a:lnSpc>
                <a:spcPct val="120000"/>
              </a:lnSpc>
            </a:pPr>
            <a:r>
              <a:rPr lang="ar-LB" sz="1800">
                <a:cs typeface="Arabic Transparent" panose="020B0604020202020204" pitchFamily="34" charset="0"/>
              </a:rPr>
              <a:t>خصائص التنظيم المصفوفي القوي</a:t>
            </a:r>
            <a:endParaRPr lang="en-US" sz="1800">
              <a:cs typeface="Arabic Transparent" panose="020B0604020202020204" pitchFamily="34" charset="0"/>
            </a:endParaRPr>
          </a:p>
          <a:p>
            <a:pPr algn="r" rtl="1" eaLnBrk="1" hangingPunct="1">
              <a:lnSpc>
                <a:spcPct val="120000"/>
              </a:lnSpc>
            </a:pPr>
            <a:r>
              <a:rPr lang="ar-LB" sz="1800">
                <a:cs typeface="Arabic Transparent" panose="020B0604020202020204" pitchFamily="34" charset="0"/>
              </a:rPr>
              <a:t>خصائص التنظيم المشروعي</a:t>
            </a:r>
            <a:endParaRPr lang="en-US" sz="1800">
              <a:cs typeface="Arabic Transparent" panose="020B0604020202020204" pitchFamily="34" charset="0"/>
            </a:endParaRPr>
          </a:p>
          <a:p>
            <a:pPr algn="r" rtl="1" eaLnBrk="1" hangingPunct="1">
              <a:lnSpc>
                <a:spcPct val="120000"/>
              </a:lnSpc>
            </a:pPr>
            <a:r>
              <a:rPr lang="ar-LB" sz="1800">
                <a:cs typeface="Arabic Transparent" panose="020B0604020202020204" pitchFamily="34" charset="0"/>
              </a:rPr>
              <a:t>خصائص التنظيم المركب</a:t>
            </a:r>
            <a:endParaRPr lang="en-US" sz="1800">
              <a:cs typeface="Arabic Transparent" panose="020B0604020202020204" pitchFamily="34" charset="0"/>
            </a:endParaRPr>
          </a:p>
          <a:p>
            <a:pPr algn="r" rtl="1" eaLnBrk="1" hangingPunct="1">
              <a:lnSpc>
                <a:spcPct val="120000"/>
              </a:lnSpc>
            </a:pPr>
            <a:endParaRPr lang="en-US" sz="1800">
              <a:cs typeface="Arabic Transparent" panose="020B0604020202020204" pitchFamily="34" charset="0"/>
            </a:endParaRPr>
          </a:p>
        </p:txBody>
      </p:sp>
    </p:spTree>
    <p:extLst>
      <p:ext uri="{BB962C8B-B14F-4D97-AF65-F5344CB8AC3E}">
        <p14:creationId xmlns:p14="http://schemas.microsoft.com/office/powerpoint/2010/main" val="1098258322"/>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75AECD78-61E1-421D-9AF4-2EEC99F09BC3}" type="slidenum">
              <a:rPr lang="en-US" b="0">
                <a:solidFill>
                  <a:schemeClr val="bg1"/>
                </a:solidFill>
                <a:latin typeface="Humanst531 BT"/>
              </a:rPr>
              <a:pPr eaLnBrk="1" hangingPunct="1"/>
              <a:t>124</a:t>
            </a:fld>
            <a:endParaRPr lang="en-US" b="0">
              <a:solidFill>
                <a:schemeClr val="bg1"/>
              </a:solidFill>
              <a:latin typeface="Humanst531 BT"/>
            </a:endParaRPr>
          </a:p>
        </p:txBody>
      </p:sp>
      <p:sp>
        <p:nvSpPr>
          <p:cNvPr id="145411" name="Rectangle 2"/>
          <p:cNvSpPr>
            <a:spLocks noGrp="1" noChangeArrowheads="1"/>
          </p:cNvSpPr>
          <p:nvPr>
            <p:ph type="title"/>
          </p:nvPr>
        </p:nvSpPr>
        <p:spPr>
          <a:xfrm>
            <a:off x="2133600" y="304801"/>
            <a:ext cx="6629400" cy="519113"/>
          </a:xfrm>
        </p:spPr>
        <p:txBody>
          <a:bodyPr>
            <a:normAutofit fontScale="90000"/>
          </a:bodyPr>
          <a:lstStyle/>
          <a:p>
            <a:pPr eaLnBrk="1" hangingPunct="1"/>
            <a:r>
              <a:rPr lang="ar-LB" smtClean="0">
                <a:cs typeface="Arabic Transparent" panose="020B0604020202020204" pitchFamily="34" charset="0"/>
              </a:rPr>
              <a:t>مراجعة 2/2</a:t>
            </a:r>
            <a:endParaRPr lang="en-US" smtClean="0">
              <a:cs typeface="Arabic Transparent" panose="020B0604020202020204" pitchFamily="34" charset="0"/>
            </a:endParaRPr>
          </a:p>
        </p:txBody>
      </p:sp>
      <p:sp>
        <p:nvSpPr>
          <p:cNvPr id="145412" name="Rectangle 3"/>
          <p:cNvSpPr>
            <a:spLocks noGrp="1" noChangeArrowheads="1"/>
          </p:cNvSpPr>
          <p:nvPr>
            <p:ph type="body" idx="1"/>
          </p:nvPr>
        </p:nvSpPr>
        <p:spPr>
          <a:xfrm>
            <a:off x="1981200" y="1265238"/>
            <a:ext cx="8534400" cy="4525962"/>
          </a:xfrm>
        </p:spPr>
        <p:txBody>
          <a:bodyPr/>
          <a:lstStyle/>
          <a:p>
            <a:pPr algn="r" rtl="1" eaLnBrk="1" hangingPunct="1">
              <a:lnSpc>
                <a:spcPct val="120000"/>
              </a:lnSpc>
            </a:pPr>
            <a:r>
              <a:rPr lang="ar-LB" sz="1800">
                <a:cs typeface="Arabic Transparent" panose="020B0604020202020204" pitchFamily="34" charset="0"/>
              </a:rPr>
              <a:t>دور صاحب المصلحة وإدارة أصحاب المصلحة (كيف نحدد حاجاتهم)</a:t>
            </a:r>
            <a:endParaRPr lang="en-US" sz="1800">
              <a:cs typeface="Arabic Transparent" panose="020B0604020202020204" pitchFamily="34" charset="0"/>
            </a:endParaRPr>
          </a:p>
          <a:p>
            <a:pPr algn="r" rtl="1" eaLnBrk="1" hangingPunct="1">
              <a:lnSpc>
                <a:spcPct val="120000"/>
              </a:lnSpc>
            </a:pPr>
            <a:r>
              <a:rPr lang="ar-LB" sz="1800">
                <a:cs typeface="Arabic Transparent" panose="020B0604020202020204" pitchFamily="34" charset="0"/>
              </a:rPr>
              <a:t>مسؤوليات منسق ومراقب المشروع والفرق بينهما</a:t>
            </a:r>
            <a:endParaRPr lang="en-US" sz="1800">
              <a:cs typeface="Arabic Transparent" panose="020B0604020202020204" pitchFamily="34" charset="0"/>
            </a:endParaRPr>
          </a:p>
          <a:p>
            <a:pPr algn="r" rtl="1" eaLnBrk="1" hangingPunct="1">
              <a:lnSpc>
                <a:spcPct val="120000"/>
              </a:lnSpc>
            </a:pPr>
            <a:r>
              <a:rPr lang="ar-LB" sz="1800">
                <a:cs typeface="Arabic Transparent" panose="020B0604020202020204" pitchFamily="34" charset="0"/>
              </a:rPr>
              <a:t>مسؤوليات وخصائص مختلف العاملين في إدارة المشروع</a:t>
            </a:r>
            <a:endParaRPr lang="en-US" sz="1800">
              <a:cs typeface="Arabic Transparent" panose="020B0604020202020204" pitchFamily="34" charset="0"/>
            </a:endParaRPr>
          </a:p>
          <a:p>
            <a:pPr algn="r" rtl="1" eaLnBrk="1" hangingPunct="1">
              <a:lnSpc>
                <a:spcPct val="120000"/>
              </a:lnSpc>
            </a:pPr>
            <a:r>
              <a:rPr lang="ar-LB" sz="1800">
                <a:cs typeface="Arabic Transparent" panose="020B0604020202020204" pitchFamily="34" charset="0"/>
              </a:rPr>
              <a:t>خصائص المشروع، المشروع الفرعي، البرنامج وحافظة المشاريع</a:t>
            </a:r>
            <a:endParaRPr lang="en-US" sz="1800">
              <a:cs typeface="Arabic Transparent" panose="020B0604020202020204" pitchFamily="34" charset="0"/>
            </a:endParaRPr>
          </a:p>
          <a:p>
            <a:pPr algn="r" rtl="1" eaLnBrk="1" hangingPunct="1">
              <a:lnSpc>
                <a:spcPct val="120000"/>
              </a:lnSpc>
            </a:pPr>
            <a:r>
              <a:rPr lang="ar-LB" sz="1800">
                <a:cs typeface="Arabic Transparent" panose="020B0604020202020204" pitchFamily="34" charset="0"/>
              </a:rPr>
              <a:t>خصائص وأغراض التخطيط الاستراتيجي</a:t>
            </a:r>
            <a:endParaRPr lang="en-US" sz="1800">
              <a:cs typeface="Arabic Transparent" panose="020B0604020202020204" pitchFamily="34" charset="0"/>
            </a:endParaRPr>
          </a:p>
          <a:p>
            <a:pPr algn="r" rtl="1" eaLnBrk="1" hangingPunct="1">
              <a:lnSpc>
                <a:spcPct val="120000"/>
              </a:lnSpc>
            </a:pPr>
            <a:r>
              <a:rPr lang="ar-LB" sz="1800">
                <a:cs typeface="Arabic Transparent" panose="020B0604020202020204" pitchFamily="34" charset="0"/>
              </a:rPr>
              <a:t>خصائص وفوائد مكتب إدارة المشاريع</a:t>
            </a:r>
            <a:endParaRPr lang="en-US" sz="1800">
              <a:cs typeface="Arabic Transparent" panose="020B0604020202020204" pitchFamily="34" charset="0"/>
            </a:endParaRPr>
          </a:p>
          <a:p>
            <a:pPr algn="r" rtl="1" eaLnBrk="1" hangingPunct="1">
              <a:lnSpc>
                <a:spcPct val="120000"/>
              </a:lnSpc>
            </a:pPr>
            <a:r>
              <a:rPr lang="ar-LB" sz="1800">
                <a:cs typeface="Arabic Transparent" panose="020B0604020202020204" pitchFamily="34" charset="0"/>
              </a:rPr>
              <a:t>كيف توازن مصالح أصحاب المصلحة</a:t>
            </a:r>
            <a:endParaRPr lang="en-US" sz="1800">
              <a:cs typeface="Arabic Transparent" panose="020B0604020202020204" pitchFamily="34" charset="0"/>
            </a:endParaRPr>
          </a:p>
          <a:p>
            <a:pPr algn="r" rtl="1" eaLnBrk="1" hangingPunct="1">
              <a:lnSpc>
                <a:spcPct val="120000"/>
              </a:lnSpc>
            </a:pPr>
            <a:r>
              <a:rPr lang="ar-LB" sz="1800">
                <a:cs typeface="Arabic Transparent" panose="020B0604020202020204" pitchFamily="34" charset="0"/>
              </a:rPr>
              <a:t>المُدخلات، الأدوات والتقنيات،  والمُخرجات المشتركة</a:t>
            </a:r>
            <a:endParaRPr lang="en-US" sz="1800">
              <a:cs typeface="Arabic Transparent" panose="020B0604020202020204" pitchFamily="34" charset="0"/>
            </a:endParaRPr>
          </a:p>
        </p:txBody>
      </p:sp>
    </p:spTree>
    <p:extLst>
      <p:ext uri="{BB962C8B-B14F-4D97-AF65-F5344CB8AC3E}">
        <p14:creationId xmlns:p14="http://schemas.microsoft.com/office/powerpoint/2010/main" val="4043853700"/>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ChangeArrowheads="1"/>
          </p:cNvSpPr>
          <p:nvPr/>
        </p:nvSpPr>
        <p:spPr bwMode="auto">
          <a:xfrm>
            <a:off x="2725481" y="2559050"/>
            <a:ext cx="680295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sz="2800" b="1" dirty="0">
                <a:solidFill>
                  <a:schemeClr val="accent2"/>
                </a:solidFill>
              </a:rPr>
              <a:t>مجموعات العمليات والمجالات المعرفية</a:t>
            </a:r>
            <a:endParaRPr lang="en-US" sz="2800" b="1" dirty="0">
              <a:solidFill>
                <a:schemeClr val="accent2"/>
              </a:solidFill>
            </a:endParaRPr>
          </a:p>
          <a:p>
            <a:pPr algn="ctr" eaLnBrk="1" hangingPunct="1"/>
            <a:r>
              <a:rPr lang="en-US" sz="2800" b="1" dirty="0">
                <a:solidFill>
                  <a:schemeClr val="accent2"/>
                </a:solidFill>
              </a:rPr>
              <a:t>Process Groups and Knowledge </a:t>
            </a:r>
            <a:r>
              <a:rPr lang="en-US" sz="2800" b="1" dirty="0" smtClean="0">
                <a:solidFill>
                  <a:schemeClr val="accent2"/>
                </a:solidFill>
              </a:rPr>
              <a:t>Areas</a:t>
            </a:r>
            <a:endParaRPr lang="en-US" sz="2800" b="1" dirty="0">
              <a:solidFill>
                <a:schemeClr val="accent2"/>
              </a:solidFill>
            </a:endParaRPr>
          </a:p>
        </p:txBody>
      </p:sp>
    </p:spTree>
    <p:extLst>
      <p:ext uri="{BB962C8B-B14F-4D97-AF65-F5344CB8AC3E}">
        <p14:creationId xmlns:p14="http://schemas.microsoft.com/office/powerpoint/2010/main" val="1956331728"/>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FA12259-CAC3-481F-B1A1-689B63CF24FF}" type="slidenum">
              <a:rPr lang="en-US">
                <a:solidFill>
                  <a:schemeClr val="bg1"/>
                </a:solidFill>
                <a:latin typeface="Humanst531 BT"/>
              </a:rPr>
              <a:pPr eaLnBrk="1" hangingPunct="1"/>
              <a:t>126</a:t>
            </a:fld>
            <a:endParaRPr lang="en-US">
              <a:solidFill>
                <a:schemeClr val="bg1"/>
              </a:solidFill>
              <a:latin typeface="Humanst531 BT"/>
            </a:endParaRPr>
          </a:p>
        </p:txBody>
      </p:sp>
      <p:sp>
        <p:nvSpPr>
          <p:cNvPr id="3075" name="Rectangle 2"/>
          <p:cNvSpPr>
            <a:spLocks noGrp="1" noChangeArrowheads="1"/>
          </p:cNvSpPr>
          <p:nvPr>
            <p:ph type="title"/>
          </p:nvPr>
        </p:nvSpPr>
        <p:spPr>
          <a:xfrm>
            <a:off x="1524000" y="304801"/>
            <a:ext cx="7391400" cy="519113"/>
          </a:xfrm>
        </p:spPr>
        <p:txBody>
          <a:bodyPr>
            <a:normAutofit fontScale="90000"/>
          </a:bodyPr>
          <a:lstStyle/>
          <a:p>
            <a:pPr algn="ctr" eaLnBrk="1" hangingPunct="1"/>
            <a:r>
              <a:rPr lang="ar-LB" smtClean="0">
                <a:cs typeface="Arabic Transparent" panose="020B0604020202020204" pitchFamily="34" charset="0"/>
              </a:rPr>
              <a:t>إطار عمل إدارة المشاريع</a:t>
            </a:r>
            <a:endParaRPr lang="en-US" smtClean="0">
              <a:cs typeface="Arabic Transparent" panose="020B0604020202020204" pitchFamily="34" charset="0"/>
            </a:endParaRPr>
          </a:p>
        </p:txBody>
      </p:sp>
      <p:sp>
        <p:nvSpPr>
          <p:cNvPr id="3076" name="Rectangle 3"/>
          <p:cNvSpPr>
            <a:spLocks noGrp="1" noChangeArrowheads="1"/>
          </p:cNvSpPr>
          <p:nvPr>
            <p:ph type="body" idx="1"/>
          </p:nvPr>
        </p:nvSpPr>
        <p:spPr>
          <a:xfrm>
            <a:off x="1981200" y="1219200"/>
            <a:ext cx="8534400" cy="4800600"/>
          </a:xfrm>
        </p:spPr>
        <p:txBody>
          <a:bodyPr/>
          <a:lstStyle/>
          <a:p>
            <a:pPr eaLnBrk="1" hangingPunct="1"/>
            <a:r>
              <a:rPr lang="ar-LB" smtClean="0">
                <a:cs typeface="Arabic Transparent" panose="020B0604020202020204" pitchFamily="34" charset="0"/>
              </a:rPr>
              <a:t>مجموعات العمليات = ”ما الذي“ ينبغي فعله؟</a:t>
            </a:r>
            <a:endParaRPr lang="en-US" smtClean="0">
              <a:cs typeface="Arabic Transparent" panose="020B0604020202020204" pitchFamily="34" charset="0"/>
            </a:endParaRPr>
          </a:p>
          <a:p>
            <a:pPr eaLnBrk="1" hangingPunct="1"/>
            <a:endParaRPr lang="en-US" sz="1000">
              <a:cs typeface="Arabic Transparent" panose="020B0604020202020204" pitchFamily="34" charset="0"/>
            </a:endParaRPr>
          </a:p>
          <a:p>
            <a:pPr eaLnBrk="1" hangingPunct="1"/>
            <a:r>
              <a:rPr lang="ar-LB" smtClean="0">
                <a:cs typeface="Arabic Transparent" panose="020B0604020202020204" pitchFamily="34" charset="0"/>
              </a:rPr>
              <a:t>المجالات المعرفية = ”كيف“ علينا فعله؟ </a:t>
            </a:r>
            <a:endParaRPr lang="en-US" smtClean="0">
              <a:cs typeface="Arabic Transparent" panose="020B0604020202020204" pitchFamily="34" charset="0"/>
            </a:endParaRPr>
          </a:p>
          <a:p>
            <a:pPr eaLnBrk="1" hangingPunct="1"/>
            <a:endParaRPr lang="en-US" smtClean="0">
              <a:cs typeface="Arabic Transparent" panose="020B0604020202020204" pitchFamily="34" charset="0"/>
            </a:endParaRPr>
          </a:p>
        </p:txBody>
      </p:sp>
    </p:spTree>
    <p:extLst>
      <p:ext uri="{BB962C8B-B14F-4D97-AF65-F5344CB8AC3E}">
        <p14:creationId xmlns:p14="http://schemas.microsoft.com/office/powerpoint/2010/main" val="191180461"/>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20182C9-B26D-4DA0-97F2-69A541C49D4D}" type="slidenum">
              <a:rPr lang="en-US">
                <a:solidFill>
                  <a:schemeClr val="bg1"/>
                </a:solidFill>
                <a:latin typeface="Humanst531 BT"/>
              </a:rPr>
              <a:pPr eaLnBrk="1" hangingPunct="1"/>
              <a:t>127</a:t>
            </a:fld>
            <a:endParaRPr lang="en-US">
              <a:solidFill>
                <a:schemeClr val="bg1"/>
              </a:solidFill>
              <a:latin typeface="Humanst531 BT"/>
            </a:endParaRPr>
          </a:p>
        </p:txBody>
      </p:sp>
      <p:sp>
        <p:nvSpPr>
          <p:cNvPr id="4099" name="Rectangle 2"/>
          <p:cNvSpPr>
            <a:spLocks noGrp="1" noChangeArrowheads="1"/>
          </p:cNvSpPr>
          <p:nvPr>
            <p:ph type="title"/>
          </p:nvPr>
        </p:nvSpPr>
        <p:spPr>
          <a:xfrm>
            <a:off x="1676400" y="304801"/>
            <a:ext cx="7391400" cy="519113"/>
          </a:xfrm>
        </p:spPr>
        <p:txBody>
          <a:bodyPr>
            <a:normAutofit fontScale="90000"/>
          </a:bodyPr>
          <a:lstStyle/>
          <a:p>
            <a:pPr algn="ctr" eaLnBrk="1" hangingPunct="1"/>
            <a:r>
              <a:rPr lang="ar-LB" smtClean="0">
                <a:cs typeface="Arabic Transparent" panose="020B0604020202020204" pitchFamily="34" charset="0"/>
              </a:rPr>
              <a:t>تعريف العملية 1/2</a:t>
            </a:r>
            <a:endParaRPr lang="en-US" smtClean="0">
              <a:cs typeface="Arabic Transparent" panose="020B0604020202020204" pitchFamily="34" charset="0"/>
            </a:endParaRPr>
          </a:p>
        </p:txBody>
      </p:sp>
      <p:sp>
        <p:nvSpPr>
          <p:cNvPr id="4100" name="Rectangle 3"/>
          <p:cNvSpPr>
            <a:spLocks noGrp="1" noChangeArrowheads="1"/>
          </p:cNvSpPr>
          <p:nvPr>
            <p:ph type="body" idx="1"/>
          </p:nvPr>
        </p:nvSpPr>
        <p:spPr>
          <a:xfrm>
            <a:off x="1981200" y="1219200"/>
            <a:ext cx="8534400" cy="4800600"/>
          </a:xfrm>
        </p:spPr>
        <p:txBody>
          <a:bodyPr/>
          <a:lstStyle/>
          <a:p>
            <a:pPr eaLnBrk="1" hangingPunct="1">
              <a:buFontTx/>
              <a:buNone/>
            </a:pPr>
            <a:r>
              <a:rPr lang="en-US" smtClean="0">
                <a:cs typeface="Arabic Transparent" panose="020B0604020202020204" pitchFamily="34" charset="0"/>
              </a:rPr>
              <a:t>	</a:t>
            </a:r>
            <a:r>
              <a:rPr lang="ar-LB" smtClean="0">
                <a:cs typeface="Arabic Transparent" panose="020B0604020202020204" pitchFamily="34" charset="0"/>
              </a:rPr>
              <a:t>العملية هي مجموعات أفعال ونشاطات تؤدى لإنجاز مجموعة منتجات، نتائج أو خدمات محددة مسبقًا</a:t>
            </a:r>
            <a:endParaRPr lang="en-US" smtClean="0">
              <a:cs typeface="Arabic Transparent" panose="020B0604020202020204" pitchFamily="34" charset="0"/>
            </a:endParaRPr>
          </a:p>
          <a:p>
            <a:pPr eaLnBrk="1" hangingPunct="1">
              <a:buFontTx/>
              <a:buNone/>
            </a:pPr>
            <a:endParaRPr lang="en-US" smtClean="0">
              <a:cs typeface="Arabic Transparent" panose="020B0604020202020204" pitchFamily="34" charset="0"/>
            </a:endParaRPr>
          </a:p>
          <a:p>
            <a:pPr eaLnBrk="1" hangingPunct="1">
              <a:buFontTx/>
              <a:buNone/>
            </a:pPr>
            <a:r>
              <a:rPr lang="ar-LB" smtClean="0">
                <a:cs typeface="Arabic Transparent" panose="020B0604020202020204" pitchFamily="34" charset="0"/>
              </a:rPr>
              <a:t>أنواع العمليّات</a:t>
            </a:r>
            <a:endParaRPr lang="en-US" smtClean="0">
              <a:cs typeface="Arabic Transparent" panose="020B0604020202020204" pitchFamily="34" charset="0"/>
            </a:endParaRPr>
          </a:p>
          <a:p>
            <a:pPr eaLnBrk="1" hangingPunct="1"/>
            <a:r>
              <a:rPr lang="ar-LB" smtClean="0">
                <a:cs typeface="Arabic Transparent" panose="020B0604020202020204" pitchFamily="34" charset="0"/>
              </a:rPr>
              <a:t>عمليّات إدارة المشروع</a:t>
            </a:r>
            <a:endParaRPr lang="en-US" smtClean="0">
              <a:cs typeface="Arabic Transparent" panose="020B0604020202020204" pitchFamily="34" charset="0"/>
            </a:endParaRPr>
          </a:p>
          <a:p>
            <a:pPr eaLnBrk="1" hangingPunct="1"/>
            <a:r>
              <a:rPr lang="ar-LB" smtClean="0">
                <a:cs typeface="Arabic Transparent" panose="020B0604020202020204" pitchFamily="34" charset="0"/>
              </a:rPr>
              <a:t>العمليات ذات التوجه المشروعي</a:t>
            </a:r>
            <a:endParaRPr lang="en-US" smtClean="0">
              <a:cs typeface="Arabic Transparent" panose="020B0604020202020204" pitchFamily="34" charset="0"/>
            </a:endParaRPr>
          </a:p>
          <a:p>
            <a:pPr eaLnBrk="1" hangingPunct="1"/>
            <a:r>
              <a:rPr lang="ar-LB" smtClean="0">
                <a:cs typeface="Arabic Transparent" panose="020B0604020202020204" pitchFamily="34" charset="0"/>
              </a:rPr>
              <a:t>العمليات ذات التوجه العملي</a:t>
            </a:r>
            <a:endParaRPr lang="en-US" smtClean="0">
              <a:cs typeface="Arabic Transparent" panose="020B0604020202020204" pitchFamily="34" charset="0"/>
            </a:endParaRPr>
          </a:p>
        </p:txBody>
      </p:sp>
    </p:spTree>
    <p:extLst>
      <p:ext uri="{BB962C8B-B14F-4D97-AF65-F5344CB8AC3E}">
        <p14:creationId xmlns:p14="http://schemas.microsoft.com/office/powerpoint/2010/main" val="3932508842"/>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1AFF962-32BC-43BB-A911-5132C7834A4B}" type="slidenum">
              <a:rPr lang="en-US">
                <a:solidFill>
                  <a:schemeClr val="bg1"/>
                </a:solidFill>
                <a:latin typeface="Humanst531 BT"/>
              </a:rPr>
              <a:pPr eaLnBrk="1" hangingPunct="1"/>
              <a:t>128</a:t>
            </a:fld>
            <a:endParaRPr lang="en-US">
              <a:solidFill>
                <a:schemeClr val="bg1"/>
              </a:solidFill>
              <a:latin typeface="Humanst531 BT"/>
            </a:endParaRPr>
          </a:p>
        </p:txBody>
      </p:sp>
      <p:sp>
        <p:nvSpPr>
          <p:cNvPr id="5123" name="Rectangle 2"/>
          <p:cNvSpPr>
            <a:spLocks noGrp="1" noChangeArrowheads="1"/>
          </p:cNvSpPr>
          <p:nvPr>
            <p:ph type="title"/>
          </p:nvPr>
        </p:nvSpPr>
        <p:spPr>
          <a:xfrm>
            <a:off x="1676400" y="304801"/>
            <a:ext cx="7391400" cy="519113"/>
          </a:xfrm>
        </p:spPr>
        <p:txBody>
          <a:bodyPr>
            <a:normAutofit fontScale="90000"/>
          </a:bodyPr>
          <a:lstStyle/>
          <a:p>
            <a:pPr algn="ctr" eaLnBrk="1" hangingPunct="1"/>
            <a:r>
              <a:rPr lang="ar-LB" smtClean="0">
                <a:cs typeface="Arabic Transparent" panose="020B0604020202020204" pitchFamily="34" charset="0"/>
              </a:rPr>
              <a:t>تعريف العمليّة 2/2</a:t>
            </a:r>
            <a:endParaRPr lang="en-US" smtClean="0">
              <a:cs typeface="Arabic Transparent" panose="020B0604020202020204" pitchFamily="34" charset="0"/>
            </a:endParaRPr>
          </a:p>
        </p:txBody>
      </p:sp>
      <p:sp>
        <p:nvSpPr>
          <p:cNvPr id="5124" name="Rectangle 3"/>
          <p:cNvSpPr>
            <a:spLocks noGrp="1" noChangeArrowheads="1"/>
          </p:cNvSpPr>
          <p:nvPr>
            <p:ph type="body" idx="1"/>
          </p:nvPr>
        </p:nvSpPr>
        <p:spPr>
          <a:xfrm>
            <a:off x="1981200" y="1219200"/>
            <a:ext cx="8534400" cy="4800600"/>
          </a:xfrm>
        </p:spPr>
        <p:txBody>
          <a:bodyPr/>
          <a:lstStyle/>
          <a:p>
            <a:pPr eaLnBrk="1" hangingPunct="1"/>
            <a:r>
              <a:rPr lang="ar-LB" dirty="0" smtClean="0">
                <a:cs typeface="Arabic Transparent" panose="020B0604020202020204" pitchFamily="34" charset="0"/>
              </a:rPr>
              <a:t>تتألف العمليّات من 3 عناصر:</a:t>
            </a:r>
            <a:endParaRPr lang="en-US" dirty="0" smtClean="0">
              <a:cs typeface="Arabic Transparent" panose="020B0604020202020204" pitchFamily="34" charset="0"/>
            </a:endParaRPr>
          </a:p>
          <a:p>
            <a:pPr lvl="1" eaLnBrk="1" hangingPunct="1"/>
            <a:r>
              <a:rPr lang="ar-LB" sz="1800" dirty="0">
                <a:cs typeface="Arabic Transparent" panose="020B0604020202020204" pitchFamily="34" charset="0"/>
              </a:rPr>
              <a:t>المُدخَلات</a:t>
            </a:r>
            <a:endParaRPr lang="en-US" sz="1800" dirty="0">
              <a:cs typeface="Arabic Transparent" panose="020B0604020202020204" pitchFamily="34" charset="0"/>
            </a:endParaRPr>
          </a:p>
          <a:p>
            <a:pPr lvl="1" eaLnBrk="1" hangingPunct="1"/>
            <a:r>
              <a:rPr lang="ar-LB" sz="1800" dirty="0">
                <a:cs typeface="Arabic Transparent" panose="020B0604020202020204" pitchFamily="34" charset="0"/>
              </a:rPr>
              <a:t>الأدوات والتقنيّات</a:t>
            </a:r>
            <a:endParaRPr lang="en-US" sz="1800" dirty="0">
              <a:cs typeface="Arabic Transparent" panose="020B0604020202020204" pitchFamily="34" charset="0"/>
            </a:endParaRPr>
          </a:p>
          <a:p>
            <a:pPr lvl="1" eaLnBrk="1" hangingPunct="1"/>
            <a:r>
              <a:rPr lang="ar-LB" sz="1800" dirty="0">
                <a:cs typeface="Arabic Transparent" panose="020B0604020202020204" pitchFamily="34" charset="0"/>
              </a:rPr>
              <a:t>المُخرَجات</a:t>
            </a:r>
            <a:endParaRPr lang="en-US" sz="1800" dirty="0">
              <a:cs typeface="Arabic Transparent" panose="020B0604020202020204" pitchFamily="34" charset="0"/>
            </a:endParaRPr>
          </a:p>
          <a:p>
            <a:pPr lvl="1" eaLnBrk="1" hangingPunct="1"/>
            <a:endParaRPr lang="en-US" sz="1800" dirty="0">
              <a:cs typeface="Arabic Transparent" panose="020B0604020202020204" pitchFamily="34" charset="0"/>
            </a:endParaRPr>
          </a:p>
          <a:p>
            <a:pPr eaLnBrk="1" hangingPunct="1"/>
            <a:r>
              <a:rPr lang="ar-LB" dirty="0" smtClean="0">
                <a:cs typeface="Arabic Transparent" panose="020B0604020202020204" pitchFamily="34" charset="0"/>
              </a:rPr>
              <a:t>تؤدى العمليات لأغراض محددة</a:t>
            </a:r>
            <a:endParaRPr lang="en-US" dirty="0" smtClean="0">
              <a:cs typeface="Arabic Transparent" panose="020B0604020202020204" pitchFamily="34" charset="0"/>
            </a:endParaRPr>
          </a:p>
          <a:p>
            <a:pPr eaLnBrk="1" hangingPunct="1"/>
            <a:endParaRPr lang="en-US" dirty="0" smtClean="0">
              <a:cs typeface="Arabic Transparent" panose="020B0604020202020204" pitchFamily="34" charset="0"/>
            </a:endParaRPr>
          </a:p>
          <a:p>
            <a:pPr eaLnBrk="1" hangingPunct="1"/>
            <a:r>
              <a:rPr lang="ar-LB" dirty="0" smtClean="0">
                <a:cs typeface="Arabic Transparent" panose="020B0604020202020204" pitchFamily="34" charset="0"/>
              </a:rPr>
              <a:t>يوجد 47 عمليّة فريدة في الدليل المعرفي لإدارة المشاريع</a:t>
            </a:r>
            <a:endParaRPr lang="en-US" dirty="0" smtClean="0">
              <a:cs typeface="Arabic Transparent" panose="020B0604020202020204" pitchFamily="34" charset="0"/>
            </a:endParaRPr>
          </a:p>
        </p:txBody>
      </p:sp>
    </p:spTree>
    <p:extLst>
      <p:ext uri="{BB962C8B-B14F-4D97-AF65-F5344CB8AC3E}">
        <p14:creationId xmlns:p14="http://schemas.microsoft.com/office/powerpoint/2010/main" val="2196352536"/>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46799C4-0C26-43F4-9EBA-2BDC755BA769}" type="slidenum">
              <a:rPr lang="en-US">
                <a:solidFill>
                  <a:schemeClr val="bg1"/>
                </a:solidFill>
                <a:latin typeface="Humanst531 BT"/>
              </a:rPr>
              <a:pPr eaLnBrk="1" hangingPunct="1"/>
              <a:t>129</a:t>
            </a:fld>
            <a:endParaRPr lang="en-US">
              <a:solidFill>
                <a:schemeClr val="bg1"/>
              </a:solidFill>
              <a:latin typeface="Humanst531 BT"/>
            </a:endParaRPr>
          </a:p>
        </p:txBody>
      </p:sp>
      <p:sp>
        <p:nvSpPr>
          <p:cNvPr id="6147" name="Rectangle 2"/>
          <p:cNvSpPr>
            <a:spLocks noGrp="1" noChangeArrowheads="1"/>
          </p:cNvSpPr>
          <p:nvPr>
            <p:ph type="title"/>
          </p:nvPr>
        </p:nvSpPr>
        <p:spPr>
          <a:xfrm>
            <a:off x="1676400" y="304801"/>
            <a:ext cx="7391400" cy="519113"/>
          </a:xfrm>
        </p:spPr>
        <p:txBody>
          <a:bodyPr>
            <a:normAutofit fontScale="90000"/>
          </a:bodyPr>
          <a:lstStyle/>
          <a:p>
            <a:pPr algn="ctr" eaLnBrk="1" hangingPunct="1"/>
            <a:r>
              <a:rPr lang="ar-LB" smtClean="0">
                <a:cs typeface="Arabic Transparent" panose="020B0604020202020204" pitchFamily="34" charset="0"/>
              </a:rPr>
              <a:t>المُدخَلات</a:t>
            </a:r>
            <a:endParaRPr lang="en-US" smtClean="0">
              <a:cs typeface="Arabic Transparent" panose="020B0604020202020204" pitchFamily="34" charset="0"/>
            </a:endParaRPr>
          </a:p>
        </p:txBody>
      </p:sp>
      <p:sp>
        <p:nvSpPr>
          <p:cNvPr id="6148" name="Rectangle 3"/>
          <p:cNvSpPr>
            <a:spLocks noGrp="1" noChangeArrowheads="1"/>
          </p:cNvSpPr>
          <p:nvPr>
            <p:ph type="body" idx="1"/>
          </p:nvPr>
        </p:nvSpPr>
        <p:spPr>
          <a:xfrm>
            <a:off x="1752600" y="1295400"/>
            <a:ext cx="8534400" cy="3657600"/>
          </a:xfrm>
        </p:spPr>
        <p:txBody>
          <a:bodyPr/>
          <a:lstStyle/>
          <a:p>
            <a:pPr eaLnBrk="1" hangingPunct="1"/>
            <a:r>
              <a:rPr lang="ar-LB" smtClean="0">
                <a:cs typeface="Arabic Transparent" panose="020B0604020202020204" pitchFamily="34" charset="0"/>
              </a:rPr>
              <a:t>المُدخلات هي نقطة انطلاق العمليات</a:t>
            </a:r>
          </a:p>
          <a:p>
            <a:pPr eaLnBrk="1" hangingPunct="1"/>
            <a:endParaRPr lang="en-US" sz="1000">
              <a:cs typeface="Arabic Transparent" panose="020B0604020202020204" pitchFamily="34" charset="0"/>
            </a:endParaRPr>
          </a:p>
          <a:p>
            <a:pPr eaLnBrk="1" hangingPunct="1"/>
            <a:r>
              <a:rPr lang="ar-LB" smtClean="0">
                <a:cs typeface="Arabic Transparent" panose="020B0604020202020204" pitchFamily="34" charset="0"/>
              </a:rPr>
              <a:t>تمامًا كما أن الطعام كتلة بناء أساسية في إنتاج الطاقة لدى الكائنات الحية، توجد مُدخَلات محددة وفريدة لكلّ عملية من عمليات إدارة المشروع المستعملة ككُتَل بناء لتلك العمليّة</a:t>
            </a:r>
            <a:endParaRPr lang="en-US" smtClean="0">
              <a:cs typeface="Arabic Transparent" panose="020B0604020202020204" pitchFamily="34" charset="0"/>
            </a:endParaRPr>
          </a:p>
          <a:p>
            <a:pPr eaLnBrk="1" hangingPunct="1"/>
            <a:endParaRPr lang="en-US" sz="1000">
              <a:cs typeface="Arabic Transparent" panose="020B0604020202020204" pitchFamily="34" charset="0"/>
            </a:endParaRPr>
          </a:p>
          <a:p>
            <a:pPr eaLnBrk="1" hangingPunct="1"/>
            <a:r>
              <a:rPr lang="ar-LB" smtClean="0">
                <a:cs typeface="Arabic Transparent" panose="020B0604020202020204" pitchFamily="34" charset="0"/>
              </a:rPr>
              <a:t>يمكنك تصوّر المُدخَلات على أنها موادك الأولية</a:t>
            </a:r>
            <a:endParaRPr lang="en-US" smtClean="0">
              <a:cs typeface="Arabic Transparent" panose="020B0604020202020204" pitchFamily="34" charset="0"/>
            </a:endParaRPr>
          </a:p>
        </p:txBody>
      </p:sp>
    </p:spTree>
    <p:extLst>
      <p:ext uri="{BB962C8B-B14F-4D97-AF65-F5344CB8AC3E}">
        <p14:creationId xmlns:p14="http://schemas.microsoft.com/office/powerpoint/2010/main" val="36254392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0E9AC142-8229-4CA8-917A-5E367672193F}" type="slidenum">
              <a:rPr lang="en-US" b="0">
                <a:solidFill>
                  <a:schemeClr val="bg1"/>
                </a:solidFill>
                <a:latin typeface="Humanst531 BT"/>
              </a:rPr>
              <a:pPr eaLnBrk="1" hangingPunct="1"/>
              <a:t>13</a:t>
            </a:fld>
            <a:endParaRPr lang="en-US" b="0">
              <a:solidFill>
                <a:schemeClr val="bg1"/>
              </a:solidFill>
              <a:latin typeface="Humanst531 BT"/>
            </a:endParaRPr>
          </a:p>
        </p:txBody>
      </p:sp>
      <p:sp>
        <p:nvSpPr>
          <p:cNvPr id="14339" name="Rectangle 2"/>
          <p:cNvSpPr>
            <a:spLocks noGrp="1" noChangeArrowheads="1"/>
          </p:cNvSpPr>
          <p:nvPr>
            <p:ph type="title"/>
          </p:nvPr>
        </p:nvSpPr>
        <p:spPr/>
        <p:txBody>
          <a:bodyPr/>
          <a:lstStyle/>
          <a:p>
            <a:pPr eaLnBrk="1" hangingPunct="1"/>
            <a:r>
              <a:rPr lang="ar-SA" smtClean="0">
                <a:cs typeface="Arabic Transparent" panose="020B0604020202020204" pitchFamily="34" charset="0"/>
              </a:rPr>
              <a:t>تفاعل دورة الحياة</a:t>
            </a:r>
            <a:endParaRPr lang="en-US" smtClean="0">
              <a:cs typeface="Arabic Transparent" panose="020B0604020202020204" pitchFamily="34" charset="0"/>
            </a:endParaRPr>
          </a:p>
        </p:txBody>
      </p:sp>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358900"/>
            <a:ext cx="8153400" cy="473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Box 4"/>
          <p:cNvSpPr txBox="1">
            <a:spLocks noChangeArrowheads="1"/>
          </p:cNvSpPr>
          <p:nvPr/>
        </p:nvSpPr>
        <p:spPr bwMode="auto">
          <a:xfrm>
            <a:off x="2667000" y="1219200"/>
            <a:ext cx="2895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ar-LB" sz="1600" b="0"/>
              <a:t>دورة حياة إدارة المشروع</a:t>
            </a:r>
            <a:endParaRPr lang="en-US" sz="1600" b="0"/>
          </a:p>
        </p:txBody>
      </p:sp>
      <p:sp>
        <p:nvSpPr>
          <p:cNvPr id="14342" name="TextBox 5"/>
          <p:cNvSpPr txBox="1">
            <a:spLocks noChangeArrowheads="1"/>
          </p:cNvSpPr>
          <p:nvPr/>
        </p:nvSpPr>
        <p:spPr bwMode="auto">
          <a:xfrm>
            <a:off x="2895600" y="2743200"/>
            <a:ext cx="2895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ar-LB" sz="1600" b="0"/>
              <a:t>دورة حياة المشروع</a:t>
            </a:r>
            <a:endParaRPr lang="en-US" sz="1600" b="0"/>
          </a:p>
        </p:txBody>
      </p:sp>
      <p:sp>
        <p:nvSpPr>
          <p:cNvPr id="14343" name="TextBox 6"/>
          <p:cNvSpPr txBox="1">
            <a:spLocks noChangeArrowheads="1"/>
          </p:cNvSpPr>
          <p:nvPr/>
        </p:nvSpPr>
        <p:spPr bwMode="auto">
          <a:xfrm>
            <a:off x="4648200" y="4114800"/>
            <a:ext cx="2895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ar-LB" sz="1600" b="0"/>
              <a:t>دورة حياة إدارة المُنتَج</a:t>
            </a:r>
            <a:endParaRPr lang="en-US" sz="1600" b="0"/>
          </a:p>
        </p:txBody>
      </p:sp>
      <p:sp>
        <p:nvSpPr>
          <p:cNvPr id="14344" name="TextBox 7"/>
          <p:cNvSpPr txBox="1">
            <a:spLocks noChangeArrowheads="1"/>
          </p:cNvSpPr>
          <p:nvPr/>
        </p:nvSpPr>
        <p:spPr bwMode="auto">
          <a:xfrm>
            <a:off x="4648200" y="6019800"/>
            <a:ext cx="2895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ar-LB" sz="1600" b="0"/>
              <a:t>خط الزمن</a:t>
            </a:r>
            <a:endParaRPr lang="en-US" sz="1600" b="0"/>
          </a:p>
        </p:txBody>
      </p:sp>
    </p:spTree>
    <p:extLst>
      <p:ext uri="{BB962C8B-B14F-4D97-AF65-F5344CB8AC3E}">
        <p14:creationId xmlns:p14="http://schemas.microsoft.com/office/powerpoint/2010/main" val="1777187088"/>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CF8E4D3-9096-4BAA-94C7-6ECAF3C01841}" type="slidenum">
              <a:rPr lang="en-US">
                <a:solidFill>
                  <a:schemeClr val="bg1"/>
                </a:solidFill>
                <a:latin typeface="Humanst531 BT"/>
              </a:rPr>
              <a:pPr eaLnBrk="1" hangingPunct="1"/>
              <a:t>130</a:t>
            </a:fld>
            <a:endParaRPr lang="en-US">
              <a:solidFill>
                <a:schemeClr val="bg1"/>
              </a:solidFill>
              <a:latin typeface="Humanst531 BT"/>
            </a:endParaRPr>
          </a:p>
        </p:txBody>
      </p:sp>
      <p:sp>
        <p:nvSpPr>
          <p:cNvPr id="7171" name="Rectangle 2"/>
          <p:cNvSpPr>
            <a:spLocks noGrp="1" noChangeArrowheads="1"/>
          </p:cNvSpPr>
          <p:nvPr>
            <p:ph type="title"/>
          </p:nvPr>
        </p:nvSpPr>
        <p:spPr>
          <a:xfrm>
            <a:off x="1676400" y="304801"/>
            <a:ext cx="7391400" cy="519113"/>
          </a:xfrm>
        </p:spPr>
        <p:txBody>
          <a:bodyPr>
            <a:normAutofit fontScale="90000"/>
          </a:bodyPr>
          <a:lstStyle/>
          <a:p>
            <a:pPr algn="ctr" eaLnBrk="1" hangingPunct="1"/>
            <a:r>
              <a:rPr lang="ar-LB" smtClean="0">
                <a:cs typeface="Arabic Transparent" panose="020B0604020202020204" pitchFamily="34" charset="0"/>
              </a:rPr>
              <a:t>الأدوات والتقنيّات</a:t>
            </a:r>
            <a:endParaRPr lang="en-US" smtClean="0">
              <a:cs typeface="Arabic Transparent" panose="020B0604020202020204" pitchFamily="34" charset="0"/>
            </a:endParaRPr>
          </a:p>
        </p:txBody>
      </p:sp>
      <p:sp>
        <p:nvSpPr>
          <p:cNvPr id="7172" name="Rectangle 3"/>
          <p:cNvSpPr>
            <a:spLocks noGrp="1" noChangeArrowheads="1"/>
          </p:cNvSpPr>
          <p:nvPr>
            <p:ph type="body" idx="1"/>
          </p:nvPr>
        </p:nvSpPr>
        <p:spPr>
          <a:xfrm>
            <a:off x="1981200" y="1219200"/>
            <a:ext cx="8077200" cy="4800600"/>
          </a:xfrm>
        </p:spPr>
        <p:txBody>
          <a:bodyPr/>
          <a:lstStyle/>
          <a:p>
            <a:pPr eaLnBrk="1" hangingPunct="1"/>
            <a:r>
              <a:rPr lang="ar-LB" smtClean="0">
                <a:cs typeface="Arabic Transparent" panose="020B0604020202020204" pitchFamily="34" charset="0"/>
              </a:rPr>
              <a:t>الأدوات والتقنيّات هي الأفعال والطرق التي تستعمل لتحويل المدخلات إلى مخرجات</a:t>
            </a:r>
            <a:endParaRPr lang="en-US" smtClean="0">
              <a:cs typeface="Arabic Transparent" panose="020B0604020202020204" pitchFamily="34" charset="0"/>
            </a:endParaRPr>
          </a:p>
          <a:p>
            <a:pPr eaLnBrk="1" hangingPunct="1">
              <a:buFontTx/>
              <a:buNone/>
            </a:pPr>
            <a:r>
              <a:rPr lang="en-US" sz="1000">
                <a:cs typeface="Arabic Transparent" panose="020B0604020202020204" pitchFamily="34" charset="0"/>
              </a:rPr>
              <a:t> </a:t>
            </a:r>
          </a:p>
          <a:p>
            <a:pPr eaLnBrk="1" hangingPunct="1"/>
            <a:r>
              <a:rPr lang="ar-LB" smtClean="0">
                <a:cs typeface="Arabic Transparent" panose="020B0604020202020204" pitchFamily="34" charset="0"/>
              </a:rPr>
              <a:t>يمكن للأدوات أن تكون عدة أشياء، كبرامج الحاسوب التي تستعمل كأداة للمساعدة على تخطيط المشروع وتحليل الجدول الزمني</a:t>
            </a:r>
            <a:endParaRPr lang="en-US" smtClean="0">
              <a:cs typeface="Arabic Transparent" panose="020B0604020202020204" pitchFamily="34" charset="0"/>
            </a:endParaRPr>
          </a:p>
          <a:p>
            <a:pPr eaLnBrk="1" hangingPunct="1"/>
            <a:endParaRPr lang="en-US" sz="1000">
              <a:cs typeface="Arabic Transparent" panose="020B0604020202020204" pitchFamily="34" charset="0"/>
            </a:endParaRPr>
          </a:p>
          <a:p>
            <a:pPr eaLnBrk="1" hangingPunct="1"/>
            <a:r>
              <a:rPr lang="ar-LB" smtClean="0">
                <a:cs typeface="Arabic Transparent" panose="020B0604020202020204" pitchFamily="34" charset="0"/>
              </a:rPr>
              <a:t>والتقنيّات هي الطرق، كتسلسل العمليات، التي تساعد في تأطير، مقاربة وحل المشكلات</a:t>
            </a:r>
          </a:p>
          <a:p>
            <a:pPr eaLnBrk="1" hangingPunct="1"/>
            <a:endParaRPr lang="en-US" sz="1000">
              <a:cs typeface="Arabic Transparent" panose="020B0604020202020204" pitchFamily="34" charset="0"/>
            </a:endParaRPr>
          </a:p>
          <a:p>
            <a:pPr eaLnBrk="1" hangingPunct="1"/>
            <a:r>
              <a:rPr lang="ar-LB" smtClean="0">
                <a:cs typeface="Arabic Transparent" panose="020B0604020202020204" pitchFamily="34" charset="0"/>
              </a:rPr>
              <a:t>يجمع معهد إدارة المشروعات الأدوات والتقنيات بما أنها جميعًا تستعمل لحل المشكلات وإنتاج المخرجات</a:t>
            </a:r>
            <a:endParaRPr lang="en-US" smtClean="0">
              <a:cs typeface="Arabic Transparent" panose="020B0604020202020204" pitchFamily="34" charset="0"/>
            </a:endParaRPr>
          </a:p>
        </p:txBody>
      </p:sp>
    </p:spTree>
    <p:extLst>
      <p:ext uri="{BB962C8B-B14F-4D97-AF65-F5344CB8AC3E}">
        <p14:creationId xmlns:p14="http://schemas.microsoft.com/office/powerpoint/2010/main" val="2305319462"/>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E7003CC-F84C-47A0-85E9-F5AD7374D0B1}" type="slidenum">
              <a:rPr lang="en-US">
                <a:solidFill>
                  <a:schemeClr val="bg1"/>
                </a:solidFill>
                <a:latin typeface="Humanst531 BT"/>
              </a:rPr>
              <a:pPr eaLnBrk="1" hangingPunct="1"/>
              <a:t>131</a:t>
            </a:fld>
            <a:endParaRPr lang="en-US">
              <a:solidFill>
                <a:schemeClr val="bg1"/>
              </a:solidFill>
              <a:latin typeface="Humanst531 BT"/>
            </a:endParaRPr>
          </a:p>
        </p:txBody>
      </p:sp>
      <p:sp>
        <p:nvSpPr>
          <p:cNvPr id="8195" name="Rectangle 2"/>
          <p:cNvSpPr>
            <a:spLocks noGrp="1" noChangeArrowheads="1"/>
          </p:cNvSpPr>
          <p:nvPr>
            <p:ph type="title"/>
          </p:nvPr>
        </p:nvSpPr>
        <p:spPr>
          <a:xfrm>
            <a:off x="1676400" y="304801"/>
            <a:ext cx="7391400" cy="519113"/>
          </a:xfrm>
        </p:spPr>
        <p:txBody>
          <a:bodyPr>
            <a:normAutofit fontScale="90000"/>
          </a:bodyPr>
          <a:lstStyle/>
          <a:p>
            <a:pPr algn="ctr" eaLnBrk="1" hangingPunct="1"/>
            <a:r>
              <a:rPr lang="ar-LB" smtClean="0">
                <a:cs typeface="Arabic Transparent" panose="020B0604020202020204" pitchFamily="34" charset="0"/>
              </a:rPr>
              <a:t>المخرجات</a:t>
            </a:r>
            <a:endParaRPr lang="en-US" smtClean="0">
              <a:cs typeface="Arabic Transparent" panose="020B0604020202020204" pitchFamily="34" charset="0"/>
            </a:endParaRPr>
          </a:p>
        </p:txBody>
      </p:sp>
      <p:sp>
        <p:nvSpPr>
          <p:cNvPr id="8196" name="Rectangle 3"/>
          <p:cNvSpPr>
            <a:spLocks noGrp="1" noChangeArrowheads="1"/>
          </p:cNvSpPr>
          <p:nvPr>
            <p:ph type="body" idx="1"/>
          </p:nvPr>
        </p:nvSpPr>
        <p:spPr>
          <a:xfrm>
            <a:off x="1981200" y="1219200"/>
            <a:ext cx="8077200" cy="4953000"/>
          </a:xfrm>
        </p:spPr>
        <p:txBody>
          <a:bodyPr/>
          <a:lstStyle/>
          <a:p>
            <a:pPr eaLnBrk="1" hangingPunct="1"/>
            <a:r>
              <a:rPr lang="ar-LB" smtClean="0">
                <a:cs typeface="Arabic Transparent" panose="020B0604020202020204" pitchFamily="34" charset="0"/>
              </a:rPr>
              <a:t>كل عملية تتضمن مخرجًا واحدًا على الأقل</a:t>
            </a:r>
          </a:p>
          <a:p>
            <a:pPr eaLnBrk="1" hangingPunct="1"/>
            <a:endParaRPr lang="en-US" sz="1000">
              <a:cs typeface="Arabic Transparent" panose="020B0604020202020204" pitchFamily="34" charset="0"/>
            </a:endParaRPr>
          </a:p>
          <a:p>
            <a:pPr eaLnBrk="1" hangingPunct="1"/>
            <a:r>
              <a:rPr lang="ar-LB" smtClean="0">
                <a:cs typeface="Arabic Transparent" panose="020B0604020202020204" pitchFamily="34" charset="0"/>
              </a:rPr>
              <a:t>المخرجات هي نهاية مجهوداتنا</a:t>
            </a:r>
            <a:endParaRPr lang="en-US" smtClean="0">
              <a:cs typeface="Arabic Transparent" panose="020B0604020202020204" pitchFamily="34" charset="0"/>
            </a:endParaRPr>
          </a:p>
          <a:p>
            <a:pPr eaLnBrk="1" hangingPunct="1"/>
            <a:endParaRPr lang="en-US" sz="1000">
              <a:cs typeface="Arabic Transparent" panose="020B0604020202020204" pitchFamily="34" charset="0"/>
            </a:endParaRPr>
          </a:p>
          <a:p>
            <a:pPr eaLnBrk="1" hangingPunct="1"/>
            <a:r>
              <a:rPr lang="ar-LB" smtClean="0">
                <a:cs typeface="Arabic Transparent" panose="020B0604020202020204" pitchFamily="34" charset="0"/>
              </a:rPr>
              <a:t>يمكن للمخرجات أن تكون وثيقةً، منتجًا، خدمةً أو نتيجة</a:t>
            </a:r>
            <a:endParaRPr lang="en-US" smtClean="0">
              <a:cs typeface="Arabic Transparent" panose="020B0604020202020204" pitchFamily="34" charset="0"/>
            </a:endParaRPr>
          </a:p>
          <a:p>
            <a:pPr eaLnBrk="1" hangingPunct="1"/>
            <a:endParaRPr lang="en-US" sz="1000">
              <a:cs typeface="Arabic Transparent" panose="020B0604020202020204" pitchFamily="34" charset="0"/>
            </a:endParaRPr>
          </a:p>
          <a:p>
            <a:pPr eaLnBrk="1" hangingPunct="1"/>
            <a:r>
              <a:rPr lang="ar-LB" smtClean="0">
                <a:cs typeface="Arabic Transparent" panose="020B0604020202020204" pitchFamily="34" charset="0"/>
              </a:rPr>
              <a:t>عادةً ما تستعمل مخرجات عملية ما كمدخلات لعمليات أخرى كجزء من تسليمات أشمل، كخطة إدارة المشروع</a:t>
            </a:r>
            <a:endParaRPr lang="en-US" smtClean="0">
              <a:cs typeface="Arabic Transparent" panose="020B0604020202020204" pitchFamily="34" charset="0"/>
            </a:endParaRPr>
          </a:p>
        </p:txBody>
      </p:sp>
    </p:spTree>
    <p:extLst>
      <p:ext uri="{BB962C8B-B14F-4D97-AF65-F5344CB8AC3E}">
        <p14:creationId xmlns:p14="http://schemas.microsoft.com/office/powerpoint/2010/main" val="3053806525"/>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7B00E1D-5D63-44F6-B754-DF6C1EAD683E}" type="slidenum">
              <a:rPr lang="en-US">
                <a:solidFill>
                  <a:schemeClr val="bg1"/>
                </a:solidFill>
                <a:latin typeface="Humanst531 BT"/>
              </a:rPr>
              <a:pPr eaLnBrk="1" hangingPunct="1"/>
              <a:t>132</a:t>
            </a:fld>
            <a:endParaRPr lang="en-US">
              <a:solidFill>
                <a:schemeClr val="bg1"/>
              </a:solidFill>
              <a:latin typeface="Humanst531 BT"/>
            </a:endParaRPr>
          </a:p>
        </p:txBody>
      </p:sp>
      <p:sp>
        <p:nvSpPr>
          <p:cNvPr id="9219" name="Rectangle 2"/>
          <p:cNvSpPr>
            <a:spLocks noGrp="1" noChangeArrowheads="1"/>
          </p:cNvSpPr>
          <p:nvPr>
            <p:ph type="title"/>
          </p:nvPr>
        </p:nvSpPr>
        <p:spPr>
          <a:xfrm>
            <a:off x="1676400" y="304801"/>
            <a:ext cx="7391400" cy="519113"/>
          </a:xfrm>
        </p:spPr>
        <p:txBody>
          <a:bodyPr>
            <a:normAutofit fontScale="90000"/>
          </a:bodyPr>
          <a:lstStyle/>
          <a:p>
            <a:pPr algn="ctr" eaLnBrk="1" hangingPunct="1"/>
            <a:r>
              <a:rPr lang="ar-LB" smtClean="0">
                <a:cs typeface="Arabic Transparent" panose="020B0604020202020204" pitchFamily="34" charset="0"/>
              </a:rPr>
              <a:t>عمليّات إدارة المشروع</a:t>
            </a:r>
            <a:endParaRPr lang="en-US" smtClean="0">
              <a:cs typeface="Arabic Transparent" panose="020B0604020202020204" pitchFamily="34" charset="0"/>
            </a:endParaRPr>
          </a:p>
        </p:txBody>
      </p:sp>
      <p:sp>
        <p:nvSpPr>
          <p:cNvPr id="9220" name="Rectangle 3"/>
          <p:cNvSpPr>
            <a:spLocks noGrp="1" noChangeArrowheads="1"/>
          </p:cNvSpPr>
          <p:nvPr>
            <p:ph type="body" idx="1"/>
          </p:nvPr>
        </p:nvSpPr>
        <p:spPr>
          <a:xfrm>
            <a:off x="5029200" y="1219200"/>
            <a:ext cx="5181600" cy="4800600"/>
          </a:xfrm>
        </p:spPr>
        <p:txBody>
          <a:bodyPr/>
          <a:lstStyle/>
          <a:p>
            <a:pPr eaLnBrk="1" hangingPunct="1"/>
            <a:r>
              <a:rPr lang="ar-LB" smtClean="0">
                <a:cs typeface="Arabic Transparent" panose="020B0604020202020204" pitchFamily="34" charset="0"/>
              </a:rPr>
              <a:t>تطبيق عمليات إدارة المشروع متكرر في المشروع والعديد مِنْ العملياتِ تَتداخلُ، تتفاعلُ، تتكرّرُ وتُراجعُ أثناء المشروع.</a:t>
            </a:r>
            <a:endParaRPr lang="en-US" smtClean="0">
              <a:cs typeface="Arabic Transparent" panose="020B0604020202020204" pitchFamily="34" charset="0"/>
            </a:endParaRPr>
          </a:p>
          <a:p>
            <a:pPr eaLnBrk="1" hangingPunct="1"/>
            <a:endParaRPr lang="en-US" sz="1000">
              <a:cs typeface="Arabic Transparent" panose="020B0604020202020204" pitchFamily="34" charset="0"/>
            </a:endParaRPr>
          </a:p>
          <a:p>
            <a:pPr eaLnBrk="1" hangingPunct="1"/>
            <a:r>
              <a:rPr lang="ar-LB" smtClean="0">
                <a:cs typeface="Arabic Transparent" panose="020B0604020202020204" pitchFamily="34" charset="0"/>
              </a:rPr>
              <a:t>دورة “خطط-نفّذ-دقّق-تحرّك” هي مفهوم أساسي في عمليّات إدارة المشروع</a:t>
            </a:r>
            <a:endParaRPr lang="en-US" smtClean="0">
              <a:cs typeface="Arabic Transparent" panose="020B0604020202020204" pitchFamily="34" charset="0"/>
            </a:endParaRPr>
          </a:p>
        </p:txBody>
      </p:sp>
      <p:pic>
        <p:nvPicPr>
          <p:cNvPr id="922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743076"/>
            <a:ext cx="3379788"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2748049"/>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28F8E77-EFF2-4958-B6DE-A3678B0D6D74}" type="slidenum">
              <a:rPr lang="en-US">
                <a:solidFill>
                  <a:schemeClr val="bg1"/>
                </a:solidFill>
                <a:latin typeface="Humanst531 BT"/>
              </a:rPr>
              <a:pPr eaLnBrk="1" hangingPunct="1"/>
              <a:t>133</a:t>
            </a:fld>
            <a:endParaRPr lang="en-US">
              <a:solidFill>
                <a:schemeClr val="bg1"/>
              </a:solidFill>
              <a:latin typeface="Humanst531 BT"/>
            </a:endParaRPr>
          </a:p>
        </p:txBody>
      </p:sp>
      <p:sp>
        <p:nvSpPr>
          <p:cNvPr id="10243" name="Rectangle 2"/>
          <p:cNvSpPr>
            <a:spLocks noGrp="1" noChangeArrowheads="1"/>
          </p:cNvSpPr>
          <p:nvPr>
            <p:ph type="title"/>
          </p:nvPr>
        </p:nvSpPr>
        <p:spPr>
          <a:xfrm>
            <a:off x="1676400" y="304801"/>
            <a:ext cx="7391400" cy="519113"/>
          </a:xfrm>
        </p:spPr>
        <p:txBody>
          <a:bodyPr>
            <a:normAutofit fontScale="90000"/>
          </a:bodyPr>
          <a:lstStyle/>
          <a:p>
            <a:pPr algn="ctr" eaLnBrk="1" hangingPunct="1"/>
            <a:r>
              <a:rPr lang="ar-LB" smtClean="0">
                <a:cs typeface="Arabic Transparent" panose="020B0604020202020204" pitchFamily="34" charset="0"/>
              </a:rPr>
              <a:t>أطر عمل العمليات</a:t>
            </a:r>
            <a:endParaRPr lang="en-US" smtClean="0">
              <a:cs typeface="Arabic Transparent" panose="020B0604020202020204" pitchFamily="34" charset="0"/>
            </a:endParaRPr>
          </a:p>
        </p:txBody>
      </p:sp>
      <p:sp>
        <p:nvSpPr>
          <p:cNvPr id="10244" name="Rectangle 3"/>
          <p:cNvSpPr>
            <a:spLocks noGrp="1" noChangeArrowheads="1"/>
          </p:cNvSpPr>
          <p:nvPr>
            <p:ph type="body" idx="1"/>
          </p:nvPr>
        </p:nvSpPr>
        <p:spPr>
          <a:xfrm>
            <a:off x="1676400" y="1066800"/>
            <a:ext cx="8534400" cy="4876800"/>
          </a:xfrm>
        </p:spPr>
        <p:txBody>
          <a:bodyPr>
            <a:normAutofit/>
          </a:bodyPr>
          <a:lstStyle/>
          <a:p>
            <a:pPr marL="381000" indent="-381000"/>
            <a:r>
              <a:rPr lang="ar-LB" dirty="0" smtClean="0">
                <a:cs typeface="Arabic Transparent" panose="020B0604020202020204" pitchFamily="34" charset="0"/>
              </a:rPr>
              <a:t>أطر عمل العمليات هي الهيكل الذي تبنى عليه جميع مواد عمليات معهد إدارة المشروعات. تنتظم هذه العمليات في 10 مجالات معرفيّة وتتأسس في 5 مجموعات عمليّات أساسية:</a:t>
            </a:r>
          </a:p>
          <a:p>
            <a:pPr marL="381000" indent="-381000"/>
            <a:endParaRPr lang="en-US" dirty="0" smtClean="0">
              <a:cs typeface="Arabic Transparent" panose="020B0604020202020204" pitchFamily="34" charset="0"/>
            </a:endParaRPr>
          </a:p>
          <a:p>
            <a:pPr marL="800100" lvl="1" indent="-342900">
              <a:buFontTx/>
              <a:buAutoNum type="arabicPeriod"/>
            </a:pPr>
            <a:r>
              <a:rPr lang="ar-LB" sz="1800" dirty="0">
                <a:cs typeface="Arabic Transparent" panose="020B0604020202020204" pitchFamily="34" charset="0"/>
              </a:rPr>
              <a:t>البدء</a:t>
            </a:r>
            <a:endParaRPr lang="en-US" sz="1800" dirty="0">
              <a:cs typeface="Arabic Transparent" panose="020B0604020202020204" pitchFamily="34" charset="0"/>
            </a:endParaRPr>
          </a:p>
          <a:p>
            <a:pPr marL="800100" lvl="1" indent="-342900">
              <a:buFontTx/>
              <a:buAutoNum type="arabicPeriod"/>
            </a:pPr>
            <a:r>
              <a:rPr lang="ar-LB" sz="1800" dirty="0">
                <a:cs typeface="Arabic Transparent" panose="020B0604020202020204" pitchFamily="34" charset="0"/>
              </a:rPr>
              <a:t>التخطيط</a:t>
            </a:r>
            <a:endParaRPr lang="en-US" sz="1800" dirty="0">
              <a:cs typeface="Arabic Transparent" panose="020B0604020202020204" pitchFamily="34" charset="0"/>
            </a:endParaRPr>
          </a:p>
          <a:p>
            <a:pPr marL="800100" lvl="1" indent="-342900">
              <a:buFontTx/>
              <a:buAutoNum type="arabicPeriod"/>
            </a:pPr>
            <a:r>
              <a:rPr lang="ar-LB" sz="1800" dirty="0">
                <a:cs typeface="Arabic Transparent" panose="020B0604020202020204" pitchFamily="34" charset="0"/>
              </a:rPr>
              <a:t>التنفيذ</a:t>
            </a:r>
            <a:endParaRPr lang="en-US" sz="1800" dirty="0">
              <a:cs typeface="Arabic Transparent" panose="020B0604020202020204" pitchFamily="34" charset="0"/>
            </a:endParaRPr>
          </a:p>
          <a:p>
            <a:pPr marL="800100" lvl="1" indent="-342900">
              <a:buFontTx/>
              <a:buAutoNum type="arabicPeriod"/>
            </a:pPr>
            <a:r>
              <a:rPr lang="ar-LB" sz="1800" dirty="0">
                <a:cs typeface="Arabic Transparent" panose="020B0604020202020204" pitchFamily="34" charset="0"/>
              </a:rPr>
              <a:t>المتابعة والمراقبة</a:t>
            </a:r>
            <a:endParaRPr lang="en-US" sz="1800" dirty="0">
              <a:cs typeface="Arabic Transparent" panose="020B0604020202020204" pitchFamily="34" charset="0"/>
            </a:endParaRPr>
          </a:p>
          <a:p>
            <a:pPr marL="800100" lvl="1" indent="-342900">
              <a:buFontTx/>
              <a:buAutoNum type="arabicPeriod"/>
            </a:pPr>
            <a:r>
              <a:rPr lang="ar-LB" sz="1800" dirty="0">
                <a:cs typeface="Arabic Transparent" panose="020B0604020202020204" pitchFamily="34" charset="0"/>
              </a:rPr>
              <a:t>الإنهاء</a:t>
            </a:r>
            <a:endParaRPr lang="en-US" sz="1800" dirty="0">
              <a:cs typeface="Arabic Transparent" panose="020B0604020202020204" pitchFamily="34" charset="0"/>
            </a:endParaRPr>
          </a:p>
          <a:p>
            <a:pPr marL="800100" lvl="1" indent="-342900">
              <a:buFontTx/>
              <a:buAutoNum type="arabicPeriod"/>
            </a:pPr>
            <a:endParaRPr lang="en-US" sz="800" dirty="0">
              <a:cs typeface="Arabic Transparent" panose="020B0604020202020204" pitchFamily="34" charset="0"/>
            </a:endParaRPr>
          </a:p>
          <a:p>
            <a:pPr marL="381000" indent="-381000"/>
            <a:r>
              <a:rPr lang="ar-LB" dirty="0" smtClean="0">
                <a:cs typeface="Arabic Transparent" panose="020B0604020202020204" pitchFamily="34" charset="0"/>
              </a:rPr>
              <a:t>كل عملية من الـ47 </a:t>
            </a:r>
            <a:r>
              <a:rPr lang="ar-LB" dirty="0" err="1" smtClean="0">
                <a:cs typeface="Arabic Transparent" panose="020B0604020202020204" pitchFamily="34" charset="0"/>
              </a:rPr>
              <a:t>مؤداة</a:t>
            </a:r>
            <a:r>
              <a:rPr lang="ar-LB" dirty="0" smtClean="0">
                <a:cs typeface="Arabic Transparent" panose="020B0604020202020204" pitchFamily="34" charset="0"/>
              </a:rPr>
              <a:t> كجزء من المشروع، يمكن تصنيفها في واحدة من هذه المجموعات</a:t>
            </a:r>
            <a:endParaRPr lang="en-US" dirty="0" smtClean="0">
              <a:cs typeface="Arabic Transparent" panose="020B0604020202020204" pitchFamily="34" charset="0"/>
            </a:endParaRPr>
          </a:p>
        </p:txBody>
      </p:sp>
    </p:spTree>
    <p:extLst>
      <p:ext uri="{BB962C8B-B14F-4D97-AF65-F5344CB8AC3E}">
        <p14:creationId xmlns:p14="http://schemas.microsoft.com/office/powerpoint/2010/main" val="2012431129"/>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1A82A59-2666-48CC-84CB-033C37447105}" type="slidenum">
              <a:rPr lang="en-US">
                <a:solidFill>
                  <a:schemeClr val="bg1"/>
                </a:solidFill>
                <a:latin typeface="Humanst531 BT"/>
              </a:rPr>
              <a:pPr eaLnBrk="1" hangingPunct="1"/>
              <a:t>134</a:t>
            </a:fld>
            <a:endParaRPr lang="en-US">
              <a:solidFill>
                <a:schemeClr val="bg1"/>
              </a:solidFill>
              <a:latin typeface="Humanst531 BT"/>
            </a:endParaRPr>
          </a:p>
        </p:txBody>
      </p:sp>
      <p:sp>
        <p:nvSpPr>
          <p:cNvPr id="11267" name="Rectangle 2"/>
          <p:cNvSpPr>
            <a:spLocks noGrp="1" noChangeArrowheads="1"/>
          </p:cNvSpPr>
          <p:nvPr>
            <p:ph type="title"/>
          </p:nvPr>
        </p:nvSpPr>
        <p:spPr>
          <a:xfrm>
            <a:off x="1676400" y="304801"/>
            <a:ext cx="7391400" cy="519113"/>
          </a:xfrm>
        </p:spPr>
        <p:txBody>
          <a:bodyPr>
            <a:normAutofit fontScale="90000"/>
          </a:bodyPr>
          <a:lstStyle/>
          <a:p>
            <a:pPr algn="ctr" eaLnBrk="1" hangingPunct="1"/>
            <a:r>
              <a:rPr lang="ar-LB" dirty="0" smtClean="0">
                <a:cs typeface="Arabic Transparent" panose="020B0604020202020204" pitchFamily="34" charset="0"/>
              </a:rPr>
              <a:t>10 مجالات معرفيّة</a:t>
            </a:r>
            <a:endParaRPr lang="en-US" dirty="0" smtClean="0">
              <a:cs typeface="Arabic Transparent" panose="020B0604020202020204" pitchFamily="34" charset="0"/>
            </a:endParaRPr>
          </a:p>
        </p:txBody>
      </p:sp>
      <p:sp>
        <p:nvSpPr>
          <p:cNvPr id="11268" name="Rectangle 3"/>
          <p:cNvSpPr>
            <a:spLocks noGrp="1" noChangeArrowheads="1"/>
          </p:cNvSpPr>
          <p:nvPr>
            <p:ph type="body" idx="1"/>
          </p:nvPr>
        </p:nvSpPr>
        <p:spPr>
          <a:xfrm>
            <a:off x="1905000" y="1066800"/>
            <a:ext cx="8534400" cy="4953000"/>
          </a:xfrm>
        </p:spPr>
        <p:txBody>
          <a:bodyPr>
            <a:normAutofit/>
          </a:bodyPr>
          <a:lstStyle/>
          <a:p>
            <a:pPr marL="381000" indent="-381000"/>
            <a:r>
              <a:rPr lang="ar-LB" dirty="0" smtClean="0">
                <a:cs typeface="Arabic Transparent" panose="020B0604020202020204" pitchFamily="34" charset="0"/>
              </a:rPr>
              <a:t>تنتظم المجالات المعرفية في 10 مجموعات</a:t>
            </a:r>
            <a:endParaRPr lang="en-US" dirty="0" smtClean="0">
              <a:cs typeface="Arabic Transparent" panose="020B0604020202020204" pitchFamily="34" charset="0"/>
            </a:endParaRPr>
          </a:p>
          <a:p>
            <a:pPr marL="2095500" lvl="4" indent="-266700">
              <a:buFontTx/>
              <a:buAutoNum type="arabicPeriod"/>
            </a:pPr>
            <a:r>
              <a:rPr lang="ar-LB" dirty="0">
                <a:cs typeface="Arabic Transparent" panose="020B0604020202020204" pitchFamily="34" charset="0"/>
              </a:rPr>
              <a:t>إدارة التكامل</a:t>
            </a:r>
            <a:endParaRPr lang="en-US" dirty="0">
              <a:cs typeface="Arabic Transparent" panose="020B0604020202020204" pitchFamily="34" charset="0"/>
            </a:endParaRPr>
          </a:p>
          <a:p>
            <a:pPr marL="2095500" lvl="4" indent="-266700">
              <a:buFontTx/>
              <a:buAutoNum type="arabicPeriod"/>
            </a:pPr>
            <a:r>
              <a:rPr lang="ar-LB" dirty="0">
                <a:cs typeface="Arabic Transparent" panose="020B0604020202020204" pitchFamily="34" charset="0"/>
              </a:rPr>
              <a:t>إدارة  النطاق</a:t>
            </a:r>
          </a:p>
          <a:p>
            <a:pPr marL="2095500" lvl="4" indent="-266700">
              <a:buFontTx/>
              <a:buAutoNum type="arabicPeriod"/>
            </a:pPr>
            <a:r>
              <a:rPr lang="ar-LB" dirty="0">
                <a:cs typeface="Arabic Transparent" panose="020B0604020202020204" pitchFamily="34" charset="0"/>
              </a:rPr>
              <a:t>إدارة الوقت</a:t>
            </a:r>
          </a:p>
          <a:p>
            <a:pPr marL="2095500" lvl="4" indent="-266700">
              <a:buFontTx/>
              <a:buAutoNum type="arabicPeriod"/>
            </a:pPr>
            <a:r>
              <a:rPr lang="ar-LB" dirty="0">
                <a:cs typeface="Arabic Transparent" panose="020B0604020202020204" pitchFamily="34" charset="0"/>
              </a:rPr>
              <a:t>إدارة التكلفة</a:t>
            </a:r>
          </a:p>
          <a:p>
            <a:pPr marL="2095500" lvl="4" indent="-266700">
              <a:buFontTx/>
              <a:buAutoNum type="arabicPeriod"/>
            </a:pPr>
            <a:r>
              <a:rPr lang="ar-LB" dirty="0">
                <a:cs typeface="Arabic Transparent" panose="020B0604020202020204" pitchFamily="34" charset="0"/>
              </a:rPr>
              <a:t>إدارة الجودة</a:t>
            </a:r>
          </a:p>
          <a:p>
            <a:pPr marL="2095500" lvl="4" indent="-266700">
              <a:buFontTx/>
              <a:buAutoNum type="arabicPeriod"/>
            </a:pPr>
            <a:r>
              <a:rPr lang="ar-LB" dirty="0">
                <a:cs typeface="Arabic Transparent" panose="020B0604020202020204" pitchFamily="34" charset="0"/>
              </a:rPr>
              <a:t>إدارة الموارد البشرية</a:t>
            </a:r>
          </a:p>
          <a:p>
            <a:pPr marL="2095500" lvl="4" indent="-266700">
              <a:buFontTx/>
              <a:buAutoNum type="arabicPeriod"/>
            </a:pPr>
            <a:r>
              <a:rPr lang="ar-LB" dirty="0">
                <a:cs typeface="Arabic Transparent" panose="020B0604020202020204" pitchFamily="34" charset="0"/>
              </a:rPr>
              <a:t>إدارة الاتصالات</a:t>
            </a:r>
          </a:p>
          <a:p>
            <a:pPr marL="2095500" lvl="4" indent="-266700">
              <a:buFontTx/>
              <a:buAutoNum type="arabicPeriod"/>
            </a:pPr>
            <a:r>
              <a:rPr lang="ar-LB" dirty="0">
                <a:cs typeface="Arabic Transparent" panose="020B0604020202020204" pitchFamily="34" charset="0"/>
              </a:rPr>
              <a:t>إدارة المخاطر</a:t>
            </a:r>
          </a:p>
          <a:p>
            <a:pPr marL="2095500" lvl="4" indent="-266700">
              <a:buFontTx/>
              <a:buAutoNum type="arabicPeriod"/>
            </a:pPr>
            <a:r>
              <a:rPr lang="ar-LB" dirty="0">
                <a:cs typeface="Arabic Transparent" panose="020B0604020202020204" pitchFamily="34" charset="0"/>
              </a:rPr>
              <a:t>إدارة </a:t>
            </a:r>
            <a:r>
              <a:rPr lang="ar-LB" dirty="0" smtClean="0">
                <a:cs typeface="Arabic Transparent" panose="020B0604020202020204" pitchFamily="34" charset="0"/>
              </a:rPr>
              <a:t>التوريد</a:t>
            </a:r>
          </a:p>
          <a:p>
            <a:pPr marL="2095500" lvl="4" indent="-266700">
              <a:buFontTx/>
              <a:buAutoNum type="arabicPeriod"/>
            </a:pPr>
            <a:r>
              <a:rPr lang="ar-LB" dirty="0" smtClean="0">
                <a:cs typeface="Arabic Transparent" panose="020B0604020202020204" pitchFamily="34" charset="0"/>
              </a:rPr>
              <a:t> إدارة أصحاب المصلحة</a:t>
            </a:r>
            <a:endParaRPr lang="en-US" dirty="0">
              <a:cs typeface="Arabic Transparent" panose="020B0604020202020204" pitchFamily="34" charset="0"/>
            </a:endParaRPr>
          </a:p>
        </p:txBody>
      </p:sp>
    </p:spTree>
    <p:extLst>
      <p:ext uri="{BB962C8B-B14F-4D97-AF65-F5344CB8AC3E}">
        <p14:creationId xmlns:p14="http://schemas.microsoft.com/office/powerpoint/2010/main" val="4189884982"/>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11A7D9C-A044-44C4-89A5-8B10A1B7D0C6}" type="slidenum">
              <a:rPr lang="en-US">
                <a:solidFill>
                  <a:schemeClr val="bg1"/>
                </a:solidFill>
                <a:latin typeface="Humanst531 BT"/>
              </a:rPr>
              <a:pPr eaLnBrk="1" hangingPunct="1"/>
              <a:t>135</a:t>
            </a:fld>
            <a:endParaRPr lang="en-US">
              <a:solidFill>
                <a:schemeClr val="bg1"/>
              </a:solidFill>
              <a:latin typeface="Humanst531 BT"/>
            </a:endParaRPr>
          </a:p>
        </p:txBody>
      </p:sp>
      <p:pic>
        <p:nvPicPr>
          <p:cNvPr id="12291" name="Picture 2" descr="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066800"/>
            <a:ext cx="16389350" cy="789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 Box 3"/>
          <p:cNvSpPr txBox="1">
            <a:spLocks noChangeArrowheads="1"/>
          </p:cNvSpPr>
          <p:nvPr/>
        </p:nvSpPr>
        <p:spPr bwMode="auto">
          <a:xfrm>
            <a:off x="1447800" y="319088"/>
            <a:ext cx="8001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ar-LB" sz="2800" b="1">
                <a:solidFill>
                  <a:schemeClr val="tx2"/>
                </a:solidFill>
                <a:cs typeface="Arabic Transparent" panose="020B0604020202020204" pitchFamily="34" charset="0"/>
              </a:rPr>
              <a:t>تنظيم أطر عمل العمليات 1/5</a:t>
            </a:r>
            <a:endParaRPr lang="en-US" sz="2800" b="1">
              <a:solidFill>
                <a:schemeClr val="tx2"/>
              </a:solidFill>
              <a:cs typeface="Arabic Transparent" panose="020B0604020202020204" pitchFamily="34" charset="0"/>
            </a:endParaRPr>
          </a:p>
        </p:txBody>
      </p:sp>
      <p:sp>
        <p:nvSpPr>
          <p:cNvPr id="12293" name="Rectangle 4"/>
          <p:cNvSpPr>
            <a:spLocks noChangeArrowheads="1"/>
          </p:cNvSpPr>
          <p:nvPr/>
        </p:nvSpPr>
        <p:spPr bwMode="auto">
          <a:xfrm>
            <a:off x="2057400" y="914400"/>
            <a:ext cx="8001000" cy="1066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Tree>
    <p:extLst>
      <p:ext uri="{BB962C8B-B14F-4D97-AF65-F5344CB8AC3E}">
        <p14:creationId xmlns:p14="http://schemas.microsoft.com/office/powerpoint/2010/main" val="2367019113"/>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E755F43-4378-4F0D-8C35-BB2C09F57F8B}" type="slidenum">
              <a:rPr lang="en-US">
                <a:solidFill>
                  <a:schemeClr val="bg1"/>
                </a:solidFill>
                <a:latin typeface="Humanst531 BT"/>
              </a:rPr>
              <a:pPr eaLnBrk="1" hangingPunct="1"/>
              <a:t>136</a:t>
            </a:fld>
            <a:endParaRPr lang="en-US">
              <a:solidFill>
                <a:schemeClr val="bg1"/>
              </a:solidFill>
              <a:latin typeface="Humanst531 BT"/>
            </a:endParaRPr>
          </a:p>
        </p:txBody>
      </p:sp>
      <p:sp>
        <p:nvSpPr>
          <p:cNvPr id="13315" name="Rectangle 3"/>
          <p:cNvSpPr>
            <a:spLocks noGrp="1" noChangeArrowheads="1"/>
          </p:cNvSpPr>
          <p:nvPr>
            <p:ph type="body" idx="1"/>
          </p:nvPr>
        </p:nvSpPr>
        <p:spPr>
          <a:xfrm>
            <a:off x="1981200" y="1219200"/>
            <a:ext cx="8229600" cy="4800600"/>
          </a:xfrm>
        </p:spPr>
        <p:txBody>
          <a:bodyPr/>
          <a:lstStyle/>
          <a:p>
            <a:pPr eaLnBrk="1" hangingPunct="1"/>
            <a:r>
              <a:rPr lang="ar-LB" smtClean="0">
                <a:cs typeface="Arabic Transparent" panose="020B0604020202020204" pitchFamily="34" charset="0"/>
              </a:rPr>
              <a:t>تلائم كل عملية مجموعة عمليات ومجالاً معرفيًا</a:t>
            </a:r>
          </a:p>
          <a:p>
            <a:pPr eaLnBrk="1" hangingPunct="1"/>
            <a:endParaRPr lang="en-US" sz="1000">
              <a:cs typeface="Arabic Transparent" panose="020B0604020202020204" pitchFamily="34" charset="0"/>
            </a:endParaRPr>
          </a:p>
          <a:p>
            <a:pPr eaLnBrk="1" hangingPunct="1"/>
            <a:r>
              <a:rPr lang="ar-LB" smtClean="0">
                <a:cs typeface="Arabic Transparent" panose="020B0604020202020204" pitchFamily="34" charset="0"/>
              </a:rPr>
              <a:t>لا تقع في فخ الاعتقاد بأن أول خطوة من كل عملية تجرى في مجموعة عمليات البدء، والخطوة الثانية في مجموعة عمليات التخطيط وهكذا</a:t>
            </a:r>
          </a:p>
          <a:p>
            <a:pPr eaLnBrk="1" hangingPunct="1"/>
            <a:endParaRPr lang="en-US" sz="1000">
              <a:cs typeface="Arabic Transparent" panose="020B0604020202020204" pitchFamily="34" charset="0"/>
            </a:endParaRPr>
          </a:p>
          <a:p>
            <a:pPr eaLnBrk="1" hangingPunct="1"/>
            <a:r>
              <a:rPr lang="ar-LB" smtClean="0">
                <a:cs typeface="Arabic Transparent" panose="020B0604020202020204" pitchFamily="34" charset="0"/>
              </a:rPr>
              <a:t>مجموعات العمليات ليست هي نفسها مراحل المشروع</a:t>
            </a:r>
            <a:endParaRPr lang="en-US" smtClean="0">
              <a:cs typeface="Arabic Transparent" panose="020B0604020202020204" pitchFamily="34" charset="0"/>
            </a:endParaRPr>
          </a:p>
          <a:p>
            <a:pPr eaLnBrk="1" hangingPunct="1"/>
            <a:endParaRPr lang="en-US" sz="1000">
              <a:cs typeface="Arabic Transparent" panose="020B0604020202020204" pitchFamily="34" charset="0"/>
            </a:endParaRPr>
          </a:p>
          <a:p>
            <a:pPr eaLnBrk="1" hangingPunct="1"/>
            <a:r>
              <a:rPr lang="ar-LB" smtClean="0">
                <a:cs typeface="Arabic Transparent" panose="020B0604020202020204" pitchFamily="34" charset="0"/>
              </a:rPr>
              <a:t>كل العمليات يمكن تأديتها مرة أو أكثر خلال كل مرحلة من المشروع</a:t>
            </a:r>
            <a:endParaRPr lang="en-US" smtClean="0">
              <a:cs typeface="Arabic Transparent" panose="020B0604020202020204" pitchFamily="34" charset="0"/>
            </a:endParaRPr>
          </a:p>
        </p:txBody>
      </p:sp>
      <p:sp>
        <p:nvSpPr>
          <p:cNvPr id="13316" name="Text Box 3"/>
          <p:cNvSpPr txBox="1">
            <a:spLocks noChangeArrowheads="1"/>
          </p:cNvSpPr>
          <p:nvPr/>
        </p:nvSpPr>
        <p:spPr bwMode="auto">
          <a:xfrm>
            <a:off x="1447800" y="319088"/>
            <a:ext cx="8001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ar-LB" sz="2800" b="1">
                <a:solidFill>
                  <a:schemeClr val="tx2"/>
                </a:solidFill>
                <a:cs typeface="Arabic Transparent" panose="020B0604020202020204" pitchFamily="34" charset="0"/>
              </a:rPr>
              <a:t>تنظيم أطر عمل العمليات 2/5 </a:t>
            </a:r>
            <a:endParaRPr lang="en-US" sz="2800" b="1">
              <a:solidFill>
                <a:schemeClr val="tx2"/>
              </a:solidFill>
              <a:cs typeface="Arabic Transparent" panose="020B0604020202020204" pitchFamily="34" charset="0"/>
            </a:endParaRPr>
          </a:p>
        </p:txBody>
      </p:sp>
    </p:spTree>
    <p:extLst>
      <p:ext uri="{BB962C8B-B14F-4D97-AF65-F5344CB8AC3E}">
        <p14:creationId xmlns:p14="http://schemas.microsoft.com/office/powerpoint/2010/main" val="2030115743"/>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3DC901A-A3DF-494C-9F15-0146FC7DDDD3}" type="slidenum">
              <a:rPr lang="en-US">
                <a:solidFill>
                  <a:schemeClr val="bg1"/>
                </a:solidFill>
                <a:latin typeface="Humanst531 BT"/>
              </a:rPr>
              <a:pPr eaLnBrk="1" hangingPunct="1"/>
              <a:t>137</a:t>
            </a:fld>
            <a:endParaRPr lang="en-US">
              <a:solidFill>
                <a:schemeClr val="bg1"/>
              </a:solidFill>
              <a:latin typeface="Humanst531 BT"/>
            </a:endParaRPr>
          </a:p>
        </p:txBody>
      </p:sp>
      <p:sp>
        <p:nvSpPr>
          <p:cNvPr id="14339" name="Rectangle 2"/>
          <p:cNvSpPr>
            <a:spLocks noGrp="1" noChangeArrowheads="1"/>
          </p:cNvSpPr>
          <p:nvPr>
            <p:ph type="title"/>
          </p:nvPr>
        </p:nvSpPr>
        <p:spPr>
          <a:xfrm>
            <a:off x="1676400" y="228600"/>
            <a:ext cx="7391400" cy="604838"/>
          </a:xfrm>
        </p:spPr>
        <p:txBody>
          <a:bodyPr>
            <a:normAutofit fontScale="90000"/>
          </a:bodyPr>
          <a:lstStyle/>
          <a:p>
            <a:pPr algn="ctr" eaLnBrk="1" hangingPunct="1">
              <a:lnSpc>
                <a:spcPct val="120000"/>
              </a:lnSpc>
            </a:pPr>
            <a:r>
              <a:rPr lang="ar-LB" smtClean="0">
                <a:cs typeface="Arabic Transparent" panose="020B0604020202020204" pitchFamily="34" charset="0"/>
              </a:rPr>
              <a:t>تنظيم أطر عمل العمليات 3/5</a:t>
            </a:r>
            <a:endParaRPr lang="en-US" smtClean="0">
              <a:cs typeface="Arabic Transparent" panose="020B0604020202020204" pitchFamily="34" charset="0"/>
            </a:endParaRPr>
          </a:p>
        </p:txBody>
      </p:sp>
      <p:sp>
        <p:nvSpPr>
          <p:cNvPr id="14340" name="Rectangle 3"/>
          <p:cNvSpPr>
            <a:spLocks noGrp="1" noChangeArrowheads="1"/>
          </p:cNvSpPr>
          <p:nvPr>
            <p:ph type="body" idx="1"/>
          </p:nvPr>
        </p:nvSpPr>
        <p:spPr>
          <a:xfrm>
            <a:off x="1981200" y="1219200"/>
            <a:ext cx="8001000" cy="4343400"/>
          </a:xfrm>
        </p:spPr>
        <p:txBody>
          <a:bodyPr/>
          <a:lstStyle/>
          <a:p>
            <a:pPr eaLnBrk="1" hangingPunct="1"/>
            <a:r>
              <a:rPr lang="ar-LB" smtClean="0">
                <a:cs typeface="Arabic Transparent" panose="020B0604020202020204" pitchFamily="34" charset="0"/>
              </a:rPr>
              <a:t>يخضع نطاق المشروع </a:t>
            </a:r>
            <a:r>
              <a:rPr lang="ar-LB" b="1" smtClean="0">
                <a:cs typeface="Arabic Transparent" panose="020B0604020202020204" pitchFamily="34" charset="0"/>
              </a:rPr>
              <a:t>“للتنقيح المطرد”</a:t>
            </a:r>
            <a:r>
              <a:rPr lang="ar-LB" smtClean="0">
                <a:cs typeface="Arabic Transparent" panose="020B0604020202020204" pitchFamily="34" charset="0"/>
              </a:rPr>
              <a:t>، ما يعني أن </a:t>
            </a:r>
            <a:r>
              <a:rPr lang="ar-LB" b="1" smtClean="0">
                <a:cs typeface="Arabic Transparent" panose="020B0604020202020204" pitchFamily="34" charset="0"/>
              </a:rPr>
              <a:t>بعض العمليات يتكرر أداؤها باستمرار</a:t>
            </a:r>
            <a:endParaRPr lang="en-US" b="1" smtClean="0">
              <a:cs typeface="Arabic Transparent" panose="020B0604020202020204" pitchFamily="34" charset="0"/>
            </a:endParaRPr>
          </a:p>
          <a:p>
            <a:pPr eaLnBrk="1" hangingPunct="1"/>
            <a:endParaRPr lang="en-US" sz="1000">
              <a:cs typeface="Arabic Transparent" panose="020B0604020202020204" pitchFamily="34" charset="0"/>
            </a:endParaRPr>
          </a:p>
          <a:p>
            <a:pPr eaLnBrk="1" hangingPunct="1"/>
            <a:r>
              <a:rPr lang="ar-LB" smtClean="0">
                <a:cs typeface="Arabic Transparent" panose="020B0604020202020204" pitchFamily="34" charset="0"/>
              </a:rPr>
              <a:t>لا بد من بعض التخطيط يليه بعض عمليات التنفيذ ثم بعض عمليات المراقبة. بعدها يمكن أن يحصل المزيد من التخطيط، المزيد من التنفيذ، وهكذا</a:t>
            </a:r>
            <a:endParaRPr lang="en-US" smtClean="0">
              <a:cs typeface="Arabic Transparent" panose="020B0604020202020204" pitchFamily="34" charset="0"/>
            </a:endParaRPr>
          </a:p>
          <a:p>
            <a:pPr eaLnBrk="1" hangingPunct="1"/>
            <a:endParaRPr lang="en-US" sz="1000">
              <a:cs typeface="Arabic Transparent" panose="020B0604020202020204" pitchFamily="34" charset="0"/>
            </a:endParaRPr>
          </a:p>
          <a:p>
            <a:pPr eaLnBrk="1" hangingPunct="1"/>
            <a:r>
              <a:rPr lang="ar-LB" smtClean="0">
                <a:cs typeface="Arabic Transparent" panose="020B0604020202020204" pitchFamily="34" charset="0"/>
              </a:rPr>
              <a:t>مجموعات العمليات الخمس ليست متلاحقة بشكل مطلق</a:t>
            </a:r>
            <a:endParaRPr lang="en-US" smtClean="0">
              <a:cs typeface="Arabic Transparent" panose="020B0604020202020204" pitchFamily="34" charset="0"/>
            </a:endParaRPr>
          </a:p>
        </p:txBody>
      </p:sp>
    </p:spTree>
    <p:extLst>
      <p:ext uri="{BB962C8B-B14F-4D97-AF65-F5344CB8AC3E}">
        <p14:creationId xmlns:p14="http://schemas.microsoft.com/office/powerpoint/2010/main" val="1626983172"/>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2842F95-759C-42E8-A03A-03136050D12E}" type="slidenum">
              <a:rPr lang="en-US">
                <a:solidFill>
                  <a:schemeClr val="bg1"/>
                </a:solidFill>
                <a:latin typeface="Humanst531 BT"/>
              </a:rPr>
              <a:pPr eaLnBrk="1" hangingPunct="1"/>
              <a:t>138</a:t>
            </a:fld>
            <a:endParaRPr lang="en-US">
              <a:solidFill>
                <a:schemeClr val="bg1"/>
              </a:solidFill>
              <a:latin typeface="Humanst531 BT"/>
            </a:endParaRPr>
          </a:p>
        </p:txBody>
      </p:sp>
      <p:pic>
        <p:nvPicPr>
          <p:cNvPr id="15363" name="Picture 2" descr="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1" y="-1041400"/>
            <a:ext cx="8977313" cy="789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3"/>
          <p:cNvSpPr>
            <a:spLocks noChangeArrowheads="1"/>
          </p:cNvSpPr>
          <p:nvPr/>
        </p:nvSpPr>
        <p:spPr bwMode="auto">
          <a:xfrm>
            <a:off x="1676400" y="233363"/>
            <a:ext cx="7391400"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20000"/>
              </a:lnSpc>
            </a:pPr>
            <a:r>
              <a:rPr lang="ar-LB" sz="2800" b="1">
                <a:cs typeface="Arabic Transparent" panose="020B0604020202020204" pitchFamily="34" charset="0"/>
              </a:rPr>
              <a:t>تنظيم أطر عمل العمليات 4/5</a:t>
            </a:r>
            <a:endParaRPr lang="en-US" sz="2800" b="1">
              <a:solidFill>
                <a:schemeClr val="tx2"/>
              </a:solidFill>
              <a:latin typeface="Verdana" panose="020B0604030504040204" pitchFamily="34" charset="0"/>
              <a:cs typeface="Arabic Transparent" panose="020B0604020202020204" pitchFamily="34" charset="0"/>
            </a:endParaRPr>
          </a:p>
        </p:txBody>
      </p:sp>
    </p:spTree>
    <p:extLst>
      <p:ext uri="{BB962C8B-B14F-4D97-AF65-F5344CB8AC3E}">
        <p14:creationId xmlns:p14="http://schemas.microsoft.com/office/powerpoint/2010/main" val="1673669738"/>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CC224C3-583A-49FB-92E5-A5C6B71FF8D9}" type="slidenum">
              <a:rPr lang="en-US">
                <a:solidFill>
                  <a:schemeClr val="bg1"/>
                </a:solidFill>
                <a:latin typeface="Humanst531 BT"/>
              </a:rPr>
              <a:pPr eaLnBrk="1" hangingPunct="1"/>
              <a:t>139</a:t>
            </a:fld>
            <a:endParaRPr lang="en-US">
              <a:solidFill>
                <a:schemeClr val="bg1"/>
              </a:solidFill>
              <a:latin typeface="Humanst531 BT"/>
            </a:endParaRPr>
          </a:p>
        </p:txBody>
      </p:sp>
      <p:pic>
        <p:nvPicPr>
          <p:cNvPr id="16387" name="Picture 2" descr="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1"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3"/>
          <p:cNvSpPr>
            <a:spLocks noChangeArrowheads="1"/>
          </p:cNvSpPr>
          <p:nvPr/>
        </p:nvSpPr>
        <p:spPr bwMode="auto">
          <a:xfrm>
            <a:off x="1752600" y="233363"/>
            <a:ext cx="7391400"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20000"/>
              </a:lnSpc>
            </a:pPr>
            <a:r>
              <a:rPr lang="ar-LB" sz="2800" b="1">
                <a:cs typeface="Arabic Transparent" panose="020B0604020202020204" pitchFamily="34" charset="0"/>
              </a:rPr>
              <a:t>تنظيم أطر عمل العمليات 5/5</a:t>
            </a:r>
            <a:endParaRPr lang="en-US" sz="2800" b="1">
              <a:solidFill>
                <a:schemeClr val="tx2"/>
              </a:solidFill>
              <a:latin typeface="Verdana" panose="020B0604030504040204" pitchFamily="34" charset="0"/>
              <a:cs typeface="Arabic Transparent" panose="020B0604020202020204" pitchFamily="34" charset="0"/>
            </a:endParaRPr>
          </a:p>
        </p:txBody>
      </p:sp>
    </p:spTree>
    <p:extLst>
      <p:ext uri="{BB962C8B-B14F-4D97-AF65-F5344CB8AC3E}">
        <p14:creationId xmlns:p14="http://schemas.microsoft.com/office/powerpoint/2010/main" val="42382614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523CF37F-C479-49A6-B357-FEB4DCAC16B4}" type="slidenum">
              <a:rPr lang="en-US" b="0">
                <a:solidFill>
                  <a:schemeClr val="bg1"/>
                </a:solidFill>
                <a:latin typeface="Humanst531 BT"/>
              </a:rPr>
              <a:pPr eaLnBrk="1" hangingPunct="1"/>
              <a:t>14</a:t>
            </a:fld>
            <a:endParaRPr lang="en-US" b="0">
              <a:solidFill>
                <a:schemeClr val="bg1"/>
              </a:solidFill>
              <a:latin typeface="Humanst531 BT"/>
            </a:endParaRPr>
          </a:p>
        </p:txBody>
      </p:sp>
      <p:sp>
        <p:nvSpPr>
          <p:cNvPr id="15363" name="Rectangle 2"/>
          <p:cNvSpPr>
            <a:spLocks noGrp="1" noChangeArrowheads="1"/>
          </p:cNvSpPr>
          <p:nvPr>
            <p:ph type="title"/>
          </p:nvPr>
        </p:nvSpPr>
        <p:spPr>
          <a:xfrm>
            <a:off x="1752600" y="381001"/>
            <a:ext cx="7391400" cy="519113"/>
          </a:xfrm>
        </p:spPr>
        <p:txBody>
          <a:bodyPr>
            <a:normAutofit fontScale="90000"/>
          </a:bodyPr>
          <a:lstStyle/>
          <a:p>
            <a:pPr eaLnBrk="1" hangingPunct="1"/>
            <a:r>
              <a:rPr lang="ar-LB" smtClean="0">
                <a:cs typeface="Arabic Transparent" panose="020B0604020202020204" pitchFamily="34" charset="0"/>
              </a:rPr>
              <a:t>ميّزات دورة الحياة 1/5</a:t>
            </a:r>
            <a:endParaRPr lang="en-US" smtClean="0">
              <a:cs typeface="Arabic Transparent" panose="020B0604020202020204" pitchFamily="34" charset="0"/>
            </a:endParaRPr>
          </a:p>
        </p:txBody>
      </p:sp>
      <p:sp>
        <p:nvSpPr>
          <p:cNvPr id="15364" name="Rectangle 3"/>
          <p:cNvSpPr>
            <a:spLocks noGrp="1" noChangeArrowheads="1"/>
          </p:cNvSpPr>
          <p:nvPr>
            <p:ph type="body" idx="1"/>
          </p:nvPr>
        </p:nvSpPr>
        <p:spPr>
          <a:xfrm>
            <a:off x="1981200" y="1143001"/>
            <a:ext cx="8686800" cy="4987925"/>
          </a:xfrm>
        </p:spPr>
        <p:txBody>
          <a:bodyPr>
            <a:normAutofit fontScale="70000" lnSpcReduction="20000"/>
          </a:bodyPr>
          <a:lstStyle/>
          <a:p>
            <a:pPr algn="r" rtl="1" eaLnBrk="1" hangingPunct="1">
              <a:lnSpc>
                <a:spcPct val="120000"/>
              </a:lnSpc>
            </a:pPr>
            <a:r>
              <a:rPr lang="ar-SA" smtClean="0">
                <a:cs typeface="Arabic Transparent" panose="020B0604020202020204" pitchFamily="34" charset="0"/>
              </a:rPr>
              <a:t>تحدد بداية ونهاية المشروع</a:t>
            </a:r>
            <a:endParaRPr lang="en-US" smtClean="0">
              <a:cs typeface="Arabic Transparent" panose="020B0604020202020204" pitchFamily="34" charset="0"/>
            </a:endParaRPr>
          </a:p>
          <a:p>
            <a:pPr algn="r" rtl="1" eaLnBrk="1" hangingPunct="1">
              <a:lnSpc>
                <a:spcPct val="120000"/>
              </a:lnSpc>
            </a:pPr>
            <a:endParaRPr lang="en-US" sz="1000">
              <a:cs typeface="Arabic Transparent" panose="020B0604020202020204" pitchFamily="34" charset="0"/>
            </a:endParaRPr>
          </a:p>
          <a:p>
            <a:pPr algn="r" rtl="1" eaLnBrk="1" hangingPunct="1">
              <a:lnSpc>
                <a:spcPct val="120000"/>
              </a:lnSpc>
            </a:pPr>
            <a:r>
              <a:rPr lang="ar-SA" smtClean="0">
                <a:cs typeface="Arabic Transparent" panose="020B0604020202020204" pitchFamily="34" charset="0"/>
              </a:rPr>
              <a:t>تشمل النشاطات الانتقالية في بداية ونهاية المشروع (تؤمّن رابطًا مع العمليّات المستمرة في الشركة المنفذة)</a:t>
            </a:r>
            <a:endParaRPr lang="en-US" smtClean="0">
              <a:cs typeface="Arabic Transparent" panose="020B0604020202020204" pitchFamily="34" charset="0"/>
            </a:endParaRPr>
          </a:p>
          <a:p>
            <a:pPr algn="r" rtl="1" eaLnBrk="1" hangingPunct="1">
              <a:lnSpc>
                <a:spcPct val="120000"/>
              </a:lnSpc>
            </a:pPr>
            <a:endParaRPr lang="en-US" sz="1000">
              <a:cs typeface="Arabic Transparent" panose="020B0604020202020204" pitchFamily="34" charset="0"/>
            </a:endParaRPr>
          </a:p>
          <a:p>
            <a:pPr algn="r" rtl="1" eaLnBrk="1" hangingPunct="1">
              <a:lnSpc>
                <a:spcPct val="120000"/>
              </a:lnSpc>
            </a:pPr>
            <a:r>
              <a:rPr lang="ar-SA" smtClean="0">
                <a:cs typeface="Arabic Transparent" panose="020B0604020202020204" pitchFamily="34" charset="0"/>
              </a:rPr>
              <a:t>تعرّف العمل التقني والموارد المشمولة في كلّ مرحلة</a:t>
            </a:r>
            <a:endParaRPr lang="en-US" smtClean="0">
              <a:cs typeface="Arabic Transparent" panose="020B0604020202020204" pitchFamily="34" charset="0"/>
            </a:endParaRPr>
          </a:p>
          <a:p>
            <a:pPr algn="r" rtl="1" eaLnBrk="1" hangingPunct="1">
              <a:lnSpc>
                <a:spcPct val="120000"/>
              </a:lnSpc>
            </a:pPr>
            <a:endParaRPr lang="en-US" sz="1000">
              <a:cs typeface="Arabic Transparent" panose="020B0604020202020204" pitchFamily="34" charset="0"/>
            </a:endParaRPr>
          </a:p>
          <a:p>
            <a:pPr algn="r" rtl="1" eaLnBrk="1" hangingPunct="1">
              <a:lnSpc>
                <a:spcPct val="120000"/>
              </a:lnSpc>
            </a:pPr>
            <a:r>
              <a:rPr lang="ar-SA" smtClean="0">
                <a:cs typeface="Arabic Transparent" panose="020B0604020202020204" pitchFamily="34" charset="0"/>
              </a:rPr>
              <a:t>متى تتولد التسليمات لدى كل مرحلة وكيف يراجع ويُحقق ويصدّق كل عنصر منها</a:t>
            </a:r>
            <a:endParaRPr lang="en-US" smtClean="0">
              <a:cs typeface="Arabic Transparent" panose="020B0604020202020204" pitchFamily="34" charset="0"/>
            </a:endParaRPr>
          </a:p>
          <a:p>
            <a:pPr algn="r" rtl="1" eaLnBrk="1" hangingPunct="1">
              <a:lnSpc>
                <a:spcPct val="120000"/>
              </a:lnSpc>
            </a:pPr>
            <a:endParaRPr lang="en-US" sz="1000">
              <a:cs typeface="Arabic Transparent" panose="020B0604020202020204" pitchFamily="34" charset="0"/>
            </a:endParaRPr>
          </a:p>
          <a:p>
            <a:pPr algn="r" rtl="1" eaLnBrk="1" hangingPunct="1">
              <a:lnSpc>
                <a:spcPct val="120000"/>
              </a:lnSpc>
            </a:pPr>
            <a:r>
              <a:rPr lang="ar-SA" smtClean="0">
                <a:cs typeface="Arabic Transparent" panose="020B0604020202020204" pitchFamily="34" charset="0"/>
              </a:rPr>
              <a:t>كيف تضبط وتصدّق كل مرحلة </a:t>
            </a:r>
            <a:endParaRPr lang="en-US" smtClean="0">
              <a:cs typeface="Arabic Transparent" panose="020B0604020202020204" pitchFamily="34" charset="0"/>
            </a:endParaRPr>
          </a:p>
          <a:p>
            <a:pPr algn="r" rtl="1" eaLnBrk="1" hangingPunct="1">
              <a:lnSpc>
                <a:spcPct val="120000"/>
              </a:lnSpc>
            </a:pPr>
            <a:endParaRPr lang="en-US" sz="1000">
              <a:cs typeface="Arabic Transparent" panose="020B0604020202020204" pitchFamily="34" charset="0"/>
            </a:endParaRPr>
          </a:p>
          <a:p>
            <a:pPr algn="r" rtl="1" eaLnBrk="1" hangingPunct="1">
              <a:lnSpc>
                <a:spcPct val="120000"/>
              </a:lnSpc>
            </a:pPr>
            <a:r>
              <a:rPr lang="ar-SA" smtClean="0">
                <a:cs typeface="Arabic Transparent" panose="020B0604020202020204" pitchFamily="34" charset="0"/>
              </a:rPr>
              <a:t>دورة حياة المشروع قد لا تشكل سوى مرحلة واحدة من دورة حياة المُنتَج</a:t>
            </a:r>
            <a:endParaRPr lang="en-US" smtClean="0">
              <a:cs typeface="Arabic Transparent" panose="020B0604020202020204" pitchFamily="34" charset="0"/>
            </a:endParaRPr>
          </a:p>
          <a:p>
            <a:pPr algn="r" rtl="1" eaLnBrk="1" hangingPunct="1">
              <a:lnSpc>
                <a:spcPct val="120000"/>
              </a:lnSpc>
            </a:pPr>
            <a:endParaRPr lang="en-US" sz="1000">
              <a:cs typeface="Arabic Transparent" panose="020B0604020202020204" pitchFamily="34" charset="0"/>
            </a:endParaRPr>
          </a:p>
          <a:p>
            <a:pPr algn="r" rtl="1" eaLnBrk="1" hangingPunct="1">
              <a:lnSpc>
                <a:spcPct val="120000"/>
              </a:lnSpc>
            </a:pPr>
            <a:r>
              <a:rPr lang="ar-SA" smtClean="0">
                <a:cs typeface="Arabic Transparent" panose="020B0604020202020204" pitchFamily="34" charset="0"/>
              </a:rPr>
              <a:t>المشاريع الفرعية من ضمن المشاريع لها دورات حياتها المتميزة</a:t>
            </a:r>
            <a:endParaRPr lang="en-US" smtClean="0">
              <a:cs typeface="Arabic Transparent" panose="020B0604020202020204" pitchFamily="34" charset="0"/>
            </a:endParaRPr>
          </a:p>
        </p:txBody>
      </p:sp>
    </p:spTree>
    <p:extLst>
      <p:ext uri="{BB962C8B-B14F-4D97-AF65-F5344CB8AC3E}">
        <p14:creationId xmlns:p14="http://schemas.microsoft.com/office/powerpoint/2010/main" val="1356759250"/>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883AAD6-0E47-43BD-98EA-CF1BB845B9D3}" type="slidenum">
              <a:rPr lang="en-US">
                <a:solidFill>
                  <a:schemeClr val="bg1"/>
                </a:solidFill>
                <a:latin typeface="Humanst531 BT"/>
              </a:rPr>
              <a:pPr eaLnBrk="1" hangingPunct="1"/>
              <a:t>140</a:t>
            </a:fld>
            <a:endParaRPr lang="en-US">
              <a:solidFill>
                <a:schemeClr val="bg1"/>
              </a:solidFill>
              <a:latin typeface="Humanst531 BT"/>
            </a:endParaRPr>
          </a:p>
        </p:txBody>
      </p:sp>
      <p:sp>
        <p:nvSpPr>
          <p:cNvPr id="18435" name="Rectangle 3"/>
          <p:cNvSpPr>
            <a:spLocks noGrp="1" noChangeArrowheads="1"/>
          </p:cNvSpPr>
          <p:nvPr>
            <p:ph type="body" idx="1"/>
          </p:nvPr>
        </p:nvSpPr>
        <p:spPr>
          <a:xfrm>
            <a:off x="1676400" y="1143000"/>
            <a:ext cx="8534400" cy="4800600"/>
          </a:xfrm>
        </p:spPr>
        <p:txBody>
          <a:bodyPr/>
          <a:lstStyle/>
          <a:p>
            <a:pPr algn="ctr" eaLnBrk="1" hangingPunct="1">
              <a:buFontTx/>
              <a:buNone/>
            </a:pPr>
            <a:endParaRPr lang="ar-LB" sz="5400" b="1">
              <a:cs typeface="Arabic Transparent" panose="020B0604020202020204" pitchFamily="34" charset="0"/>
            </a:endParaRPr>
          </a:p>
          <a:p>
            <a:pPr algn="ctr" eaLnBrk="1" hangingPunct="1">
              <a:buFontTx/>
              <a:buNone/>
            </a:pPr>
            <a:r>
              <a:rPr lang="ar-LB" sz="8000" b="1">
                <a:cs typeface="Arabic Transparent" panose="020B0604020202020204" pitchFamily="34" charset="0"/>
              </a:rPr>
              <a:t>مجموعة عمليات البدء</a:t>
            </a:r>
            <a:endParaRPr lang="en-US" sz="8000" b="1">
              <a:cs typeface="Arabic Transparent" panose="020B0604020202020204" pitchFamily="34" charset="0"/>
            </a:endParaRPr>
          </a:p>
        </p:txBody>
      </p:sp>
    </p:spTree>
    <p:extLst>
      <p:ext uri="{BB962C8B-B14F-4D97-AF65-F5344CB8AC3E}">
        <p14:creationId xmlns:p14="http://schemas.microsoft.com/office/powerpoint/2010/main" val="3168761830"/>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9D96A75-6C7D-4468-BD1B-C031737339D1}" type="slidenum">
              <a:rPr lang="en-US">
                <a:solidFill>
                  <a:schemeClr val="bg1"/>
                </a:solidFill>
                <a:latin typeface="Humanst531 BT"/>
              </a:rPr>
              <a:pPr eaLnBrk="1" hangingPunct="1"/>
              <a:t>141</a:t>
            </a:fld>
            <a:endParaRPr lang="en-US">
              <a:solidFill>
                <a:schemeClr val="bg1"/>
              </a:solidFill>
              <a:latin typeface="Humanst531 BT"/>
            </a:endParaRPr>
          </a:p>
        </p:txBody>
      </p:sp>
      <p:sp>
        <p:nvSpPr>
          <p:cNvPr id="19459" name="Rectangle 2"/>
          <p:cNvSpPr>
            <a:spLocks noGrp="1" noChangeArrowheads="1"/>
          </p:cNvSpPr>
          <p:nvPr>
            <p:ph type="title"/>
          </p:nvPr>
        </p:nvSpPr>
        <p:spPr>
          <a:xfrm>
            <a:off x="1676400" y="231775"/>
            <a:ext cx="7391400" cy="604838"/>
          </a:xfrm>
        </p:spPr>
        <p:txBody>
          <a:bodyPr>
            <a:normAutofit fontScale="90000"/>
          </a:bodyPr>
          <a:lstStyle/>
          <a:p>
            <a:pPr algn="ctr" eaLnBrk="1" hangingPunct="1">
              <a:lnSpc>
                <a:spcPct val="120000"/>
              </a:lnSpc>
            </a:pPr>
            <a:r>
              <a:rPr lang="ar-LB" dirty="0" smtClean="0">
                <a:cs typeface="Arabic Transparent" panose="020B0604020202020204" pitchFamily="34" charset="0"/>
              </a:rPr>
              <a:t>مجموعة عمليات البدء 1/2</a:t>
            </a:r>
            <a:endParaRPr lang="en-US" dirty="0" smtClean="0">
              <a:cs typeface="Arabic Transparent" panose="020B0604020202020204" pitchFamily="34" charset="0"/>
            </a:endParaRPr>
          </a:p>
        </p:txBody>
      </p:sp>
      <p:sp>
        <p:nvSpPr>
          <p:cNvPr id="19460" name="Rectangle 3"/>
          <p:cNvSpPr>
            <a:spLocks noGrp="1" noChangeArrowheads="1"/>
          </p:cNvSpPr>
          <p:nvPr>
            <p:ph type="body" idx="1"/>
          </p:nvPr>
        </p:nvSpPr>
        <p:spPr>
          <a:xfrm>
            <a:off x="1981200" y="1219200"/>
            <a:ext cx="8229600" cy="4495800"/>
          </a:xfrm>
        </p:spPr>
        <p:txBody>
          <a:bodyPr/>
          <a:lstStyle/>
          <a:p>
            <a:pPr eaLnBrk="1" hangingPunct="1"/>
            <a:r>
              <a:rPr lang="ar-LB" smtClean="0">
                <a:cs typeface="Arabic Transparent" panose="020B0604020202020204" pitchFamily="34" charset="0"/>
              </a:rPr>
              <a:t>تؤدى هذه العمليات للتصريح بنطاق مرحلة جديدة من المشروع وتعريفه، أو لاستئناف العمل بمشروع متوقف</a:t>
            </a:r>
            <a:endParaRPr lang="en-US" smtClean="0">
              <a:cs typeface="Arabic Transparent" panose="020B0604020202020204" pitchFamily="34" charset="0"/>
            </a:endParaRPr>
          </a:p>
          <a:p>
            <a:pPr eaLnBrk="1" hangingPunct="1"/>
            <a:endParaRPr lang="en-US" sz="1000">
              <a:cs typeface="Arabic Transparent" panose="020B0604020202020204" pitchFamily="34" charset="0"/>
            </a:endParaRPr>
          </a:p>
          <a:p>
            <a:pPr eaLnBrk="1" hangingPunct="1"/>
            <a:r>
              <a:rPr lang="ar-LB" smtClean="0">
                <a:cs typeface="Arabic Transparent" panose="020B0604020202020204" pitchFamily="34" charset="0"/>
              </a:rPr>
              <a:t>عادةً ما تجرى عمليات البدء خارج نطاق المشروع للمراقبة من خلال عمليات المنظمة أو البرانامج أو حافظة المشاريع، ما يمكن أن يعرّف حدود المشروع لجهة مُدخلات المشروع الأساسية</a:t>
            </a:r>
            <a:endParaRPr lang="ar-SA" smtClean="0">
              <a:cs typeface="Arabic Transparent" panose="020B0604020202020204" pitchFamily="34" charset="0"/>
            </a:endParaRPr>
          </a:p>
          <a:p>
            <a:pPr eaLnBrk="1" hangingPunct="1"/>
            <a:endParaRPr lang="en-US" smtClean="0">
              <a:cs typeface="Arabic Transparent" panose="020B0604020202020204" pitchFamily="34" charset="0"/>
            </a:endParaRPr>
          </a:p>
        </p:txBody>
      </p:sp>
    </p:spTree>
    <p:extLst>
      <p:ext uri="{BB962C8B-B14F-4D97-AF65-F5344CB8AC3E}">
        <p14:creationId xmlns:p14="http://schemas.microsoft.com/office/powerpoint/2010/main" val="231150822"/>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E17BBE1-EEF1-44A4-A907-CA1B8C886E28}" type="slidenum">
              <a:rPr lang="en-US">
                <a:solidFill>
                  <a:schemeClr val="bg1"/>
                </a:solidFill>
                <a:latin typeface="Humanst531 BT"/>
              </a:rPr>
              <a:pPr eaLnBrk="1" hangingPunct="1"/>
              <a:t>142</a:t>
            </a:fld>
            <a:endParaRPr lang="en-US">
              <a:solidFill>
                <a:schemeClr val="bg1"/>
              </a:solidFill>
              <a:latin typeface="Humanst531 BT"/>
            </a:endParaRPr>
          </a:p>
        </p:txBody>
      </p:sp>
      <p:sp>
        <p:nvSpPr>
          <p:cNvPr id="21507" name="Rectangle 2"/>
          <p:cNvSpPr>
            <a:spLocks noGrp="1" noChangeArrowheads="1"/>
          </p:cNvSpPr>
          <p:nvPr>
            <p:ph type="title"/>
          </p:nvPr>
        </p:nvSpPr>
        <p:spPr>
          <a:xfrm>
            <a:off x="1676400" y="319088"/>
            <a:ext cx="7391400" cy="519112"/>
          </a:xfrm>
        </p:spPr>
        <p:txBody>
          <a:bodyPr>
            <a:normAutofit fontScale="90000"/>
          </a:bodyPr>
          <a:lstStyle/>
          <a:p>
            <a:pPr algn="ctr" eaLnBrk="1" hangingPunct="1"/>
            <a:r>
              <a:rPr lang="ar-LB" dirty="0" smtClean="0">
                <a:cs typeface="Arabic Transparent" panose="020B0604020202020204" pitchFamily="34" charset="0"/>
              </a:rPr>
              <a:t>مجموعة عمليات البدء 2/2</a:t>
            </a:r>
            <a:endParaRPr lang="en-US" dirty="0" smtClean="0">
              <a:cs typeface="Arabic Transparent" panose="020B0604020202020204" pitchFamily="34" charset="0"/>
            </a:endParaRPr>
          </a:p>
        </p:txBody>
      </p:sp>
      <p:sp>
        <p:nvSpPr>
          <p:cNvPr id="21508" name="Rectangle 3"/>
          <p:cNvSpPr>
            <a:spLocks noGrp="1" noChangeArrowheads="1"/>
          </p:cNvSpPr>
          <p:nvPr>
            <p:ph type="body" idx="1"/>
          </p:nvPr>
        </p:nvSpPr>
        <p:spPr>
          <a:xfrm>
            <a:off x="1981200" y="1219200"/>
            <a:ext cx="8305800" cy="4800600"/>
          </a:xfrm>
        </p:spPr>
        <p:txBody>
          <a:bodyPr/>
          <a:lstStyle/>
          <a:p>
            <a:pPr eaLnBrk="1" hangingPunct="1"/>
            <a:r>
              <a:rPr lang="ar-LB" smtClean="0">
                <a:cs typeface="Arabic Transparent" panose="020B0604020202020204" pitchFamily="34" charset="0"/>
              </a:rPr>
              <a:t>الطريقة التي يبتدأ بها المشروع أو ينطلق يمكن أن تحدث فرقًا كبيرًا في نجاح العمليّات والأنشطة اللاحقة</a:t>
            </a:r>
            <a:endParaRPr lang="en-US" smtClean="0">
              <a:cs typeface="Arabic Transparent" panose="020B0604020202020204" pitchFamily="34" charset="0"/>
            </a:endParaRPr>
          </a:p>
          <a:p>
            <a:pPr eaLnBrk="1" hangingPunct="1"/>
            <a:endParaRPr lang="en-US" sz="1000">
              <a:cs typeface="Arabic Transparent" panose="020B0604020202020204" pitchFamily="34" charset="0"/>
            </a:endParaRPr>
          </a:p>
          <a:p>
            <a:pPr eaLnBrk="1" hangingPunct="1"/>
            <a:r>
              <a:rPr lang="ar-LB" smtClean="0">
                <a:cs typeface="Arabic Transparent" panose="020B0604020202020204" pitchFamily="34" charset="0"/>
              </a:rPr>
              <a:t>ينبغي أداء </a:t>
            </a:r>
            <a:r>
              <a:rPr lang="ar-LB" b="1" smtClean="0">
                <a:cs typeface="Arabic Transparent" panose="020B0604020202020204" pitchFamily="34" charset="0"/>
              </a:rPr>
              <a:t>عمليات البدء أولاً </a:t>
            </a:r>
            <a:r>
              <a:rPr lang="ar-LB" smtClean="0">
                <a:cs typeface="Arabic Transparent" panose="020B0604020202020204" pitchFamily="34" charset="0"/>
              </a:rPr>
              <a:t>أو على الأقل في وقت مبكر</a:t>
            </a:r>
            <a:endParaRPr lang="en-US" b="1" smtClean="0">
              <a:cs typeface="Arabic Transparent" panose="020B0604020202020204" pitchFamily="34" charset="0"/>
            </a:endParaRPr>
          </a:p>
          <a:p>
            <a:pPr eaLnBrk="1" hangingPunct="1"/>
            <a:endParaRPr lang="en-US" sz="1000">
              <a:cs typeface="Arabic Transparent" panose="020B0604020202020204" pitchFamily="34" charset="0"/>
            </a:endParaRPr>
          </a:p>
          <a:p>
            <a:pPr eaLnBrk="1" hangingPunct="1"/>
            <a:r>
              <a:rPr lang="ar-LB" smtClean="0">
                <a:cs typeface="Arabic Transparent" panose="020B0604020202020204" pitchFamily="34" charset="0"/>
              </a:rPr>
              <a:t>في البدء، ينطلق المشروع رسميًا، يُسمى مدير المشروع، ويُنتج بيان نطاق المشروع التمهيدي</a:t>
            </a:r>
            <a:endParaRPr lang="ar-SA" smtClean="0">
              <a:cs typeface="Arabic Transparent" panose="020B0604020202020204" pitchFamily="34" charset="0"/>
            </a:endParaRPr>
          </a:p>
          <a:p>
            <a:pPr eaLnBrk="1" hangingPunct="1"/>
            <a:endParaRPr lang="en-US" smtClean="0">
              <a:cs typeface="Arabic Transparent" panose="020B0604020202020204" pitchFamily="34" charset="0"/>
            </a:endParaRPr>
          </a:p>
        </p:txBody>
      </p:sp>
    </p:spTree>
    <p:extLst>
      <p:ext uri="{BB962C8B-B14F-4D97-AF65-F5344CB8AC3E}">
        <p14:creationId xmlns:p14="http://schemas.microsoft.com/office/powerpoint/2010/main" val="1040231814"/>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7204F95-AA60-4653-8798-95D48EB5F4B2}" type="slidenum">
              <a:rPr lang="en-US">
                <a:solidFill>
                  <a:schemeClr val="bg1"/>
                </a:solidFill>
                <a:latin typeface="Humanst531 BT"/>
              </a:rPr>
              <a:pPr eaLnBrk="1" hangingPunct="1"/>
              <a:t>143</a:t>
            </a:fld>
            <a:endParaRPr lang="en-US">
              <a:solidFill>
                <a:schemeClr val="bg1"/>
              </a:solidFill>
              <a:latin typeface="Humanst531 BT"/>
            </a:endParaRPr>
          </a:p>
        </p:txBody>
      </p:sp>
      <p:sp>
        <p:nvSpPr>
          <p:cNvPr id="22531" name="Rectangle 2"/>
          <p:cNvSpPr>
            <a:spLocks noGrp="1" noChangeArrowheads="1"/>
          </p:cNvSpPr>
          <p:nvPr>
            <p:ph type="title"/>
          </p:nvPr>
        </p:nvSpPr>
        <p:spPr>
          <a:xfrm>
            <a:off x="1676400" y="304801"/>
            <a:ext cx="7391400" cy="519113"/>
          </a:xfrm>
        </p:spPr>
        <p:txBody>
          <a:bodyPr>
            <a:normAutofit fontScale="90000"/>
          </a:bodyPr>
          <a:lstStyle/>
          <a:p>
            <a:pPr algn="ctr" eaLnBrk="1" hangingPunct="1"/>
            <a:r>
              <a:rPr lang="ar-LB" smtClean="0">
                <a:cs typeface="Arabic Transparent" panose="020B0604020202020204" pitchFamily="34" charset="0"/>
              </a:rPr>
              <a:t>البدء الصحيح بالمشروع</a:t>
            </a:r>
            <a:endParaRPr lang="en-US" smtClean="0">
              <a:cs typeface="Arabic Transparent" panose="020B0604020202020204" pitchFamily="34" charset="0"/>
            </a:endParaRPr>
          </a:p>
        </p:txBody>
      </p:sp>
      <p:sp>
        <p:nvSpPr>
          <p:cNvPr id="22532" name="Rectangle 3"/>
          <p:cNvSpPr>
            <a:spLocks noGrp="1" noChangeArrowheads="1"/>
          </p:cNvSpPr>
          <p:nvPr>
            <p:ph type="body" idx="1"/>
          </p:nvPr>
        </p:nvSpPr>
        <p:spPr>
          <a:xfrm>
            <a:off x="1981200" y="1219200"/>
            <a:ext cx="8534400" cy="4800600"/>
          </a:xfrm>
        </p:spPr>
        <p:txBody>
          <a:bodyPr/>
          <a:lstStyle/>
          <a:p>
            <a:pPr eaLnBrk="1" hangingPunct="1"/>
            <a:r>
              <a:rPr lang="ar-LB" smtClean="0">
                <a:cs typeface="Arabic Transparent" panose="020B0604020202020204" pitchFamily="34" charset="0"/>
              </a:rPr>
              <a:t>إن لم يبدأ المشروع بشكل صحيح، فستكون النتائج كالتالي:</a:t>
            </a:r>
            <a:endParaRPr lang="en-US" smtClean="0">
              <a:cs typeface="Arabic Transparent" panose="020B0604020202020204" pitchFamily="34" charset="0"/>
            </a:endParaRPr>
          </a:p>
          <a:p>
            <a:pPr lvl="1" eaLnBrk="1" hangingPunct="1"/>
            <a:r>
              <a:rPr lang="ar-LB" sz="1800">
                <a:cs typeface="Arabic Transparent" panose="020B0604020202020204" pitchFamily="34" charset="0"/>
              </a:rPr>
              <a:t>انتقاص صلاحية مدير المشروع</a:t>
            </a:r>
            <a:endParaRPr lang="en-US" sz="1800">
              <a:cs typeface="Arabic Transparent" panose="020B0604020202020204" pitchFamily="34" charset="0"/>
            </a:endParaRPr>
          </a:p>
          <a:p>
            <a:pPr lvl="1" eaLnBrk="1" hangingPunct="1"/>
            <a:r>
              <a:rPr lang="ar-LB" sz="1800">
                <a:cs typeface="Arabic Transparent" panose="020B0604020202020204" pitchFamily="34" charset="0"/>
              </a:rPr>
              <a:t>أهداف غير واضحة</a:t>
            </a:r>
            <a:endParaRPr lang="en-US" sz="1800">
              <a:cs typeface="Arabic Transparent" panose="020B0604020202020204" pitchFamily="34" charset="0"/>
            </a:endParaRPr>
          </a:p>
          <a:p>
            <a:pPr lvl="1" eaLnBrk="1" hangingPunct="1"/>
            <a:r>
              <a:rPr lang="ar-LB" sz="1800">
                <a:cs typeface="Arabic Transparent" panose="020B0604020202020204" pitchFamily="34" charset="0"/>
              </a:rPr>
              <a:t>شكوك حول أسباب تأدية المشروع</a:t>
            </a:r>
            <a:endParaRPr lang="en-US" sz="1800">
              <a:cs typeface="Arabic Transparent" panose="020B0604020202020204" pitchFamily="34" charset="0"/>
            </a:endParaRPr>
          </a:p>
          <a:p>
            <a:pPr lvl="1" eaLnBrk="1" hangingPunct="1"/>
            <a:endParaRPr lang="en-US" sz="1800">
              <a:cs typeface="Arabic Transparent" panose="020B0604020202020204" pitchFamily="34" charset="0"/>
            </a:endParaRPr>
          </a:p>
          <a:p>
            <a:pPr eaLnBrk="1" hangingPunct="1"/>
            <a:r>
              <a:rPr lang="ar-LB" smtClean="0">
                <a:cs typeface="Arabic Transparent" panose="020B0604020202020204" pitchFamily="34" charset="0"/>
              </a:rPr>
              <a:t>في حال بدأ المشروع بشكل صحيح:</a:t>
            </a:r>
            <a:endParaRPr lang="en-US" smtClean="0">
              <a:cs typeface="Arabic Transparent" panose="020B0604020202020204" pitchFamily="34" charset="0"/>
            </a:endParaRPr>
          </a:p>
          <a:p>
            <a:pPr lvl="1" eaLnBrk="1" hangingPunct="1"/>
            <a:r>
              <a:rPr lang="ar-LB" sz="1800">
                <a:cs typeface="Arabic Transparent" panose="020B0604020202020204" pitchFamily="34" charset="0"/>
              </a:rPr>
              <a:t>تعريف واضح لحاجات العمل</a:t>
            </a:r>
            <a:endParaRPr lang="en-US" sz="1800">
              <a:cs typeface="Arabic Transparent" panose="020B0604020202020204" pitchFamily="34" charset="0"/>
            </a:endParaRPr>
          </a:p>
          <a:p>
            <a:pPr lvl="1" eaLnBrk="1" hangingPunct="1"/>
            <a:r>
              <a:rPr lang="ar-LB" sz="1800">
                <a:cs typeface="Arabic Transparent" panose="020B0604020202020204" pitchFamily="34" charset="0"/>
              </a:rPr>
              <a:t>وجهة واضحة للنطاق</a:t>
            </a:r>
            <a:endParaRPr lang="en-US" sz="1800">
              <a:cs typeface="Arabic Transparent" panose="020B0604020202020204" pitchFamily="34" charset="0"/>
            </a:endParaRPr>
          </a:p>
          <a:p>
            <a:pPr lvl="1" eaLnBrk="1" hangingPunct="1"/>
            <a:r>
              <a:rPr lang="ar-LB" sz="1800">
                <a:cs typeface="Arabic Transparent" panose="020B0604020202020204" pitchFamily="34" charset="0"/>
              </a:rPr>
              <a:t>توفر معلومات عن سبب اختيار هذا المشروع من بين الإمكانيات الأخرى</a:t>
            </a:r>
            <a:endParaRPr lang="en-US" sz="1800">
              <a:cs typeface="Arabic Transparent" panose="020B0604020202020204" pitchFamily="34" charset="0"/>
            </a:endParaRPr>
          </a:p>
        </p:txBody>
      </p:sp>
    </p:spTree>
    <p:extLst>
      <p:ext uri="{BB962C8B-B14F-4D97-AF65-F5344CB8AC3E}">
        <p14:creationId xmlns:p14="http://schemas.microsoft.com/office/powerpoint/2010/main" val="3716859589"/>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8276B61-2242-4409-AEDB-7D712411B39A}" type="slidenum">
              <a:rPr lang="en-US">
                <a:solidFill>
                  <a:schemeClr val="bg1"/>
                </a:solidFill>
                <a:latin typeface="Humanst531 BT"/>
              </a:rPr>
              <a:pPr eaLnBrk="1" hangingPunct="1"/>
              <a:t>144</a:t>
            </a:fld>
            <a:endParaRPr lang="en-US">
              <a:solidFill>
                <a:schemeClr val="bg1"/>
              </a:solidFill>
              <a:latin typeface="Humanst531 BT"/>
            </a:endParaRPr>
          </a:p>
        </p:txBody>
      </p:sp>
      <p:sp>
        <p:nvSpPr>
          <p:cNvPr id="23555" name="Rectangle 2"/>
          <p:cNvSpPr>
            <a:spLocks noGrp="1" noChangeArrowheads="1"/>
          </p:cNvSpPr>
          <p:nvPr>
            <p:ph type="title"/>
          </p:nvPr>
        </p:nvSpPr>
        <p:spPr>
          <a:xfrm>
            <a:off x="1676400" y="304801"/>
            <a:ext cx="7391400" cy="519113"/>
          </a:xfrm>
          <a:noFill/>
        </p:spPr>
        <p:txBody>
          <a:bodyPr anchor="ctr">
            <a:normAutofit fontScale="90000"/>
          </a:bodyPr>
          <a:lstStyle/>
          <a:p>
            <a:pPr algn="ctr" eaLnBrk="1" hangingPunct="1"/>
            <a:r>
              <a:rPr lang="ar-LB" smtClean="0">
                <a:cs typeface="Arabic Transparent" panose="020B0604020202020204" pitchFamily="34" charset="0"/>
              </a:rPr>
              <a:t>بدء المشروع - الخصائص</a:t>
            </a:r>
            <a:endParaRPr lang="en-US" smtClean="0">
              <a:cs typeface="Arabic Transparent" panose="020B0604020202020204" pitchFamily="34" charset="0"/>
            </a:endParaRPr>
          </a:p>
        </p:txBody>
      </p:sp>
      <p:sp>
        <p:nvSpPr>
          <p:cNvPr id="23556" name="Rectangle 3"/>
          <p:cNvSpPr>
            <a:spLocks noGrp="1" noChangeArrowheads="1"/>
          </p:cNvSpPr>
          <p:nvPr>
            <p:ph type="body" idx="1"/>
          </p:nvPr>
        </p:nvSpPr>
        <p:spPr>
          <a:xfrm>
            <a:off x="1981200" y="1219201"/>
            <a:ext cx="8229600" cy="4683125"/>
          </a:xfrm>
          <a:noFill/>
        </p:spPr>
        <p:txBody>
          <a:bodyPr/>
          <a:lstStyle/>
          <a:p>
            <a:pPr eaLnBrk="1" hangingPunct="1"/>
            <a:r>
              <a:rPr lang="ar-LB" smtClean="0">
                <a:cs typeface="Arabic Transparent" panose="020B0604020202020204" pitchFamily="34" charset="0"/>
              </a:rPr>
              <a:t>عملية تصريح رسمي بمشروع جديد، أو توكيد استكمال المشروع في المرحلة المقبلة</a:t>
            </a:r>
            <a:endParaRPr lang="en-US" smtClean="0">
              <a:cs typeface="Arabic Transparent" panose="020B0604020202020204" pitchFamily="34" charset="0"/>
            </a:endParaRPr>
          </a:p>
          <a:p>
            <a:pPr eaLnBrk="1" hangingPunct="1"/>
            <a:endParaRPr lang="en-US" sz="1000">
              <a:cs typeface="Arabic Transparent" panose="020B0604020202020204" pitchFamily="34" charset="0"/>
            </a:endParaRPr>
          </a:p>
          <a:p>
            <a:pPr eaLnBrk="1" hangingPunct="1"/>
            <a:r>
              <a:rPr lang="ar-LB" smtClean="0">
                <a:cs typeface="Arabic Transparent" panose="020B0604020202020204" pitchFamily="34" charset="0"/>
              </a:rPr>
              <a:t>يربط المشروع بالعمل المستمر في الشركة المنفذة</a:t>
            </a:r>
            <a:endParaRPr lang="en-US" smtClean="0">
              <a:cs typeface="Arabic Transparent" panose="020B0604020202020204" pitchFamily="34" charset="0"/>
            </a:endParaRPr>
          </a:p>
          <a:p>
            <a:pPr eaLnBrk="1" hangingPunct="1"/>
            <a:endParaRPr lang="en-US" sz="1000">
              <a:cs typeface="Arabic Transparent" panose="020B0604020202020204" pitchFamily="34" charset="0"/>
            </a:endParaRPr>
          </a:p>
          <a:p>
            <a:pPr eaLnBrk="1" hangingPunct="1"/>
            <a:r>
              <a:rPr lang="ar-LB" smtClean="0">
                <a:cs typeface="Arabic Transparent" panose="020B0604020202020204" pitchFamily="34" charset="0"/>
              </a:rPr>
              <a:t>في شركة ما، قد يكون ثمة خطوات قبل بدء المشروع (مثال ذلك: تقويم الحاجات، دراسة جدوى، خطة تمهيدية، أو شكل تحليلي آخر</a:t>
            </a:r>
            <a:endParaRPr lang="en-US" smtClean="0">
              <a:cs typeface="Arabic Transparent" panose="020B0604020202020204" pitchFamily="34" charset="0"/>
            </a:endParaRPr>
          </a:p>
        </p:txBody>
      </p:sp>
    </p:spTree>
    <p:extLst>
      <p:ext uri="{BB962C8B-B14F-4D97-AF65-F5344CB8AC3E}">
        <p14:creationId xmlns:p14="http://schemas.microsoft.com/office/powerpoint/2010/main" val="570761601"/>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87712E1-E5F5-41A3-BE16-8EDAA7B87116}" type="slidenum">
              <a:rPr lang="en-US">
                <a:solidFill>
                  <a:schemeClr val="bg1"/>
                </a:solidFill>
                <a:latin typeface="Humanst531 BT"/>
              </a:rPr>
              <a:pPr eaLnBrk="1" hangingPunct="1"/>
              <a:t>145</a:t>
            </a:fld>
            <a:endParaRPr lang="en-US">
              <a:solidFill>
                <a:schemeClr val="bg1"/>
              </a:solidFill>
              <a:latin typeface="Humanst531 BT"/>
            </a:endParaRPr>
          </a:p>
        </p:txBody>
      </p:sp>
      <p:sp>
        <p:nvSpPr>
          <p:cNvPr id="24579" name="Rectangle 2"/>
          <p:cNvSpPr>
            <a:spLocks noGrp="1" noChangeArrowheads="1"/>
          </p:cNvSpPr>
          <p:nvPr>
            <p:ph type="title"/>
          </p:nvPr>
        </p:nvSpPr>
        <p:spPr>
          <a:xfrm>
            <a:off x="1752600" y="304800"/>
            <a:ext cx="7391400" cy="457200"/>
          </a:xfrm>
        </p:spPr>
        <p:txBody>
          <a:bodyPr/>
          <a:lstStyle/>
          <a:p>
            <a:pPr algn="ctr" eaLnBrk="1" hangingPunct="1"/>
            <a:r>
              <a:rPr lang="ar-LB" sz="2400">
                <a:cs typeface="Arabic Transparent" panose="020B0604020202020204" pitchFamily="34" charset="0"/>
              </a:rPr>
              <a:t>أسباب الإيذان بالمشاريع</a:t>
            </a:r>
            <a:endParaRPr lang="en-US" sz="2400">
              <a:cs typeface="Arabic Transparent" panose="020B0604020202020204" pitchFamily="34" charset="0"/>
            </a:endParaRPr>
          </a:p>
        </p:txBody>
      </p:sp>
      <p:sp>
        <p:nvSpPr>
          <p:cNvPr id="24580" name="Rectangle 3"/>
          <p:cNvSpPr>
            <a:spLocks noGrp="1" noChangeArrowheads="1"/>
          </p:cNvSpPr>
          <p:nvPr>
            <p:ph type="body" idx="1"/>
          </p:nvPr>
        </p:nvSpPr>
        <p:spPr>
          <a:xfrm>
            <a:off x="1981200" y="1219201"/>
            <a:ext cx="8229600" cy="4911725"/>
          </a:xfrm>
        </p:spPr>
        <p:txBody>
          <a:bodyPr/>
          <a:lstStyle/>
          <a:p>
            <a:pPr eaLnBrk="1" hangingPunct="1"/>
            <a:r>
              <a:rPr lang="ar-LB" smtClean="0">
                <a:cs typeface="Arabic Transparent" panose="020B0604020202020204" pitchFamily="34" charset="0"/>
              </a:rPr>
              <a:t> ( المحفّزات، المشكلات، الفرص، متطلبات العمل)</a:t>
            </a:r>
          </a:p>
          <a:p>
            <a:pPr eaLnBrk="1" hangingPunct="1"/>
            <a:r>
              <a:rPr lang="ar-LB" smtClean="0">
                <a:cs typeface="Arabic Transparent" panose="020B0604020202020204" pitchFamily="34" charset="0"/>
              </a:rPr>
              <a:t>طلب السوق</a:t>
            </a:r>
            <a:endParaRPr lang="en-US" smtClean="0">
              <a:cs typeface="Arabic Transparent" panose="020B0604020202020204" pitchFamily="34" charset="0"/>
            </a:endParaRPr>
          </a:p>
          <a:p>
            <a:pPr eaLnBrk="1" hangingPunct="1"/>
            <a:r>
              <a:rPr lang="ar-LB" smtClean="0">
                <a:cs typeface="Arabic Transparent" panose="020B0604020202020204" pitchFamily="34" charset="0"/>
              </a:rPr>
              <a:t>حاجة للعمل</a:t>
            </a:r>
            <a:endParaRPr lang="en-US" smtClean="0">
              <a:cs typeface="Arabic Transparent" panose="020B0604020202020204" pitchFamily="34" charset="0"/>
            </a:endParaRPr>
          </a:p>
          <a:p>
            <a:pPr eaLnBrk="1" hangingPunct="1"/>
            <a:r>
              <a:rPr lang="ar-LB" smtClean="0">
                <a:cs typeface="Arabic Transparent" panose="020B0604020202020204" pitchFamily="34" charset="0"/>
              </a:rPr>
              <a:t>طلب العميل</a:t>
            </a:r>
            <a:endParaRPr lang="en-US" smtClean="0">
              <a:cs typeface="Arabic Transparent" panose="020B0604020202020204" pitchFamily="34" charset="0"/>
            </a:endParaRPr>
          </a:p>
          <a:p>
            <a:pPr eaLnBrk="1" hangingPunct="1"/>
            <a:r>
              <a:rPr lang="ar-LB" smtClean="0">
                <a:cs typeface="Arabic Transparent" panose="020B0604020202020204" pitchFamily="34" charset="0"/>
              </a:rPr>
              <a:t>تقدّم تقني</a:t>
            </a:r>
            <a:endParaRPr lang="en-US" smtClean="0">
              <a:cs typeface="Arabic Transparent" panose="020B0604020202020204" pitchFamily="34" charset="0"/>
            </a:endParaRPr>
          </a:p>
          <a:p>
            <a:pPr eaLnBrk="1" hangingPunct="1"/>
            <a:r>
              <a:rPr lang="ar-LB" smtClean="0">
                <a:cs typeface="Arabic Transparent" panose="020B0604020202020204" pitchFamily="34" charset="0"/>
              </a:rPr>
              <a:t>متطلبات قانونية</a:t>
            </a:r>
            <a:endParaRPr lang="en-US" smtClean="0">
              <a:cs typeface="Arabic Transparent" panose="020B0604020202020204" pitchFamily="34" charset="0"/>
            </a:endParaRPr>
          </a:p>
          <a:p>
            <a:pPr eaLnBrk="1" hangingPunct="1"/>
            <a:r>
              <a:rPr lang="ar-LB" smtClean="0">
                <a:cs typeface="Arabic Transparent" panose="020B0604020202020204" pitchFamily="34" charset="0"/>
              </a:rPr>
              <a:t>حاجة اجتماعية</a:t>
            </a:r>
            <a:endParaRPr lang="en-US" smtClean="0">
              <a:cs typeface="Arabic Transparent" panose="020B0604020202020204" pitchFamily="34" charset="0"/>
            </a:endParaRPr>
          </a:p>
          <a:p>
            <a:pPr eaLnBrk="1" hangingPunct="1">
              <a:buFontTx/>
              <a:buNone/>
            </a:pPr>
            <a:endParaRPr lang="en-US" smtClean="0">
              <a:cs typeface="Arabic Transparent" panose="020B0604020202020204" pitchFamily="34" charset="0"/>
            </a:endParaRPr>
          </a:p>
        </p:txBody>
      </p:sp>
    </p:spTree>
    <p:extLst>
      <p:ext uri="{BB962C8B-B14F-4D97-AF65-F5344CB8AC3E}">
        <p14:creationId xmlns:p14="http://schemas.microsoft.com/office/powerpoint/2010/main" val="10765737"/>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B3CBC33-3479-49A9-9353-4B3FC2808F3E}" type="slidenum">
              <a:rPr lang="en-US">
                <a:solidFill>
                  <a:schemeClr val="bg1"/>
                </a:solidFill>
                <a:latin typeface="Humanst531 BT"/>
              </a:rPr>
              <a:pPr eaLnBrk="1" hangingPunct="1"/>
              <a:t>146</a:t>
            </a:fld>
            <a:endParaRPr lang="en-US">
              <a:solidFill>
                <a:schemeClr val="bg1"/>
              </a:solidFill>
              <a:latin typeface="Humanst531 BT"/>
            </a:endParaRPr>
          </a:p>
        </p:txBody>
      </p:sp>
      <p:sp>
        <p:nvSpPr>
          <p:cNvPr id="25603" name="Rectangle 2"/>
          <p:cNvSpPr>
            <a:spLocks noGrp="1" noChangeArrowheads="1"/>
          </p:cNvSpPr>
          <p:nvPr>
            <p:ph type="title"/>
          </p:nvPr>
        </p:nvSpPr>
        <p:spPr>
          <a:xfrm>
            <a:off x="1676400" y="319088"/>
            <a:ext cx="7391400" cy="519112"/>
          </a:xfrm>
        </p:spPr>
        <p:txBody>
          <a:bodyPr>
            <a:normAutofit fontScale="90000"/>
          </a:bodyPr>
          <a:lstStyle/>
          <a:p>
            <a:pPr algn="ctr" eaLnBrk="1" hangingPunct="1"/>
            <a:r>
              <a:rPr lang="ar-LB" smtClean="0">
                <a:cs typeface="Arabic Transparent" panose="020B0604020202020204" pitchFamily="34" charset="0"/>
              </a:rPr>
              <a:t>وصف المُنتَج</a:t>
            </a:r>
            <a:endParaRPr lang="en-US" smtClean="0">
              <a:cs typeface="Arabic Transparent" panose="020B0604020202020204" pitchFamily="34" charset="0"/>
            </a:endParaRPr>
          </a:p>
        </p:txBody>
      </p:sp>
      <p:sp>
        <p:nvSpPr>
          <p:cNvPr id="25604" name="Rectangle 3"/>
          <p:cNvSpPr>
            <a:spLocks noGrp="1" noChangeArrowheads="1"/>
          </p:cNvSpPr>
          <p:nvPr>
            <p:ph type="body" idx="1"/>
          </p:nvPr>
        </p:nvSpPr>
        <p:spPr>
          <a:xfrm>
            <a:off x="1981200" y="1219200"/>
            <a:ext cx="8077200" cy="4800600"/>
          </a:xfrm>
        </p:spPr>
        <p:txBody>
          <a:bodyPr/>
          <a:lstStyle/>
          <a:p>
            <a:pPr eaLnBrk="1" hangingPunct="1"/>
            <a:r>
              <a:rPr lang="ar-LB" smtClean="0">
                <a:cs typeface="Arabic Transparent" panose="020B0604020202020204" pitchFamily="34" charset="0"/>
              </a:rPr>
              <a:t>يوثّق خصائص المُنتج أو الخدمة التي تعهد المشروع بإنتاجها</a:t>
            </a:r>
            <a:endParaRPr lang="en-US" smtClean="0">
              <a:cs typeface="Arabic Transparent" panose="020B0604020202020204" pitchFamily="34" charset="0"/>
            </a:endParaRPr>
          </a:p>
          <a:p>
            <a:pPr eaLnBrk="1" hangingPunct="1"/>
            <a:endParaRPr lang="en-US" sz="1000">
              <a:cs typeface="Arabic Transparent" panose="020B0604020202020204" pitchFamily="34" charset="0"/>
            </a:endParaRPr>
          </a:p>
          <a:p>
            <a:pPr eaLnBrk="1" hangingPunct="1"/>
            <a:r>
              <a:rPr lang="ar-LB" smtClean="0">
                <a:cs typeface="Arabic Transparent" panose="020B0604020202020204" pitchFamily="34" charset="0"/>
              </a:rPr>
              <a:t>يتم تنقيحه باطراد (بمعنى أنه يعرّف بشكل أفضل مع تقدّم المشروع)</a:t>
            </a:r>
            <a:endParaRPr lang="en-US" smtClean="0">
              <a:cs typeface="Arabic Transparent" panose="020B0604020202020204" pitchFamily="34" charset="0"/>
            </a:endParaRPr>
          </a:p>
          <a:p>
            <a:pPr eaLnBrk="1" hangingPunct="1"/>
            <a:endParaRPr lang="en-US" sz="1000">
              <a:cs typeface="Arabic Transparent" panose="020B0604020202020204" pitchFamily="34" charset="0"/>
            </a:endParaRPr>
          </a:p>
          <a:p>
            <a:pPr eaLnBrk="1" hangingPunct="1"/>
            <a:r>
              <a:rPr lang="ar-LB" smtClean="0">
                <a:cs typeface="Arabic Transparent" panose="020B0604020202020204" pitchFamily="34" charset="0"/>
              </a:rPr>
              <a:t>ينبغي أن يفصّل بما فيه الكفاية لدعم تخطيط المشروع</a:t>
            </a:r>
            <a:endParaRPr lang="en-US" smtClean="0">
              <a:cs typeface="Arabic Transparent" panose="020B0604020202020204" pitchFamily="34" charset="0"/>
            </a:endParaRPr>
          </a:p>
        </p:txBody>
      </p:sp>
    </p:spTree>
    <p:extLst>
      <p:ext uri="{BB962C8B-B14F-4D97-AF65-F5344CB8AC3E}">
        <p14:creationId xmlns:p14="http://schemas.microsoft.com/office/powerpoint/2010/main" val="434578058"/>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6FF9BB5-9139-4295-B0E9-A030A44E46A5}" type="slidenum">
              <a:rPr lang="en-US">
                <a:solidFill>
                  <a:schemeClr val="bg1"/>
                </a:solidFill>
                <a:latin typeface="Humanst531 BT"/>
              </a:rPr>
              <a:pPr eaLnBrk="1" hangingPunct="1"/>
              <a:t>147</a:t>
            </a:fld>
            <a:endParaRPr lang="en-US">
              <a:solidFill>
                <a:schemeClr val="bg1"/>
              </a:solidFill>
              <a:latin typeface="Humanst531 BT"/>
            </a:endParaRPr>
          </a:p>
        </p:txBody>
      </p:sp>
      <p:sp>
        <p:nvSpPr>
          <p:cNvPr id="26627" name="Rectangle 2"/>
          <p:cNvSpPr>
            <a:spLocks noGrp="1" noChangeArrowheads="1"/>
          </p:cNvSpPr>
          <p:nvPr>
            <p:ph type="title"/>
          </p:nvPr>
        </p:nvSpPr>
        <p:spPr>
          <a:xfrm>
            <a:off x="1676400" y="319088"/>
            <a:ext cx="7391400" cy="519112"/>
          </a:xfrm>
        </p:spPr>
        <p:txBody>
          <a:bodyPr>
            <a:normAutofit fontScale="90000"/>
          </a:bodyPr>
          <a:lstStyle/>
          <a:p>
            <a:pPr algn="ctr" eaLnBrk="1" hangingPunct="1"/>
            <a:r>
              <a:rPr lang="ar-LB" smtClean="0">
                <a:cs typeface="Arabic Transparent" panose="020B0604020202020204" pitchFamily="34" charset="0"/>
              </a:rPr>
              <a:t>تحليل المُنتَج</a:t>
            </a:r>
            <a:endParaRPr lang="en-US" smtClean="0">
              <a:cs typeface="Arabic Transparent" panose="020B0604020202020204" pitchFamily="34" charset="0"/>
            </a:endParaRPr>
          </a:p>
        </p:txBody>
      </p:sp>
      <p:sp>
        <p:nvSpPr>
          <p:cNvPr id="26628" name="Rectangle 3"/>
          <p:cNvSpPr>
            <a:spLocks noGrp="1" noChangeArrowheads="1"/>
          </p:cNvSpPr>
          <p:nvPr>
            <p:ph type="body" idx="1"/>
          </p:nvPr>
        </p:nvSpPr>
        <p:spPr>
          <a:xfrm>
            <a:off x="1981200" y="1219200"/>
            <a:ext cx="8001000" cy="4800600"/>
          </a:xfrm>
        </p:spPr>
        <p:txBody>
          <a:bodyPr/>
          <a:lstStyle/>
          <a:p>
            <a:pPr eaLnBrk="1" hangingPunct="1"/>
            <a:r>
              <a:rPr lang="ar-LB" smtClean="0">
                <a:cs typeface="Arabic Transparent" panose="020B0604020202020204" pitchFamily="34" charset="0"/>
              </a:rPr>
              <a:t>ضروري لبلورة فهم أفضل لمُنتَج المشروع</a:t>
            </a:r>
            <a:endParaRPr lang="en-US" smtClean="0">
              <a:cs typeface="Arabic Transparent" panose="020B0604020202020204" pitchFamily="34" charset="0"/>
            </a:endParaRPr>
          </a:p>
          <a:p>
            <a:pPr eaLnBrk="1" hangingPunct="1"/>
            <a:endParaRPr lang="en-US" sz="1000">
              <a:cs typeface="Arabic Transparent" panose="020B0604020202020204" pitchFamily="34" charset="0"/>
            </a:endParaRPr>
          </a:p>
          <a:p>
            <a:pPr eaLnBrk="1" hangingPunct="1"/>
            <a:r>
              <a:rPr lang="ar-LB" smtClean="0">
                <a:cs typeface="Arabic Transparent" panose="020B0604020202020204" pitchFamily="34" charset="0"/>
              </a:rPr>
              <a:t>التقنيّات المستخدمة:</a:t>
            </a:r>
            <a:endParaRPr lang="en-US" smtClean="0">
              <a:cs typeface="Arabic Transparent" panose="020B0604020202020204" pitchFamily="34" charset="0"/>
            </a:endParaRPr>
          </a:p>
          <a:p>
            <a:pPr lvl="1" eaLnBrk="1" hangingPunct="1"/>
            <a:r>
              <a:rPr lang="ar-LB" sz="1800">
                <a:cs typeface="Arabic Transparent" panose="020B0604020202020204" pitchFamily="34" charset="0"/>
              </a:rPr>
              <a:t>تحليل تجزئة المنتَج</a:t>
            </a:r>
            <a:endParaRPr lang="en-US" sz="1800">
              <a:cs typeface="Arabic Transparent" panose="020B0604020202020204" pitchFamily="34" charset="0"/>
            </a:endParaRPr>
          </a:p>
          <a:p>
            <a:pPr lvl="1" eaLnBrk="1" hangingPunct="1"/>
            <a:r>
              <a:rPr lang="ar-LB" sz="1800">
                <a:cs typeface="Arabic Transparent" panose="020B0604020202020204" pitchFamily="34" charset="0"/>
              </a:rPr>
              <a:t>هندسة النظم</a:t>
            </a:r>
            <a:endParaRPr lang="en-US" sz="1800">
              <a:cs typeface="Arabic Transparent" panose="020B0604020202020204" pitchFamily="34" charset="0"/>
            </a:endParaRPr>
          </a:p>
          <a:p>
            <a:pPr lvl="1" eaLnBrk="1" hangingPunct="1"/>
            <a:r>
              <a:rPr lang="ar-LB" sz="1800">
                <a:cs typeface="Arabic Transparent" panose="020B0604020202020204" pitchFamily="34" charset="0"/>
              </a:rPr>
              <a:t>هندسة القيم</a:t>
            </a:r>
            <a:endParaRPr lang="en-US" sz="1800">
              <a:cs typeface="Arabic Transparent" panose="020B0604020202020204" pitchFamily="34" charset="0"/>
            </a:endParaRPr>
          </a:p>
          <a:p>
            <a:pPr lvl="1" eaLnBrk="1" hangingPunct="1"/>
            <a:r>
              <a:rPr lang="ar-LB" sz="1800">
                <a:cs typeface="Arabic Transparent" panose="020B0604020202020204" pitchFamily="34" charset="0"/>
              </a:rPr>
              <a:t>تحليل القيم</a:t>
            </a:r>
            <a:endParaRPr lang="en-US" sz="1800">
              <a:cs typeface="Arabic Transparent" panose="020B0604020202020204" pitchFamily="34" charset="0"/>
            </a:endParaRPr>
          </a:p>
          <a:p>
            <a:pPr lvl="1" eaLnBrk="1" hangingPunct="1"/>
            <a:r>
              <a:rPr lang="ar-LB" sz="1800">
                <a:cs typeface="Arabic Transparent" panose="020B0604020202020204" pitchFamily="34" charset="0"/>
              </a:rPr>
              <a:t>التحليل الوظيفي</a:t>
            </a:r>
            <a:endParaRPr lang="en-US" sz="1800">
              <a:cs typeface="Arabic Transparent" panose="020B0604020202020204" pitchFamily="34" charset="0"/>
            </a:endParaRPr>
          </a:p>
          <a:p>
            <a:pPr lvl="1" eaLnBrk="1" hangingPunct="1"/>
            <a:r>
              <a:rPr lang="ar-LB" sz="1800">
                <a:cs typeface="Arabic Transparent" panose="020B0604020202020204" pitchFamily="34" charset="0"/>
              </a:rPr>
              <a:t>اعتماد وظائف الجودة</a:t>
            </a:r>
            <a:endParaRPr lang="en-US" sz="1800">
              <a:cs typeface="Arabic Transparent" panose="020B0604020202020204" pitchFamily="34" charset="0"/>
            </a:endParaRPr>
          </a:p>
          <a:p>
            <a:pPr lvl="1" eaLnBrk="1" hangingPunct="1"/>
            <a:endParaRPr lang="en-US" sz="1800">
              <a:cs typeface="Arabic Transparent" panose="020B0604020202020204" pitchFamily="34" charset="0"/>
            </a:endParaRPr>
          </a:p>
        </p:txBody>
      </p:sp>
    </p:spTree>
    <p:extLst>
      <p:ext uri="{BB962C8B-B14F-4D97-AF65-F5344CB8AC3E}">
        <p14:creationId xmlns:p14="http://schemas.microsoft.com/office/powerpoint/2010/main" val="2028390934"/>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AF32896-5F5B-4487-B970-162D66334A0F}" type="slidenum">
              <a:rPr lang="en-US">
                <a:solidFill>
                  <a:schemeClr val="bg1"/>
                </a:solidFill>
                <a:latin typeface="Humanst531 BT"/>
              </a:rPr>
              <a:pPr eaLnBrk="1" hangingPunct="1"/>
              <a:t>148</a:t>
            </a:fld>
            <a:endParaRPr lang="en-US">
              <a:solidFill>
                <a:schemeClr val="bg1"/>
              </a:solidFill>
              <a:latin typeface="Humanst531 BT"/>
            </a:endParaRPr>
          </a:p>
        </p:txBody>
      </p:sp>
      <p:sp>
        <p:nvSpPr>
          <p:cNvPr id="27651" name="Rectangle 2"/>
          <p:cNvSpPr>
            <a:spLocks noGrp="1" noChangeArrowheads="1"/>
          </p:cNvSpPr>
          <p:nvPr>
            <p:ph type="title"/>
          </p:nvPr>
        </p:nvSpPr>
        <p:spPr>
          <a:xfrm>
            <a:off x="1676400" y="304801"/>
            <a:ext cx="7391400" cy="519113"/>
          </a:xfrm>
        </p:spPr>
        <p:txBody>
          <a:bodyPr>
            <a:normAutofit fontScale="90000"/>
          </a:bodyPr>
          <a:lstStyle/>
          <a:p>
            <a:pPr algn="ctr" eaLnBrk="1" hangingPunct="1"/>
            <a:r>
              <a:rPr lang="ar-LB" smtClean="0">
                <a:cs typeface="Arabic Transparent" panose="020B0604020202020204" pitchFamily="34" charset="0"/>
              </a:rPr>
              <a:t>مجموعة عمليات البدء - المراحل</a:t>
            </a:r>
            <a:endParaRPr lang="en-US" smtClean="0">
              <a:cs typeface="Arabic Transparent" panose="020B0604020202020204" pitchFamily="34" charset="0"/>
            </a:endParaRPr>
          </a:p>
        </p:txBody>
      </p:sp>
      <p:sp>
        <p:nvSpPr>
          <p:cNvPr id="27652" name="Rectangle 3"/>
          <p:cNvSpPr>
            <a:spLocks noGrp="1" noChangeArrowheads="1"/>
          </p:cNvSpPr>
          <p:nvPr>
            <p:ph type="body" idx="1"/>
          </p:nvPr>
        </p:nvSpPr>
        <p:spPr>
          <a:xfrm>
            <a:off x="1981200" y="1219200"/>
            <a:ext cx="8153400" cy="4800600"/>
          </a:xfrm>
        </p:spPr>
        <p:txBody>
          <a:bodyPr/>
          <a:lstStyle/>
          <a:p>
            <a:pPr eaLnBrk="1" hangingPunct="1"/>
            <a:r>
              <a:rPr lang="ar-LB" smtClean="0">
                <a:cs typeface="Arabic Transparent" panose="020B0604020202020204" pitchFamily="34" charset="0"/>
              </a:rPr>
              <a:t> يمكن تأدية البدء أكثر من مرّة خلال مشروع واحد</a:t>
            </a:r>
            <a:endParaRPr lang="en-US" smtClean="0">
              <a:cs typeface="Arabic Transparent" panose="020B0604020202020204" pitchFamily="34" charset="0"/>
            </a:endParaRPr>
          </a:p>
          <a:p>
            <a:pPr eaLnBrk="1" hangingPunct="1"/>
            <a:endParaRPr lang="en-US" sz="1000">
              <a:cs typeface="Arabic Transparent" panose="020B0604020202020204" pitchFamily="34" charset="0"/>
            </a:endParaRPr>
          </a:p>
          <a:p>
            <a:pPr eaLnBrk="1" hangingPunct="1"/>
            <a:r>
              <a:rPr lang="ar-LB" smtClean="0">
                <a:cs typeface="Arabic Transparent" panose="020B0604020202020204" pitchFamily="34" charset="0"/>
              </a:rPr>
              <a:t>إذا ما نفّذ المشروع على مراحل، فكل مرحلة قد تتطلب بدءًا مستقلاً، استنادًا إلى منهجية الشركة وتمويلها وعلى عوامل أخرى مؤثرة</a:t>
            </a:r>
            <a:endParaRPr lang="en-US" smtClean="0">
              <a:cs typeface="Arabic Transparent" panose="020B0604020202020204" pitchFamily="34" charset="0"/>
            </a:endParaRPr>
          </a:p>
          <a:p>
            <a:pPr eaLnBrk="1" hangingPunct="1"/>
            <a:endParaRPr lang="en-US" sz="1000">
              <a:cs typeface="Arabic Transparent" panose="020B0604020202020204" pitchFamily="34" charset="0"/>
            </a:endParaRPr>
          </a:p>
          <a:p>
            <a:pPr eaLnBrk="1" hangingPunct="1"/>
            <a:r>
              <a:rPr lang="ar-LB" smtClean="0">
                <a:cs typeface="Arabic Transparent" panose="020B0604020202020204" pitchFamily="34" charset="0"/>
              </a:rPr>
              <a:t>في مشاريع أطول وأخطر، قد يكون فرض البدء في كل مرحلة مفيدًا لضمان أن المشروع يحافظ على ركائزه وأن مبررات العمل التي لأجلها التُزم المشروع ما تزال قائمة</a:t>
            </a:r>
            <a:endParaRPr lang="en-US" smtClean="0">
              <a:cs typeface="Arabic Transparent" panose="020B0604020202020204" pitchFamily="34" charset="0"/>
            </a:endParaRPr>
          </a:p>
        </p:txBody>
      </p:sp>
    </p:spTree>
    <p:extLst>
      <p:ext uri="{BB962C8B-B14F-4D97-AF65-F5344CB8AC3E}">
        <p14:creationId xmlns:p14="http://schemas.microsoft.com/office/powerpoint/2010/main" val="3827307505"/>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9C28B13-0248-4E05-95CA-51ADDD1CA4B2}" type="slidenum">
              <a:rPr lang="en-US">
                <a:solidFill>
                  <a:schemeClr val="bg1"/>
                </a:solidFill>
                <a:latin typeface="Humanst531 BT"/>
              </a:rPr>
              <a:pPr eaLnBrk="1" hangingPunct="1"/>
              <a:t>149</a:t>
            </a:fld>
            <a:endParaRPr lang="en-US">
              <a:solidFill>
                <a:schemeClr val="bg1"/>
              </a:solidFill>
              <a:latin typeface="Humanst531 BT"/>
            </a:endParaRPr>
          </a:p>
        </p:txBody>
      </p:sp>
      <p:sp>
        <p:nvSpPr>
          <p:cNvPr id="28675" name="Rectangle 2"/>
          <p:cNvSpPr>
            <a:spLocks noGrp="1" noChangeArrowheads="1"/>
          </p:cNvSpPr>
          <p:nvPr>
            <p:ph type="title"/>
          </p:nvPr>
        </p:nvSpPr>
        <p:spPr>
          <a:xfrm>
            <a:off x="1676400" y="304801"/>
            <a:ext cx="7391400" cy="519113"/>
          </a:xfrm>
        </p:spPr>
        <p:txBody>
          <a:bodyPr>
            <a:normAutofit fontScale="90000"/>
          </a:bodyPr>
          <a:lstStyle/>
          <a:p>
            <a:pPr algn="ctr" eaLnBrk="1" hangingPunct="1"/>
            <a:r>
              <a:rPr lang="ar-LB" smtClean="0">
                <a:cs typeface="Arabic Transparent" panose="020B0604020202020204" pitchFamily="34" charset="0"/>
              </a:rPr>
              <a:t>عملية تطورير وثيقة المشروع 1/4</a:t>
            </a:r>
            <a:endParaRPr lang="en-US" smtClean="0">
              <a:cs typeface="Arabic Transparent" panose="020B0604020202020204" pitchFamily="34" charset="0"/>
            </a:endParaRPr>
          </a:p>
        </p:txBody>
      </p:sp>
      <p:sp>
        <p:nvSpPr>
          <p:cNvPr id="28676" name="Rectangle 3"/>
          <p:cNvSpPr>
            <a:spLocks noGrp="1" noChangeArrowheads="1"/>
          </p:cNvSpPr>
          <p:nvPr>
            <p:ph type="body" idx="1"/>
          </p:nvPr>
        </p:nvSpPr>
        <p:spPr>
          <a:xfrm>
            <a:off x="1981200" y="1219200"/>
            <a:ext cx="8534400" cy="4800600"/>
          </a:xfrm>
        </p:spPr>
        <p:txBody>
          <a:bodyPr>
            <a:normAutofit lnSpcReduction="10000"/>
          </a:bodyPr>
          <a:lstStyle/>
          <a:p>
            <a:pPr eaLnBrk="1" hangingPunct="1">
              <a:lnSpc>
                <a:spcPct val="110000"/>
              </a:lnSpc>
            </a:pPr>
            <a:r>
              <a:rPr lang="ar-LB" smtClean="0">
                <a:cs typeface="Arabic Transparent" panose="020B0604020202020204" pitchFamily="34" charset="0"/>
              </a:rPr>
              <a:t>تعنى بشكل أساسي بالتصريح بالمشروع أو بمرحلة المشروع في حالة المشاريع متعددة المراحل</a:t>
            </a:r>
            <a:endParaRPr lang="en-US" smtClean="0">
              <a:cs typeface="Arabic Transparent" panose="020B0604020202020204" pitchFamily="34" charset="0"/>
            </a:endParaRPr>
          </a:p>
          <a:p>
            <a:pPr eaLnBrk="1" hangingPunct="1">
              <a:lnSpc>
                <a:spcPct val="110000"/>
              </a:lnSpc>
            </a:pPr>
            <a:endParaRPr lang="en-US" sz="1000">
              <a:cs typeface="Arabic Transparent" panose="020B0604020202020204" pitchFamily="34" charset="0"/>
            </a:endParaRPr>
          </a:p>
          <a:p>
            <a:pPr eaLnBrk="1" hangingPunct="1">
              <a:lnSpc>
                <a:spcPct val="110000"/>
              </a:lnSpc>
            </a:pPr>
            <a:r>
              <a:rPr lang="ar-LB" smtClean="0">
                <a:cs typeface="Arabic Transparent" panose="020B0604020202020204" pitchFamily="34" charset="0"/>
              </a:rPr>
              <a:t>هي العملية اللازمة لتوثيق حاجات العمل، والمنتجات، الخدمات أو النتائج الحديثة التي يراد منها تلبية تلك المتطلبات</a:t>
            </a:r>
          </a:p>
          <a:p>
            <a:pPr eaLnBrk="1" hangingPunct="1">
              <a:lnSpc>
                <a:spcPct val="110000"/>
              </a:lnSpc>
            </a:pPr>
            <a:endParaRPr lang="en-US" sz="1000">
              <a:cs typeface="Arabic Transparent" panose="020B0604020202020204" pitchFamily="34" charset="0"/>
            </a:endParaRPr>
          </a:p>
          <a:p>
            <a:pPr eaLnBrk="1" hangingPunct="1">
              <a:lnSpc>
                <a:spcPct val="110000"/>
              </a:lnSpc>
            </a:pPr>
            <a:r>
              <a:rPr lang="ar-LB" smtClean="0">
                <a:cs typeface="Arabic Transparent" panose="020B0604020202020204" pitchFamily="34" charset="0"/>
              </a:rPr>
              <a:t>توثّق المشاريع ويصرّح بها من خارج المشروع من قبل الجسم الإداري للشركة، البرنامج أو حافظة المشروعات</a:t>
            </a:r>
            <a:endParaRPr lang="en-US" smtClean="0">
              <a:cs typeface="Arabic Transparent" panose="020B0604020202020204" pitchFamily="34" charset="0"/>
            </a:endParaRPr>
          </a:p>
          <a:p>
            <a:pPr eaLnBrk="1" hangingPunct="1">
              <a:lnSpc>
                <a:spcPct val="110000"/>
              </a:lnSpc>
            </a:pPr>
            <a:endParaRPr lang="en-US" sz="1000">
              <a:cs typeface="Arabic Transparent" panose="020B0604020202020204" pitchFamily="34" charset="0"/>
            </a:endParaRPr>
          </a:p>
          <a:p>
            <a:pPr eaLnBrk="1" hangingPunct="1">
              <a:lnSpc>
                <a:spcPct val="110000"/>
              </a:lnSpc>
            </a:pPr>
            <a:r>
              <a:rPr lang="ar-LB" smtClean="0">
                <a:cs typeface="Arabic Transparent" panose="020B0604020202020204" pitchFamily="34" charset="0"/>
              </a:rPr>
              <a:t>في المشروعات متعددة المراحل، تستخدم هذه العملية لتصديق أو تنقية القرارات المتخذة خلال العملية السابقة “تطوير ميثاق المشروع”</a:t>
            </a:r>
            <a:endParaRPr lang="en-US" smtClean="0">
              <a:cs typeface="Arabic Transparent" panose="020B0604020202020204" pitchFamily="34" charset="0"/>
            </a:endParaRPr>
          </a:p>
        </p:txBody>
      </p:sp>
    </p:spTree>
    <p:extLst>
      <p:ext uri="{BB962C8B-B14F-4D97-AF65-F5344CB8AC3E}">
        <p14:creationId xmlns:p14="http://schemas.microsoft.com/office/powerpoint/2010/main" val="32728263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07F00106-FC87-4EF2-9035-73231AC29E9B}" type="slidenum">
              <a:rPr lang="en-US" b="0">
                <a:solidFill>
                  <a:schemeClr val="bg1"/>
                </a:solidFill>
                <a:latin typeface="Humanst531 BT"/>
              </a:rPr>
              <a:pPr eaLnBrk="1" hangingPunct="1"/>
              <a:t>15</a:t>
            </a:fld>
            <a:endParaRPr lang="en-US" b="0">
              <a:solidFill>
                <a:schemeClr val="bg1"/>
              </a:solidFill>
              <a:latin typeface="Humanst531 BT"/>
            </a:endParaRPr>
          </a:p>
        </p:txBody>
      </p:sp>
      <p:sp>
        <p:nvSpPr>
          <p:cNvPr id="16387" name="Rectangle 2"/>
          <p:cNvSpPr>
            <a:spLocks noGrp="1" noChangeArrowheads="1"/>
          </p:cNvSpPr>
          <p:nvPr>
            <p:ph type="title"/>
          </p:nvPr>
        </p:nvSpPr>
        <p:spPr>
          <a:xfrm>
            <a:off x="1676400" y="319088"/>
            <a:ext cx="7696200" cy="519112"/>
          </a:xfrm>
        </p:spPr>
        <p:txBody>
          <a:bodyPr>
            <a:normAutofit fontScale="90000"/>
          </a:bodyPr>
          <a:lstStyle/>
          <a:p>
            <a:pPr eaLnBrk="1" hangingPunct="1"/>
            <a:r>
              <a:rPr lang="ar-LB" smtClean="0">
                <a:cs typeface="Arabic Transparent" panose="020B0604020202020204" pitchFamily="34" charset="0"/>
              </a:rPr>
              <a:t>ميّزات دورة الحياة 2/5</a:t>
            </a:r>
            <a:endParaRPr lang="en-US" smtClean="0">
              <a:cs typeface="Arabic Transparent" panose="020B0604020202020204" pitchFamily="34" charset="0"/>
            </a:endParaRPr>
          </a:p>
        </p:txBody>
      </p:sp>
      <p:grpSp>
        <p:nvGrpSpPr>
          <p:cNvPr id="16388" name="Group 10"/>
          <p:cNvGrpSpPr>
            <a:grpSpLocks/>
          </p:cNvGrpSpPr>
          <p:nvPr/>
        </p:nvGrpSpPr>
        <p:grpSpPr bwMode="auto">
          <a:xfrm>
            <a:off x="2673350" y="1157288"/>
            <a:ext cx="6400800" cy="4800600"/>
            <a:chOff x="864" y="864"/>
            <a:chExt cx="4032" cy="3024"/>
          </a:xfrm>
        </p:grpSpPr>
        <p:sp>
          <p:nvSpPr>
            <p:cNvPr id="16392" name="Line 3"/>
            <p:cNvSpPr>
              <a:spLocks noChangeShapeType="1"/>
            </p:cNvSpPr>
            <p:nvPr/>
          </p:nvSpPr>
          <p:spPr bwMode="auto">
            <a:xfrm flipH="1" flipV="1">
              <a:off x="864" y="1056"/>
              <a:ext cx="0" cy="283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393" name="Line 4"/>
            <p:cNvSpPr>
              <a:spLocks noChangeShapeType="1"/>
            </p:cNvSpPr>
            <p:nvPr/>
          </p:nvSpPr>
          <p:spPr bwMode="auto">
            <a:xfrm>
              <a:off x="864" y="3888"/>
              <a:ext cx="403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394" name="Freeform 7"/>
            <p:cNvSpPr>
              <a:spLocks/>
            </p:cNvSpPr>
            <p:nvPr/>
          </p:nvSpPr>
          <p:spPr bwMode="auto">
            <a:xfrm>
              <a:off x="1152" y="1392"/>
              <a:ext cx="3168" cy="2304"/>
            </a:xfrm>
            <a:custGeom>
              <a:avLst/>
              <a:gdLst>
                <a:gd name="T0" fmla="*/ 0 w 3168"/>
                <a:gd name="T1" fmla="*/ 2304 h 2304"/>
                <a:gd name="T2" fmla="*/ 2304 w 3168"/>
                <a:gd name="T3" fmla="*/ 0 h 2304"/>
                <a:gd name="T4" fmla="*/ 3168 w 3168"/>
                <a:gd name="T5" fmla="*/ 2304 h 2304"/>
                <a:gd name="T6" fmla="*/ 0 60000 65536"/>
                <a:gd name="T7" fmla="*/ 0 60000 65536"/>
                <a:gd name="T8" fmla="*/ 0 60000 65536"/>
                <a:gd name="T9" fmla="*/ 0 w 3168"/>
                <a:gd name="T10" fmla="*/ 0 h 2304"/>
                <a:gd name="T11" fmla="*/ 3168 w 3168"/>
                <a:gd name="T12" fmla="*/ 2304 h 2304"/>
              </a:gdLst>
              <a:ahLst/>
              <a:cxnLst>
                <a:cxn ang="T6">
                  <a:pos x="T0" y="T1"/>
                </a:cxn>
                <a:cxn ang="T7">
                  <a:pos x="T2" y="T3"/>
                </a:cxn>
                <a:cxn ang="T8">
                  <a:pos x="T4" y="T5"/>
                </a:cxn>
              </a:cxnLst>
              <a:rect l="T9" t="T10" r="T11" b="T12"/>
              <a:pathLst>
                <a:path w="3168" h="2304">
                  <a:moveTo>
                    <a:pt x="0" y="2304"/>
                  </a:moveTo>
                  <a:cubicBezTo>
                    <a:pt x="888" y="1152"/>
                    <a:pt x="1776" y="0"/>
                    <a:pt x="2304" y="0"/>
                  </a:cubicBezTo>
                  <a:cubicBezTo>
                    <a:pt x="2832" y="0"/>
                    <a:pt x="3000" y="1152"/>
                    <a:pt x="3168" y="230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16395" name="Text Box 8"/>
            <p:cNvSpPr txBox="1">
              <a:spLocks noChangeArrowheads="1"/>
            </p:cNvSpPr>
            <p:nvPr/>
          </p:nvSpPr>
          <p:spPr bwMode="auto">
            <a:xfrm>
              <a:off x="960" y="864"/>
              <a:ext cx="3712"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rtl="1"/>
              <a:r>
                <a:rPr lang="ar-LB"/>
                <a:t>العوامل التي تتصاعد مع تقدم المشروع ثم تنخفض بشدة حين مقاربة النهاية:</a:t>
              </a:r>
              <a:endParaRPr lang="en-US"/>
            </a:p>
            <a:p>
              <a:pPr algn="r" rtl="1">
                <a:buFontTx/>
                <a:buChar char="•"/>
              </a:pPr>
              <a:r>
                <a:rPr lang="ar-LB" b="0"/>
                <a:t>تكلفة المشروع</a:t>
              </a:r>
              <a:endParaRPr lang="en-US" b="0"/>
            </a:p>
            <a:p>
              <a:pPr algn="r" rtl="1">
                <a:buFontTx/>
                <a:buChar char="•"/>
              </a:pPr>
              <a:r>
                <a:rPr lang="ar-LB" b="0"/>
                <a:t>مستويات التوظيف</a:t>
              </a:r>
              <a:endParaRPr lang="en-US" b="0"/>
            </a:p>
          </p:txBody>
        </p:sp>
      </p:grpSp>
      <p:sp>
        <p:nvSpPr>
          <p:cNvPr id="16389" name="Text Box 7"/>
          <p:cNvSpPr txBox="1">
            <a:spLocks noChangeArrowheads="1"/>
          </p:cNvSpPr>
          <p:nvPr/>
        </p:nvSpPr>
        <p:spPr bwMode="auto">
          <a:xfrm>
            <a:off x="2901950" y="5954714"/>
            <a:ext cx="12207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r>
              <a:rPr lang="ar-LB" b="0"/>
              <a:t>بداية المشروع</a:t>
            </a:r>
            <a:endParaRPr lang="en-US" b="0"/>
          </a:p>
        </p:txBody>
      </p:sp>
      <p:sp>
        <p:nvSpPr>
          <p:cNvPr id="16390" name="Text Box 8"/>
          <p:cNvSpPr txBox="1">
            <a:spLocks noChangeArrowheads="1"/>
          </p:cNvSpPr>
          <p:nvPr/>
        </p:nvSpPr>
        <p:spPr bwMode="auto">
          <a:xfrm>
            <a:off x="7854950" y="5954714"/>
            <a:ext cx="1238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r>
              <a:rPr lang="ar-LB" b="0"/>
              <a:t>نهاية المشروع</a:t>
            </a:r>
            <a:endParaRPr lang="en-US" b="0"/>
          </a:p>
        </p:txBody>
      </p:sp>
      <p:sp>
        <p:nvSpPr>
          <p:cNvPr id="16391" name="Text Box 9"/>
          <p:cNvSpPr txBox="1">
            <a:spLocks noChangeArrowheads="1"/>
          </p:cNvSpPr>
          <p:nvPr/>
        </p:nvSpPr>
        <p:spPr bwMode="auto">
          <a:xfrm>
            <a:off x="4883151" y="5954714"/>
            <a:ext cx="1171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r>
              <a:rPr lang="ar-LB"/>
              <a:t>مدة المشروع</a:t>
            </a:r>
            <a:endParaRPr lang="en-US"/>
          </a:p>
        </p:txBody>
      </p:sp>
    </p:spTree>
    <p:extLst>
      <p:ext uri="{BB962C8B-B14F-4D97-AF65-F5344CB8AC3E}">
        <p14:creationId xmlns:p14="http://schemas.microsoft.com/office/powerpoint/2010/main" val="3809887186"/>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F14D983-C811-4440-8782-A07D13573485}" type="slidenum">
              <a:rPr lang="en-US">
                <a:solidFill>
                  <a:schemeClr val="bg1"/>
                </a:solidFill>
                <a:latin typeface="Humanst531 BT"/>
              </a:rPr>
              <a:pPr eaLnBrk="1" hangingPunct="1"/>
              <a:t>150</a:t>
            </a:fld>
            <a:endParaRPr lang="en-US">
              <a:solidFill>
                <a:schemeClr val="bg1"/>
              </a:solidFill>
              <a:latin typeface="Humanst531 BT"/>
            </a:endParaRPr>
          </a:p>
        </p:txBody>
      </p:sp>
      <p:sp>
        <p:nvSpPr>
          <p:cNvPr id="29699" name="Rectangle 2"/>
          <p:cNvSpPr>
            <a:spLocks noGrp="1" noChangeArrowheads="1"/>
          </p:cNvSpPr>
          <p:nvPr>
            <p:ph type="title"/>
          </p:nvPr>
        </p:nvSpPr>
        <p:spPr>
          <a:xfrm>
            <a:off x="1676400" y="304801"/>
            <a:ext cx="7391400" cy="519113"/>
          </a:xfrm>
        </p:spPr>
        <p:txBody>
          <a:bodyPr>
            <a:normAutofit fontScale="90000"/>
          </a:bodyPr>
          <a:lstStyle/>
          <a:p>
            <a:pPr algn="ctr" eaLnBrk="1" hangingPunct="1"/>
            <a:r>
              <a:rPr lang="ar-LB" smtClean="0">
                <a:cs typeface="Arabic Transparent" panose="020B0604020202020204" pitchFamily="34" charset="0"/>
              </a:rPr>
              <a:t>عملية تطورير وثيقة المشروع 2/4</a:t>
            </a:r>
            <a:endParaRPr lang="en-US" smtClean="0">
              <a:cs typeface="Arabic Transparent" panose="020B0604020202020204" pitchFamily="34" charset="0"/>
            </a:endParaRPr>
          </a:p>
        </p:txBody>
      </p:sp>
      <p:sp>
        <p:nvSpPr>
          <p:cNvPr id="29700" name="Rectangle 3"/>
          <p:cNvSpPr>
            <a:spLocks noGrp="1" noChangeArrowheads="1"/>
          </p:cNvSpPr>
          <p:nvPr>
            <p:ph type="body" idx="1"/>
          </p:nvPr>
        </p:nvSpPr>
        <p:spPr>
          <a:xfrm>
            <a:off x="1676400" y="990600"/>
            <a:ext cx="8534400" cy="4953000"/>
          </a:xfrm>
        </p:spPr>
        <p:txBody>
          <a:bodyPr/>
          <a:lstStyle/>
          <a:p>
            <a:pPr eaLnBrk="1" hangingPunct="1">
              <a:lnSpc>
                <a:spcPct val="90000"/>
              </a:lnSpc>
            </a:pPr>
            <a:r>
              <a:rPr lang="ar-LB" smtClean="0">
                <a:cs typeface="Arabic Transparent" panose="020B0604020202020204" pitchFamily="34" charset="0"/>
              </a:rPr>
              <a:t>المُدخلات</a:t>
            </a:r>
            <a:endParaRPr lang="en-US" smtClean="0">
              <a:cs typeface="Arabic Transparent" panose="020B0604020202020204" pitchFamily="34" charset="0"/>
            </a:endParaRPr>
          </a:p>
          <a:p>
            <a:pPr lvl="1" eaLnBrk="1" hangingPunct="1">
              <a:lnSpc>
                <a:spcPct val="90000"/>
              </a:lnSpc>
            </a:pPr>
            <a:r>
              <a:rPr lang="ar-LB" sz="1800">
                <a:cs typeface="Arabic Transparent" panose="020B0604020202020204" pitchFamily="34" charset="0"/>
              </a:rPr>
              <a:t>العقد</a:t>
            </a:r>
            <a:endParaRPr lang="en-US" sz="1800">
              <a:cs typeface="Arabic Transparent" panose="020B0604020202020204" pitchFamily="34" charset="0"/>
            </a:endParaRPr>
          </a:p>
          <a:p>
            <a:pPr lvl="1" eaLnBrk="1" hangingPunct="1">
              <a:lnSpc>
                <a:spcPct val="90000"/>
              </a:lnSpc>
            </a:pPr>
            <a:r>
              <a:rPr lang="ar-LB" sz="1800">
                <a:cs typeface="Arabic Transparent" panose="020B0604020202020204" pitchFamily="34" charset="0"/>
              </a:rPr>
              <a:t>بيان العمل للمشروع</a:t>
            </a:r>
            <a:endParaRPr lang="en-US" sz="1800">
              <a:cs typeface="Arabic Transparent" panose="020B0604020202020204" pitchFamily="34" charset="0"/>
            </a:endParaRPr>
          </a:p>
          <a:p>
            <a:pPr lvl="1" eaLnBrk="1" hangingPunct="1">
              <a:lnSpc>
                <a:spcPct val="90000"/>
              </a:lnSpc>
            </a:pPr>
            <a:r>
              <a:rPr lang="ar-LB" sz="1800">
                <a:cs typeface="Arabic Transparent" panose="020B0604020202020204" pitchFamily="34" charset="0"/>
              </a:rPr>
              <a:t>العوامل البيئية للهيئة</a:t>
            </a:r>
            <a:endParaRPr lang="en-US" sz="1800">
              <a:cs typeface="Arabic Transparent" panose="020B0604020202020204" pitchFamily="34" charset="0"/>
            </a:endParaRPr>
          </a:p>
          <a:p>
            <a:pPr lvl="1" eaLnBrk="1" hangingPunct="1">
              <a:lnSpc>
                <a:spcPct val="90000"/>
              </a:lnSpc>
            </a:pPr>
            <a:r>
              <a:rPr lang="ar-LB" sz="1800">
                <a:cs typeface="Arabic Transparent" panose="020B0604020202020204" pitchFamily="34" charset="0"/>
              </a:rPr>
              <a:t>أصول عمليات المنظمة</a:t>
            </a:r>
            <a:endParaRPr lang="en-US" sz="1800">
              <a:cs typeface="Arabic Transparent" panose="020B0604020202020204" pitchFamily="34" charset="0"/>
            </a:endParaRPr>
          </a:p>
          <a:p>
            <a:pPr lvl="1" eaLnBrk="1" hangingPunct="1">
              <a:lnSpc>
                <a:spcPct val="90000"/>
              </a:lnSpc>
            </a:pPr>
            <a:endParaRPr lang="en-US" sz="1800">
              <a:cs typeface="Arabic Transparent" panose="020B0604020202020204" pitchFamily="34" charset="0"/>
            </a:endParaRPr>
          </a:p>
          <a:p>
            <a:pPr eaLnBrk="1" hangingPunct="1">
              <a:lnSpc>
                <a:spcPct val="90000"/>
              </a:lnSpc>
            </a:pPr>
            <a:r>
              <a:rPr lang="ar-LB" smtClean="0">
                <a:cs typeface="Arabic Transparent" panose="020B0604020202020204" pitchFamily="34" charset="0"/>
              </a:rPr>
              <a:t>الهدف</a:t>
            </a:r>
            <a:endParaRPr lang="en-US" smtClean="0">
              <a:cs typeface="Arabic Transparent" panose="020B0604020202020204" pitchFamily="34" charset="0"/>
            </a:endParaRPr>
          </a:p>
          <a:p>
            <a:pPr lvl="1" eaLnBrk="1" hangingPunct="1">
              <a:lnSpc>
                <a:spcPct val="90000"/>
              </a:lnSpc>
            </a:pPr>
            <a:r>
              <a:rPr lang="ar-LB" sz="1800">
                <a:cs typeface="Arabic Transparent" panose="020B0604020202020204" pitchFamily="34" charset="0"/>
              </a:rPr>
              <a:t>تسمية مدير المشروع:</a:t>
            </a:r>
            <a:endParaRPr lang="en-US" sz="1800">
              <a:cs typeface="Arabic Transparent" panose="020B0604020202020204" pitchFamily="34" charset="0"/>
            </a:endParaRPr>
          </a:p>
          <a:p>
            <a:pPr lvl="2" eaLnBrk="1" hangingPunct="1">
              <a:lnSpc>
                <a:spcPct val="90000"/>
              </a:lnSpc>
            </a:pPr>
            <a:r>
              <a:rPr lang="ar-LB" sz="1800">
                <a:cs typeface="Arabic Transparent" panose="020B0604020202020204" pitchFamily="34" charset="0"/>
              </a:rPr>
              <a:t>تحدد الشركة المنفذة الفرد الذي سيكون مدير هذا المشروع</a:t>
            </a:r>
          </a:p>
          <a:p>
            <a:pPr lvl="2" eaLnBrk="1" hangingPunct="1">
              <a:lnSpc>
                <a:spcPct val="90000"/>
              </a:lnSpc>
            </a:pPr>
            <a:endParaRPr lang="en-US" sz="1800">
              <a:cs typeface="Arabic Transparent" panose="020B0604020202020204" pitchFamily="34" charset="0"/>
            </a:endParaRPr>
          </a:p>
          <a:p>
            <a:pPr lvl="2" eaLnBrk="1" hangingPunct="1">
              <a:lnSpc>
                <a:spcPct val="90000"/>
              </a:lnSpc>
            </a:pPr>
            <a:r>
              <a:rPr lang="ar-LB" sz="1800">
                <a:cs typeface="Arabic Transparent" panose="020B0604020202020204" pitchFamily="34" charset="0"/>
              </a:rPr>
              <a:t>على مدير المشروع أن يسأل نفسه:</a:t>
            </a:r>
            <a:endParaRPr lang="en-US" sz="1800">
              <a:cs typeface="Arabic Transparent" panose="020B0604020202020204" pitchFamily="34" charset="0"/>
            </a:endParaRPr>
          </a:p>
          <a:p>
            <a:pPr lvl="3" eaLnBrk="1" hangingPunct="1">
              <a:lnSpc>
                <a:spcPct val="90000"/>
              </a:lnSpc>
            </a:pPr>
            <a:r>
              <a:rPr lang="ar-LB" sz="1600">
                <a:cs typeface="Arabic Transparent" panose="020B0604020202020204" pitchFamily="34" charset="0"/>
              </a:rPr>
              <a:t>هل هو مُتاح لهذا المشروع؟</a:t>
            </a:r>
            <a:endParaRPr lang="en-US" sz="1600">
              <a:cs typeface="Arabic Transparent" panose="020B0604020202020204" pitchFamily="34" charset="0"/>
            </a:endParaRPr>
          </a:p>
          <a:p>
            <a:pPr lvl="3" eaLnBrk="1" hangingPunct="1">
              <a:lnSpc>
                <a:spcPct val="90000"/>
              </a:lnSpc>
            </a:pPr>
            <a:r>
              <a:rPr lang="ar-LB" sz="1600">
                <a:cs typeface="Arabic Transparent" panose="020B0604020202020204" pitchFamily="34" charset="0"/>
              </a:rPr>
              <a:t>هل يستطيع تولي هذا المشروع؟</a:t>
            </a:r>
            <a:endParaRPr lang="en-US" sz="1600">
              <a:cs typeface="Arabic Transparent" panose="020B0604020202020204" pitchFamily="34" charset="0"/>
            </a:endParaRPr>
          </a:p>
          <a:p>
            <a:pPr lvl="3" eaLnBrk="1" hangingPunct="1">
              <a:lnSpc>
                <a:spcPct val="90000"/>
              </a:lnSpc>
            </a:pPr>
            <a:r>
              <a:rPr lang="ar-LB" sz="1600">
                <a:cs typeface="Arabic Transparent" panose="020B0604020202020204" pitchFamily="34" charset="0"/>
              </a:rPr>
              <a:t>هل المشروع ممكن؟</a:t>
            </a:r>
            <a:endParaRPr lang="en-US" sz="1600">
              <a:cs typeface="Arabic Transparent" panose="020B0604020202020204" pitchFamily="34" charset="0"/>
            </a:endParaRPr>
          </a:p>
          <a:p>
            <a:pPr lvl="3" eaLnBrk="1" hangingPunct="1">
              <a:lnSpc>
                <a:spcPct val="90000"/>
              </a:lnSpc>
            </a:pPr>
            <a:r>
              <a:rPr lang="ar-LB" sz="1600">
                <a:cs typeface="Arabic Transparent" panose="020B0604020202020204" pitchFamily="34" charset="0"/>
              </a:rPr>
              <a:t>هل يمكنه العمل مع هذا العميل؟ في هذه البيئة؟ ومع هذا الفريق؟</a:t>
            </a:r>
            <a:endParaRPr lang="en-US" sz="1600">
              <a:cs typeface="Arabic Transparent" panose="020B0604020202020204" pitchFamily="34" charset="0"/>
            </a:endParaRPr>
          </a:p>
        </p:txBody>
      </p:sp>
    </p:spTree>
    <p:extLst>
      <p:ext uri="{BB962C8B-B14F-4D97-AF65-F5344CB8AC3E}">
        <p14:creationId xmlns:p14="http://schemas.microsoft.com/office/powerpoint/2010/main" val="2203612542"/>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E347730-9FDF-4889-A040-EAA16902CB42}" type="slidenum">
              <a:rPr lang="en-US">
                <a:solidFill>
                  <a:schemeClr val="bg1"/>
                </a:solidFill>
                <a:latin typeface="Humanst531 BT"/>
              </a:rPr>
              <a:pPr eaLnBrk="1" hangingPunct="1"/>
              <a:t>151</a:t>
            </a:fld>
            <a:endParaRPr lang="en-US">
              <a:solidFill>
                <a:schemeClr val="bg1"/>
              </a:solidFill>
              <a:latin typeface="Humanst531 BT"/>
            </a:endParaRPr>
          </a:p>
        </p:txBody>
      </p:sp>
      <p:sp>
        <p:nvSpPr>
          <p:cNvPr id="30723" name="Rectangle 2"/>
          <p:cNvSpPr>
            <a:spLocks noGrp="1" noChangeArrowheads="1"/>
          </p:cNvSpPr>
          <p:nvPr>
            <p:ph type="title"/>
          </p:nvPr>
        </p:nvSpPr>
        <p:spPr>
          <a:xfrm>
            <a:off x="1676400" y="304801"/>
            <a:ext cx="7391400" cy="519113"/>
          </a:xfrm>
        </p:spPr>
        <p:txBody>
          <a:bodyPr>
            <a:normAutofit fontScale="90000"/>
          </a:bodyPr>
          <a:lstStyle/>
          <a:p>
            <a:pPr algn="ctr" eaLnBrk="1" hangingPunct="1"/>
            <a:r>
              <a:rPr lang="ar-LB" smtClean="0">
                <a:cs typeface="Arabic Transparent" panose="020B0604020202020204" pitchFamily="34" charset="0"/>
              </a:rPr>
              <a:t>عملية تطورير وثيقة المشروع 3/4</a:t>
            </a:r>
            <a:endParaRPr lang="en-US" smtClean="0">
              <a:cs typeface="Arabic Transparent" panose="020B0604020202020204" pitchFamily="34" charset="0"/>
            </a:endParaRPr>
          </a:p>
        </p:txBody>
      </p:sp>
      <p:sp>
        <p:nvSpPr>
          <p:cNvPr id="30724" name="Rectangle 3"/>
          <p:cNvSpPr>
            <a:spLocks noGrp="1" noChangeArrowheads="1"/>
          </p:cNvSpPr>
          <p:nvPr>
            <p:ph type="body" idx="1"/>
          </p:nvPr>
        </p:nvSpPr>
        <p:spPr>
          <a:xfrm>
            <a:off x="1676400" y="1143000"/>
            <a:ext cx="8534400" cy="4800600"/>
          </a:xfrm>
        </p:spPr>
        <p:txBody>
          <a:bodyPr/>
          <a:lstStyle/>
          <a:p>
            <a:pPr eaLnBrk="1" hangingPunct="1">
              <a:buFontTx/>
              <a:buNone/>
            </a:pPr>
            <a:r>
              <a:rPr lang="ar-LB" smtClean="0">
                <a:cs typeface="Arabic Transparent" panose="020B0604020202020204" pitchFamily="34" charset="0"/>
              </a:rPr>
              <a:t>المُخرجات</a:t>
            </a:r>
            <a:endParaRPr lang="en-US" smtClean="0">
              <a:cs typeface="Arabic Transparent" panose="020B0604020202020204" pitchFamily="34" charset="0"/>
            </a:endParaRPr>
          </a:p>
          <a:p>
            <a:pPr eaLnBrk="1" hangingPunct="1"/>
            <a:r>
              <a:rPr lang="ar-LB" smtClean="0">
                <a:cs typeface="Arabic Transparent" panose="020B0604020202020204" pitchFamily="34" charset="0"/>
              </a:rPr>
              <a:t>ميثاق المشروع:</a:t>
            </a:r>
            <a:endParaRPr lang="en-US" smtClean="0">
              <a:cs typeface="Arabic Transparent" panose="020B0604020202020204" pitchFamily="34" charset="0"/>
            </a:endParaRPr>
          </a:p>
          <a:p>
            <a:pPr lvl="1" eaLnBrk="1" hangingPunct="1"/>
            <a:r>
              <a:rPr lang="ar-LB" sz="1800">
                <a:cs typeface="Arabic Transparent" panose="020B0604020202020204" pitchFamily="34" charset="0"/>
              </a:rPr>
              <a:t>مذكرة إلى كافة الأطراف المعنية التي:</a:t>
            </a:r>
            <a:endParaRPr lang="en-US" sz="1800">
              <a:cs typeface="Arabic Transparent" panose="020B0604020202020204" pitchFamily="34" charset="0"/>
            </a:endParaRPr>
          </a:p>
          <a:p>
            <a:pPr lvl="2" eaLnBrk="1" hangingPunct="1"/>
            <a:r>
              <a:rPr lang="ar-LB" smtClean="0">
                <a:cs typeface="Arabic Transparent" panose="020B0604020202020204" pitchFamily="34" charset="0"/>
              </a:rPr>
              <a:t>تعلن المشروع (تفويض علني)</a:t>
            </a:r>
            <a:endParaRPr lang="en-US" smtClean="0">
              <a:cs typeface="Arabic Transparent" panose="020B0604020202020204" pitchFamily="34" charset="0"/>
            </a:endParaRPr>
          </a:p>
          <a:p>
            <a:pPr lvl="2" eaLnBrk="1" hangingPunct="1"/>
            <a:r>
              <a:rPr lang="ar-LB" smtClean="0">
                <a:cs typeface="Arabic Transparent" panose="020B0604020202020204" pitchFamily="34" charset="0"/>
              </a:rPr>
              <a:t>تعرّف النطاق، المخاطر، الموارد وحاجات أصحاب المصلحة</a:t>
            </a:r>
            <a:endParaRPr lang="en-US" smtClean="0">
              <a:cs typeface="Arabic Transparent" panose="020B0604020202020204" pitchFamily="34" charset="0"/>
            </a:endParaRPr>
          </a:p>
          <a:p>
            <a:pPr lvl="2" eaLnBrk="1" hangingPunct="1"/>
            <a:r>
              <a:rPr lang="ar-LB" smtClean="0">
                <a:cs typeface="Arabic Transparent" panose="020B0604020202020204" pitchFamily="34" charset="0"/>
              </a:rPr>
              <a:t>تسمّي العميل، الكفيل وصانعي القرار الرئيسيين</a:t>
            </a:r>
            <a:endParaRPr lang="en-US" smtClean="0">
              <a:cs typeface="Arabic Transparent" panose="020B0604020202020204" pitchFamily="34" charset="0"/>
            </a:endParaRPr>
          </a:p>
          <a:p>
            <a:pPr lvl="2" eaLnBrk="1" hangingPunct="1"/>
            <a:r>
              <a:rPr lang="ar-LB" smtClean="0">
                <a:cs typeface="Arabic Transparent" panose="020B0604020202020204" pitchFamily="34" charset="0"/>
              </a:rPr>
              <a:t>تسمّي مدير المشروع</a:t>
            </a:r>
            <a:endParaRPr lang="en-US" smtClean="0">
              <a:cs typeface="Arabic Transparent" panose="020B0604020202020204" pitchFamily="34" charset="0"/>
            </a:endParaRPr>
          </a:p>
          <a:p>
            <a:pPr lvl="2" eaLnBrk="1" hangingPunct="1"/>
            <a:r>
              <a:rPr lang="ar-LB" smtClean="0">
                <a:cs typeface="Arabic Transparent" panose="020B0604020202020204" pitchFamily="34" charset="0"/>
              </a:rPr>
              <a:t>تدعم مدير المشروع</a:t>
            </a:r>
            <a:endParaRPr lang="en-US" smtClean="0">
              <a:cs typeface="Arabic Transparent" panose="020B0604020202020204" pitchFamily="34" charset="0"/>
            </a:endParaRPr>
          </a:p>
          <a:p>
            <a:pPr lvl="2" eaLnBrk="1" hangingPunct="1"/>
            <a:r>
              <a:rPr lang="ar-LB" smtClean="0">
                <a:cs typeface="Arabic Transparent" panose="020B0604020202020204" pitchFamily="34" charset="0"/>
              </a:rPr>
              <a:t>تعرف مدير المشروع النظير للعميل</a:t>
            </a:r>
          </a:p>
          <a:p>
            <a:pPr lvl="2" eaLnBrk="1" hangingPunct="1"/>
            <a:endParaRPr lang="en-US" smtClean="0">
              <a:cs typeface="Arabic Transparent" panose="020B0604020202020204" pitchFamily="34" charset="0"/>
            </a:endParaRPr>
          </a:p>
          <a:p>
            <a:pPr lvl="1" eaLnBrk="1" hangingPunct="1"/>
            <a:r>
              <a:rPr lang="ar-LB" sz="1800">
                <a:cs typeface="Arabic Transparent" panose="020B0604020202020204" pitchFamily="34" charset="0"/>
              </a:rPr>
              <a:t>معلومات أخرى قد تتضمن:</a:t>
            </a:r>
            <a:endParaRPr lang="en-US" sz="1800">
              <a:cs typeface="Arabic Transparent" panose="020B0604020202020204" pitchFamily="34" charset="0"/>
            </a:endParaRPr>
          </a:p>
          <a:p>
            <a:pPr lvl="2" eaLnBrk="1" hangingPunct="1"/>
            <a:r>
              <a:rPr lang="ar-LB" smtClean="0">
                <a:cs typeface="Arabic Transparent" panose="020B0604020202020204" pitchFamily="34" charset="0"/>
              </a:rPr>
              <a:t>القيود والفرضيات الرئيسية</a:t>
            </a:r>
            <a:endParaRPr lang="en-US" smtClean="0">
              <a:cs typeface="Arabic Transparent" panose="020B0604020202020204" pitchFamily="34" charset="0"/>
            </a:endParaRPr>
          </a:p>
          <a:p>
            <a:pPr lvl="2" eaLnBrk="1" hangingPunct="1"/>
            <a:r>
              <a:rPr lang="ar-LB" smtClean="0">
                <a:cs typeface="Arabic Transparent" panose="020B0604020202020204" pitchFamily="34" charset="0"/>
              </a:rPr>
              <a:t>المشاركون الرئيسيون (الفِرَق المنخرطة)</a:t>
            </a:r>
            <a:endParaRPr lang="en-US" smtClean="0">
              <a:cs typeface="Arabic Transparent" panose="020B0604020202020204" pitchFamily="34" charset="0"/>
            </a:endParaRPr>
          </a:p>
        </p:txBody>
      </p:sp>
    </p:spTree>
    <p:extLst>
      <p:ext uri="{BB962C8B-B14F-4D97-AF65-F5344CB8AC3E}">
        <p14:creationId xmlns:p14="http://schemas.microsoft.com/office/powerpoint/2010/main" val="1093900690"/>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3CE4140-EB28-45C7-B660-85CD2F3B3ACE}" type="slidenum">
              <a:rPr lang="en-US">
                <a:solidFill>
                  <a:schemeClr val="bg1"/>
                </a:solidFill>
                <a:latin typeface="Humanst531 BT"/>
              </a:rPr>
              <a:pPr eaLnBrk="1" hangingPunct="1"/>
              <a:t>152</a:t>
            </a:fld>
            <a:endParaRPr lang="en-US">
              <a:solidFill>
                <a:schemeClr val="bg1"/>
              </a:solidFill>
              <a:latin typeface="Humanst531 BT"/>
            </a:endParaRPr>
          </a:p>
        </p:txBody>
      </p:sp>
      <p:sp>
        <p:nvSpPr>
          <p:cNvPr id="31747" name="Rectangle 2"/>
          <p:cNvSpPr>
            <a:spLocks noGrp="1" noChangeArrowheads="1"/>
          </p:cNvSpPr>
          <p:nvPr>
            <p:ph type="title"/>
          </p:nvPr>
        </p:nvSpPr>
        <p:spPr>
          <a:xfrm>
            <a:off x="1676400" y="304801"/>
            <a:ext cx="7391400" cy="523875"/>
          </a:xfrm>
        </p:spPr>
        <p:txBody>
          <a:bodyPr>
            <a:normAutofit fontScale="90000"/>
          </a:bodyPr>
          <a:lstStyle/>
          <a:p>
            <a:pPr algn="ctr" eaLnBrk="1" hangingPunct="1"/>
            <a:r>
              <a:rPr lang="ar-LB" smtClean="0">
                <a:cs typeface="Arabic Transparent" panose="020B0604020202020204" pitchFamily="34" charset="0"/>
              </a:rPr>
              <a:t>عملية تطورير وثيقة المشروع 3/4</a:t>
            </a:r>
            <a:endParaRPr lang="en-US" smtClean="0">
              <a:cs typeface="Arabic Transparent" panose="020B0604020202020204" pitchFamily="34" charset="0"/>
            </a:endParaRPr>
          </a:p>
        </p:txBody>
      </p:sp>
      <p:sp>
        <p:nvSpPr>
          <p:cNvPr id="31748" name="Rectangle 3"/>
          <p:cNvSpPr>
            <a:spLocks noGrp="1" noChangeArrowheads="1"/>
          </p:cNvSpPr>
          <p:nvPr>
            <p:ph type="body" idx="1"/>
          </p:nvPr>
        </p:nvSpPr>
        <p:spPr>
          <a:xfrm>
            <a:off x="1676400" y="1143000"/>
            <a:ext cx="8534400" cy="4800600"/>
          </a:xfrm>
        </p:spPr>
        <p:txBody>
          <a:bodyPr>
            <a:normAutofit lnSpcReduction="10000"/>
          </a:bodyPr>
          <a:lstStyle/>
          <a:p>
            <a:pPr eaLnBrk="1" hangingPunct="1"/>
            <a:r>
              <a:rPr lang="ar-LB" smtClean="0">
                <a:cs typeface="Arabic Transparent" panose="020B0604020202020204" pitchFamily="34" charset="0"/>
              </a:rPr>
              <a:t>وثيقتك كمدير مشروع، يوضّح صلاحياتك وتقييداتك مع إدارتك حين تُولّى عملاً</a:t>
            </a:r>
            <a:endParaRPr lang="en-US" smtClean="0">
              <a:cs typeface="Arabic Transparent" panose="020B0604020202020204" pitchFamily="34" charset="0"/>
            </a:endParaRPr>
          </a:p>
          <a:p>
            <a:pPr eaLnBrk="1" hangingPunct="1"/>
            <a:endParaRPr lang="en-US" sz="800">
              <a:cs typeface="Arabic Transparent" panose="020B0604020202020204" pitchFamily="34" charset="0"/>
            </a:endParaRPr>
          </a:p>
          <a:p>
            <a:pPr eaLnBrk="1" hangingPunct="1"/>
            <a:r>
              <a:rPr lang="ar-LB" smtClean="0">
                <a:cs typeface="Arabic Transparent" panose="020B0604020202020204" pitchFamily="34" charset="0"/>
              </a:rPr>
              <a:t>يحدّد:</a:t>
            </a:r>
            <a:endParaRPr lang="en-US" smtClean="0">
              <a:cs typeface="Arabic Transparent" panose="020B0604020202020204" pitchFamily="34" charset="0"/>
            </a:endParaRPr>
          </a:p>
          <a:p>
            <a:pPr lvl="1" eaLnBrk="1" hangingPunct="1"/>
            <a:r>
              <a:rPr lang="ar-LB" sz="1800">
                <a:cs typeface="Arabic Transparent" panose="020B0604020202020204" pitchFamily="34" charset="0"/>
              </a:rPr>
              <a:t>هل يمكنك توظيف فريق مشروعاتك الخاص أو ستلزم بفريق؟</a:t>
            </a:r>
            <a:endParaRPr lang="en-US" sz="1800">
              <a:cs typeface="Arabic Transparent" panose="020B0604020202020204" pitchFamily="34" charset="0"/>
            </a:endParaRPr>
          </a:p>
          <a:p>
            <a:pPr lvl="1" eaLnBrk="1" hangingPunct="1"/>
            <a:r>
              <a:rPr lang="ar-LB" sz="1800">
                <a:cs typeface="Arabic Transparent" panose="020B0604020202020204" pitchFamily="34" charset="0"/>
              </a:rPr>
              <a:t>هل يمكنك صرف الناس الذين يتبعونك من المشروع؟</a:t>
            </a:r>
            <a:endParaRPr lang="en-US" sz="1800">
              <a:cs typeface="Arabic Transparent" panose="020B0604020202020204" pitchFamily="34" charset="0"/>
            </a:endParaRPr>
          </a:p>
          <a:p>
            <a:pPr lvl="1" eaLnBrk="1" hangingPunct="1"/>
            <a:r>
              <a:rPr lang="ar-LB" sz="1800">
                <a:cs typeface="Arabic Transparent" panose="020B0604020202020204" pitchFamily="34" charset="0"/>
              </a:rPr>
              <a:t>هل يمكنك تولّي الجدول الزمني؟ التكلفة؟ التصميم؟</a:t>
            </a:r>
            <a:endParaRPr lang="en-US" sz="1800">
              <a:cs typeface="Arabic Transparent" panose="020B0604020202020204" pitchFamily="34" charset="0"/>
            </a:endParaRPr>
          </a:p>
          <a:p>
            <a:pPr lvl="1" eaLnBrk="1" hangingPunct="1"/>
            <a:r>
              <a:rPr lang="ar-LB" sz="1800">
                <a:cs typeface="Arabic Transparent" panose="020B0604020202020204" pitchFamily="34" charset="0"/>
              </a:rPr>
              <a:t>متى يحتاج عملاؤك وإدارتك أن:</a:t>
            </a:r>
            <a:endParaRPr lang="en-US" sz="1800">
              <a:cs typeface="Arabic Transparent" panose="020B0604020202020204" pitchFamily="34" charset="0"/>
            </a:endParaRPr>
          </a:p>
          <a:p>
            <a:pPr lvl="2" eaLnBrk="1" hangingPunct="1"/>
            <a:r>
              <a:rPr lang="ar-LB" smtClean="0">
                <a:cs typeface="Arabic Transparent" panose="020B0604020202020204" pitchFamily="34" charset="0"/>
              </a:rPr>
              <a:t>يتم إعلامهم بالقرارات؟</a:t>
            </a:r>
            <a:endParaRPr lang="en-US" smtClean="0">
              <a:cs typeface="Arabic Transparent" panose="020B0604020202020204" pitchFamily="34" charset="0"/>
            </a:endParaRPr>
          </a:p>
          <a:p>
            <a:pPr lvl="2" eaLnBrk="1" hangingPunct="1"/>
            <a:r>
              <a:rPr lang="ar-LB" smtClean="0">
                <a:cs typeface="Arabic Transparent" panose="020B0604020202020204" pitchFamily="34" charset="0"/>
              </a:rPr>
              <a:t>يتم إشراكهم في القرارات؟</a:t>
            </a:r>
            <a:endParaRPr lang="en-US" smtClean="0">
              <a:cs typeface="Arabic Transparent" panose="020B0604020202020204" pitchFamily="34" charset="0"/>
            </a:endParaRPr>
          </a:p>
          <a:p>
            <a:pPr lvl="2" eaLnBrk="1" hangingPunct="1"/>
            <a:r>
              <a:rPr lang="ar-LB" smtClean="0">
                <a:cs typeface="Arabic Transparent" panose="020B0604020202020204" pitchFamily="34" charset="0"/>
              </a:rPr>
              <a:t>يتخذوا القرارات بأنفسهم؟</a:t>
            </a:r>
            <a:endParaRPr lang="en-US" smtClean="0">
              <a:cs typeface="Arabic Transparent" panose="020B0604020202020204" pitchFamily="34" charset="0"/>
            </a:endParaRPr>
          </a:p>
          <a:p>
            <a:pPr lvl="3" eaLnBrk="1" hangingPunct="1"/>
            <a:r>
              <a:rPr lang="ar-LB" smtClean="0">
                <a:cs typeface="Arabic Transparent" panose="020B0604020202020204" pitchFamily="34" charset="0"/>
              </a:rPr>
              <a:t>تغييرات النطاق</a:t>
            </a:r>
            <a:endParaRPr lang="en-US" smtClean="0">
              <a:cs typeface="Arabic Transparent" panose="020B0604020202020204" pitchFamily="34" charset="0"/>
            </a:endParaRPr>
          </a:p>
          <a:p>
            <a:pPr lvl="3" eaLnBrk="1" hangingPunct="1"/>
            <a:r>
              <a:rPr lang="ar-LB" smtClean="0">
                <a:cs typeface="Arabic Transparent" panose="020B0604020202020204" pitchFamily="34" charset="0"/>
              </a:rPr>
              <a:t>إدارة التوظيف</a:t>
            </a:r>
            <a:endParaRPr lang="en-US" smtClean="0">
              <a:cs typeface="Arabic Transparent" panose="020B0604020202020204" pitchFamily="34" charset="0"/>
            </a:endParaRPr>
          </a:p>
          <a:p>
            <a:pPr lvl="3" eaLnBrk="1" hangingPunct="1"/>
            <a:r>
              <a:rPr lang="ar-LB" smtClean="0">
                <a:cs typeface="Arabic Transparent" panose="020B0604020202020204" pitchFamily="34" charset="0"/>
              </a:rPr>
              <a:t>المشكلات والنزاعات الشخصية</a:t>
            </a:r>
            <a:endParaRPr lang="en-US" smtClean="0">
              <a:cs typeface="Arabic Transparent" panose="020B0604020202020204" pitchFamily="34" charset="0"/>
            </a:endParaRPr>
          </a:p>
          <a:p>
            <a:pPr lvl="3" eaLnBrk="1" hangingPunct="1"/>
            <a:r>
              <a:rPr lang="ar-LB" smtClean="0">
                <a:cs typeface="Arabic Transparent" panose="020B0604020202020204" pitchFamily="34" charset="0"/>
              </a:rPr>
              <a:t>شؤون وضع الميزانية</a:t>
            </a:r>
            <a:endParaRPr lang="en-US" smtClean="0">
              <a:cs typeface="Arabic Transparent" panose="020B0604020202020204" pitchFamily="34" charset="0"/>
            </a:endParaRPr>
          </a:p>
        </p:txBody>
      </p:sp>
    </p:spTree>
    <p:extLst>
      <p:ext uri="{BB962C8B-B14F-4D97-AF65-F5344CB8AC3E}">
        <p14:creationId xmlns:p14="http://schemas.microsoft.com/office/powerpoint/2010/main" val="4154092182"/>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823EF1D-7878-4C4C-AEE6-BB7D46E5AB8F}" type="slidenum">
              <a:rPr lang="en-US">
                <a:solidFill>
                  <a:schemeClr val="bg1"/>
                </a:solidFill>
                <a:latin typeface="Humanst531 BT"/>
              </a:rPr>
              <a:pPr eaLnBrk="1" hangingPunct="1"/>
              <a:t>153</a:t>
            </a:fld>
            <a:endParaRPr lang="en-US">
              <a:solidFill>
                <a:schemeClr val="bg1"/>
              </a:solidFill>
              <a:latin typeface="Humanst531 BT"/>
            </a:endParaRPr>
          </a:p>
        </p:txBody>
      </p:sp>
      <p:sp>
        <p:nvSpPr>
          <p:cNvPr id="32771" name="Rectangle 2"/>
          <p:cNvSpPr>
            <a:spLocks noGrp="1" noChangeArrowheads="1"/>
          </p:cNvSpPr>
          <p:nvPr>
            <p:ph type="title"/>
          </p:nvPr>
        </p:nvSpPr>
        <p:spPr>
          <a:xfrm>
            <a:off x="1676400" y="304801"/>
            <a:ext cx="7696200" cy="461963"/>
          </a:xfrm>
        </p:spPr>
        <p:txBody>
          <a:bodyPr/>
          <a:lstStyle/>
          <a:p>
            <a:pPr algn="ctr" eaLnBrk="1" hangingPunct="1"/>
            <a:r>
              <a:rPr lang="ar-LB" sz="2400">
                <a:cs typeface="Arabic Transparent" panose="020B0604020202020204" pitchFamily="34" charset="0"/>
              </a:rPr>
              <a:t>الغرض من عملية تطورير وثيقة المشروع</a:t>
            </a:r>
            <a:endParaRPr lang="en-US" sz="2400">
              <a:cs typeface="Arabic Transparent" panose="020B0604020202020204" pitchFamily="34" charset="0"/>
            </a:endParaRPr>
          </a:p>
        </p:txBody>
      </p:sp>
      <p:sp>
        <p:nvSpPr>
          <p:cNvPr id="32772" name="Rectangle 3"/>
          <p:cNvSpPr>
            <a:spLocks noGrp="1" noChangeArrowheads="1"/>
          </p:cNvSpPr>
          <p:nvPr>
            <p:ph type="body" idx="1"/>
          </p:nvPr>
        </p:nvSpPr>
        <p:spPr>
          <a:xfrm>
            <a:off x="1676400" y="1143000"/>
            <a:ext cx="8534400" cy="4800600"/>
          </a:xfrm>
        </p:spPr>
        <p:txBody>
          <a:bodyPr/>
          <a:lstStyle/>
          <a:p>
            <a:pPr marL="457200" indent="-457200"/>
            <a:endParaRPr lang="en-US" b="1" smtClean="0">
              <a:cs typeface="Arabic Transparent" panose="020B0604020202020204" pitchFamily="34" charset="0"/>
            </a:endParaRPr>
          </a:p>
          <a:p>
            <a:pPr marL="457200" indent="-457200">
              <a:buFontTx/>
              <a:buAutoNum type="arabicPeriod"/>
            </a:pPr>
            <a:r>
              <a:rPr lang="ar-LB" smtClean="0">
                <a:cs typeface="Arabic Transparent" panose="020B0604020202020204" pitchFamily="34" charset="0"/>
              </a:rPr>
              <a:t>إلزام الشركة بمشروع أو مرحلة</a:t>
            </a:r>
            <a:endParaRPr lang="en-US" smtClean="0">
              <a:cs typeface="Arabic Transparent" panose="020B0604020202020204" pitchFamily="34" charset="0"/>
            </a:endParaRPr>
          </a:p>
          <a:p>
            <a:pPr marL="457200" indent="-457200">
              <a:buFontTx/>
              <a:buAutoNum type="arabicPeriod"/>
            </a:pPr>
            <a:r>
              <a:rPr lang="ar-LB" smtClean="0">
                <a:cs typeface="Arabic Transparent" panose="020B0604020202020204" pitchFamily="34" charset="0"/>
              </a:rPr>
              <a:t>وضع إتجاه الحل العام</a:t>
            </a:r>
            <a:endParaRPr lang="en-US" smtClean="0">
              <a:cs typeface="Arabic Transparent" panose="020B0604020202020204" pitchFamily="34" charset="0"/>
            </a:endParaRPr>
          </a:p>
          <a:p>
            <a:pPr marL="457200" indent="-457200">
              <a:buFontTx/>
              <a:buAutoNum type="arabicPeriod"/>
            </a:pPr>
            <a:r>
              <a:rPr lang="ar-LB" smtClean="0">
                <a:cs typeface="Arabic Transparent" panose="020B0604020202020204" pitchFamily="34" charset="0"/>
              </a:rPr>
              <a:t>تعريف أهداف المشروع العليا</a:t>
            </a:r>
            <a:endParaRPr lang="en-US" smtClean="0">
              <a:cs typeface="Arabic Transparent" panose="020B0604020202020204" pitchFamily="34" charset="0"/>
            </a:endParaRPr>
          </a:p>
          <a:p>
            <a:pPr marL="457200" indent="-457200">
              <a:buFontTx/>
              <a:buAutoNum type="arabicPeriod"/>
            </a:pPr>
            <a:r>
              <a:rPr lang="ar-LB" smtClean="0">
                <a:cs typeface="Arabic Transparent" panose="020B0604020202020204" pitchFamily="34" charset="0"/>
              </a:rPr>
              <a:t>ضمان الموافقات والموارد الضرورية</a:t>
            </a:r>
            <a:endParaRPr lang="en-US" smtClean="0">
              <a:cs typeface="Arabic Transparent" panose="020B0604020202020204" pitchFamily="34" charset="0"/>
            </a:endParaRPr>
          </a:p>
          <a:p>
            <a:pPr marL="457200" indent="-457200">
              <a:buFontTx/>
              <a:buAutoNum type="arabicPeriod"/>
            </a:pPr>
            <a:r>
              <a:rPr lang="ar-LB" smtClean="0">
                <a:cs typeface="Arabic Transparent" panose="020B0604020202020204" pitchFamily="34" charset="0"/>
              </a:rPr>
              <a:t>مصادقة ملاءمة الأهداف الاستراتيحية</a:t>
            </a:r>
            <a:endParaRPr lang="en-US" smtClean="0">
              <a:cs typeface="Arabic Transparent" panose="020B0604020202020204" pitchFamily="34" charset="0"/>
            </a:endParaRPr>
          </a:p>
          <a:p>
            <a:pPr marL="457200" indent="-457200">
              <a:buFontTx/>
              <a:buAutoNum type="arabicPeriod"/>
            </a:pPr>
            <a:r>
              <a:rPr lang="ar-LB" smtClean="0">
                <a:cs typeface="Arabic Transparent" panose="020B0604020202020204" pitchFamily="34" charset="0"/>
              </a:rPr>
              <a:t>تولية مدير مشروع</a:t>
            </a:r>
            <a:endParaRPr lang="en-US" smtClean="0">
              <a:cs typeface="Arabic Transparent" panose="020B0604020202020204" pitchFamily="34" charset="0"/>
            </a:endParaRPr>
          </a:p>
        </p:txBody>
      </p:sp>
    </p:spTree>
    <p:extLst>
      <p:ext uri="{BB962C8B-B14F-4D97-AF65-F5344CB8AC3E}">
        <p14:creationId xmlns:p14="http://schemas.microsoft.com/office/powerpoint/2010/main" val="2674214084"/>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5243C3C-D567-476C-BFA3-80516E4E8610}" type="slidenum">
              <a:rPr lang="en-US">
                <a:solidFill>
                  <a:schemeClr val="bg1"/>
                </a:solidFill>
                <a:latin typeface="Humanst531 BT"/>
              </a:rPr>
              <a:pPr eaLnBrk="1" hangingPunct="1"/>
              <a:t>154</a:t>
            </a:fld>
            <a:endParaRPr lang="en-US">
              <a:solidFill>
                <a:schemeClr val="bg1"/>
              </a:solidFill>
              <a:latin typeface="Humanst531 BT"/>
            </a:endParaRPr>
          </a:p>
        </p:txBody>
      </p:sp>
      <p:sp>
        <p:nvSpPr>
          <p:cNvPr id="34819" name="Rectangle 2"/>
          <p:cNvSpPr>
            <a:spLocks noGrp="1" noChangeArrowheads="1"/>
          </p:cNvSpPr>
          <p:nvPr>
            <p:ph type="title"/>
          </p:nvPr>
        </p:nvSpPr>
        <p:spPr>
          <a:xfrm>
            <a:off x="1676400" y="304801"/>
            <a:ext cx="7391400" cy="523875"/>
          </a:xfrm>
        </p:spPr>
        <p:txBody>
          <a:bodyPr>
            <a:normAutofit fontScale="90000"/>
          </a:bodyPr>
          <a:lstStyle/>
          <a:p>
            <a:pPr algn="ctr" eaLnBrk="1" hangingPunct="1"/>
            <a:r>
              <a:rPr lang="ar-LB" smtClean="0">
                <a:cs typeface="Arabic Transparent" panose="020B0604020202020204" pitchFamily="34" charset="0"/>
              </a:rPr>
              <a:t>وثيقة المشروع</a:t>
            </a:r>
            <a:endParaRPr lang="en-US" smtClean="0">
              <a:cs typeface="Arabic Transparent" panose="020B0604020202020204" pitchFamily="34" charset="0"/>
            </a:endParaRPr>
          </a:p>
        </p:txBody>
      </p:sp>
      <p:sp>
        <p:nvSpPr>
          <p:cNvPr id="34820" name="Rectangle 3"/>
          <p:cNvSpPr>
            <a:spLocks noGrp="1" noChangeArrowheads="1"/>
          </p:cNvSpPr>
          <p:nvPr>
            <p:ph type="body" idx="1"/>
          </p:nvPr>
        </p:nvSpPr>
        <p:spPr>
          <a:xfrm>
            <a:off x="1752600" y="1219200"/>
            <a:ext cx="8534400" cy="4800600"/>
          </a:xfrm>
        </p:spPr>
        <p:txBody>
          <a:bodyPr/>
          <a:lstStyle/>
          <a:p>
            <a:pPr eaLnBrk="1" hangingPunct="1">
              <a:buFontTx/>
              <a:buNone/>
            </a:pPr>
            <a:r>
              <a:rPr lang="en-US" smtClean="0">
                <a:cs typeface="Arabic Transparent" panose="020B0604020202020204" pitchFamily="34" charset="0"/>
              </a:rPr>
              <a:t>	</a:t>
            </a:r>
            <a:r>
              <a:rPr lang="ar-LB" smtClean="0">
                <a:cs typeface="Arabic Transparent" panose="020B0604020202020204" pitchFamily="34" charset="0"/>
              </a:rPr>
              <a:t>وثيقة صادرة عن الإدارة العليا تزود مدير المشروع بصلاحية تخصيص موارد المنظمة لأنشطة المشروع</a:t>
            </a:r>
            <a:endParaRPr lang="en-US" smtClean="0">
              <a:cs typeface="Arabic Transparent" panose="020B0604020202020204" pitchFamily="34" charset="0"/>
            </a:endParaRPr>
          </a:p>
          <a:p>
            <a:pPr eaLnBrk="1" hangingPunct="1">
              <a:buFontTx/>
              <a:buNone/>
            </a:pPr>
            <a:endParaRPr lang="en-US" smtClean="0">
              <a:cs typeface="Arabic Transparent" panose="020B0604020202020204" pitchFamily="34" charset="0"/>
            </a:endParaRPr>
          </a:p>
        </p:txBody>
      </p:sp>
    </p:spTree>
    <p:extLst>
      <p:ext uri="{BB962C8B-B14F-4D97-AF65-F5344CB8AC3E}">
        <p14:creationId xmlns:p14="http://schemas.microsoft.com/office/powerpoint/2010/main" val="2523622726"/>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E4223DF-539B-433B-B758-04A7A56753B5}" type="slidenum">
              <a:rPr lang="en-US">
                <a:solidFill>
                  <a:schemeClr val="bg1"/>
                </a:solidFill>
                <a:latin typeface="Humanst531 BT"/>
              </a:rPr>
              <a:pPr eaLnBrk="1" hangingPunct="1"/>
              <a:t>155</a:t>
            </a:fld>
            <a:endParaRPr lang="en-US">
              <a:solidFill>
                <a:schemeClr val="bg1"/>
              </a:solidFill>
              <a:latin typeface="Humanst531 BT"/>
            </a:endParaRPr>
          </a:p>
        </p:txBody>
      </p:sp>
      <p:sp>
        <p:nvSpPr>
          <p:cNvPr id="35843" name="Rectangle 2"/>
          <p:cNvSpPr>
            <a:spLocks noGrp="1" noChangeArrowheads="1"/>
          </p:cNvSpPr>
          <p:nvPr>
            <p:ph type="title"/>
          </p:nvPr>
        </p:nvSpPr>
        <p:spPr>
          <a:xfrm>
            <a:off x="1676400" y="304800"/>
            <a:ext cx="7391400" cy="457200"/>
          </a:xfrm>
        </p:spPr>
        <p:txBody>
          <a:bodyPr/>
          <a:lstStyle/>
          <a:p>
            <a:pPr algn="ctr" eaLnBrk="1" hangingPunct="1"/>
            <a:r>
              <a:rPr lang="ar-LB" sz="2400">
                <a:cs typeface="Arabic Transparent" panose="020B0604020202020204" pitchFamily="34" charset="0"/>
              </a:rPr>
              <a:t>مضمون وثيقة المشروع</a:t>
            </a:r>
            <a:endParaRPr lang="en-US" sz="2400">
              <a:cs typeface="Arabic Transparent" panose="020B0604020202020204" pitchFamily="34" charset="0"/>
            </a:endParaRPr>
          </a:p>
        </p:txBody>
      </p:sp>
      <p:sp>
        <p:nvSpPr>
          <p:cNvPr id="35844" name="Rectangle 3"/>
          <p:cNvSpPr>
            <a:spLocks noGrp="1" noChangeArrowheads="1"/>
          </p:cNvSpPr>
          <p:nvPr>
            <p:ph type="body" idx="1"/>
          </p:nvPr>
        </p:nvSpPr>
        <p:spPr>
          <a:xfrm>
            <a:off x="1676400" y="914400"/>
            <a:ext cx="8534400" cy="5105400"/>
          </a:xfrm>
        </p:spPr>
        <p:txBody>
          <a:bodyPr/>
          <a:lstStyle/>
          <a:p>
            <a:pPr eaLnBrk="1" hangingPunct="1"/>
            <a:r>
              <a:rPr lang="ar-LB" smtClean="0">
                <a:cs typeface="Arabic Transparent" panose="020B0604020202020204" pitchFamily="34" charset="0"/>
              </a:rPr>
              <a:t>نطاق المشروع</a:t>
            </a:r>
            <a:endParaRPr lang="en-US" smtClean="0">
              <a:cs typeface="Arabic Transparent" panose="020B0604020202020204" pitchFamily="34" charset="0"/>
            </a:endParaRPr>
          </a:p>
          <a:p>
            <a:pPr lvl="1" eaLnBrk="1" hangingPunct="1"/>
            <a:r>
              <a:rPr lang="ar-LB" sz="1800">
                <a:cs typeface="Arabic Transparent" panose="020B0604020202020204" pitchFamily="34" charset="0"/>
              </a:rPr>
              <a:t>أهداف المشروع</a:t>
            </a:r>
            <a:endParaRPr lang="en-US" sz="1800">
              <a:cs typeface="Arabic Transparent" panose="020B0604020202020204" pitchFamily="34" charset="0"/>
            </a:endParaRPr>
          </a:p>
          <a:p>
            <a:pPr lvl="1" eaLnBrk="1" hangingPunct="1"/>
            <a:r>
              <a:rPr lang="ar-LB" sz="1800">
                <a:cs typeface="Arabic Transparent" panose="020B0604020202020204" pitchFamily="34" charset="0"/>
              </a:rPr>
              <a:t>حاجات العميل ومتطلباته</a:t>
            </a:r>
            <a:endParaRPr lang="en-US" sz="1800">
              <a:cs typeface="Arabic Transparent" panose="020B0604020202020204" pitchFamily="34" charset="0"/>
            </a:endParaRPr>
          </a:p>
          <a:p>
            <a:pPr lvl="1" eaLnBrk="1" hangingPunct="1"/>
            <a:r>
              <a:rPr lang="ar-LB" sz="1800">
                <a:cs typeface="Arabic Transparent" panose="020B0604020202020204" pitchFamily="34" charset="0"/>
              </a:rPr>
              <a:t>التسليمات، دورات الحياة، معايير القبول</a:t>
            </a:r>
            <a:endParaRPr lang="en-US" sz="1800">
              <a:cs typeface="Arabic Transparent" panose="020B0604020202020204" pitchFamily="34" charset="0"/>
            </a:endParaRPr>
          </a:p>
          <a:p>
            <a:pPr lvl="1" eaLnBrk="1" hangingPunct="1"/>
            <a:r>
              <a:rPr lang="ar-LB" sz="1800">
                <a:cs typeface="Arabic Transparent" panose="020B0604020202020204" pitchFamily="34" charset="0"/>
              </a:rPr>
              <a:t>أهداف المنظمة</a:t>
            </a:r>
            <a:endParaRPr lang="en-US" sz="1800">
              <a:cs typeface="Arabic Transparent" panose="020B0604020202020204" pitchFamily="34" charset="0"/>
            </a:endParaRPr>
          </a:p>
          <a:p>
            <a:pPr lvl="1" eaLnBrk="1" hangingPunct="1"/>
            <a:r>
              <a:rPr lang="ar-LB" sz="1800">
                <a:cs typeface="Arabic Transparent" panose="020B0604020202020204" pitchFamily="34" charset="0"/>
              </a:rPr>
              <a:t>المراجعات والموافقات المطلوبة</a:t>
            </a:r>
            <a:endParaRPr lang="en-US" sz="1800">
              <a:cs typeface="Arabic Transparent" panose="020B0604020202020204" pitchFamily="34" charset="0"/>
            </a:endParaRPr>
          </a:p>
          <a:p>
            <a:pPr eaLnBrk="1" hangingPunct="1"/>
            <a:r>
              <a:rPr lang="ar-LB" smtClean="0">
                <a:cs typeface="Arabic Transparent" panose="020B0604020202020204" pitchFamily="34" charset="0"/>
              </a:rPr>
              <a:t>مخاطر نطاق المشروع</a:t>
            </a:r>
            <a:endParaRPr lang="en-US" smtClean="0">
              <a:cs typeface="Arabic Transparent" panose="020B0604020202020204" pitchFamily="34" charset="0"/>
            </a:endParaRPr>
          </a:p>
          <a:p>
            <a:pPr lvl="1" eaLnBrk="1" hangingPunct="1"/>
            <a:r>
              <a:rPr lang="ar-LB" sz="1800">
                <a:cs typeface="Arabic Transparent" panose="020B0604020202020204" pitchFamily="34" charset="0"/>
              </a:rPr>
              <a:t>قائمة المخاطر ومستويات الشك</a:t>
            </a:r>
            <a:endParaRPr lang="en-US" sz="1800">
              <a:cs typeface="Arabic Transparent" panose="020B0604020202020204" pitchFamily="34" charset="0"/>
            </a:endParaRPr>
          </a:p>
          <a:p>
            <a:pPr eaLnBrk="1" hangingPunct="1"/>
            <a:r>
              <a:rPr lang="ar-LB" smtClean="0">
                <a:cs typeface="Arabic Transparent" panose="020B0604020202020204" pitchFamily="34" charset="0"/>
              </a:rPr>
              <a:t>الفرضيات والقيود</a:t>
            </a:r>
            <a:endParaRPr lang="en-US" smtClean="0">
              <a:cs typeface="Arabic Transparent" panose="020B0604020202020204" pitchFamily="34" charset="0"/>
            </a:endParaRPr>
          </a:p>
          <a:p>
            <a:pPr eaLnBrk="1" hangingPunct="1"/>
            <a:r>
              <a:rPr lang="ar-LB" smtClean="0">
                <a:cs typeface="Arabic Transparent" panose="020B0604020202020204" pitchFamily="34" charset="0"/>
              </a:rPr>
              <a:t>موارد المشروع (الموظفون الرئيسيون)</a:t>
            </a:r>
            <a:endParaRPr lang="en-US" smtClean="0">
              <a:cs typeface="Arabic Transparent" panose="020B0604020202020204" pitchFamily="34" charset="0"/>
            </a:endParaRPr>
          </a:p>
          <a:p>
            <a:pPr eaLnBrk="1" hangingPunct="1"/>
            <a:r>
              <a:rPr lang="ar-LB" smtClean="0">
                <a:cs typeface="Arabic Transparent" panose="020B0604020202020204" pitchFamily="34" charset="0"/>
              </a:rPr>
              <a:t>تقارير حالة المشروع</a:t>
            </a:r>
            <a:endParaRPr lang="en-US" smtClean="0">
              <a:cs typeface="Arabic Transparent" panose="020B0604020202020204" pitchFamily="34" charset="0"/>
            </a:endParaRPr>
          </a:p>
          <a:p>
            <a:pPr eaLnBrk="1" hangingPunct="1"/>
            <a:r>
              <a:rPr lang="ar-LB" smtClean="0">
                <a:cs typeface="Arabic Transparent" panose="020B0604020202020204" pitchFamily="34" charset="0"/>
              </a:rPr>
              <a:t>التفويض المكتوب</a:t>
            </a:r>
            <a:endParaRPr lang="en-US" smtClean="0">
              <a:cs typeface="Arabic Transparent" panose="020B0604020202020204" pitchFamily="34" charset="0"/>
            </a:endParaRPr>
          </a:p>
        </p:txBody>
      </p:sp>
    </p:spTree>
    <p:extLst>
      <p:ext uri="{BB962C8B-B14F-4D97-AF65-F5344CB8AC3E}">
        <p14:creationId xmlns:p14="http://schemas.microsoft.com/office/powerpoint/2010/main" val="394028519"/>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38A8B8D-9D16-4924-B3D4-2B1BE47C7879}" type="slidenum">
              <a:rPr lang="en-US">
                <a:solidFill>
                  <a:schemeClr val="bg1"/>
                </a:solidFill>
                <a:latin typeface="Humanst531 BT"/>
              </a:rPr>
              <a:pPr eaLnBrk="1" hangingPunct="1"/>
              <a:t>156</a:t>
            </a:fld>
            <a:endParaRPr lang="en-US">
              <a:solidFill>
                <a:schemeClr val="bg1"/>
              </a:solidFill>
              <a:latin typeface="Humanst531 BT"/>
            </a:endParaRPr>
          </a:p>
        </p:txBody>
      </p:sp>
      <p:sp>
        <p:nvSpPr>
          <p:cNvPr id="36867" name="Rectangle 2"/>
          <p:cNvSpPr>
            <a:spLocks noGrp="1" noChangeArrowheads="1"/>
          </p:cNvSpPr>
          <p:nvPr>
            <p:ph type="title"/>
          </p:nvPr>
        </p:nvSpPr>
        <p:spPr>
          <a:xfrm>
            <a:off x="1676400" y="304800"/>
            <a:ext cx="7391400" cy="457200"/>
          </a:xfrm>
        </p:spPr>
        <p:txBody>
          <a:bodyPr/>
          <a:lstStyle/>
          <a:p>
            <a:pPr algn="ctr" eaLnBrk="1" hangingPunct="1"/>
            <a:r>
              <a:rPr lang="ar-LB" sz="2400">
                <a:cs typeface="Arabic Transparent" panose="020B0604020202020204" pitchFamily="34" charset="0"/>
              </a:rPr>
              <a:t>نماذج عن أنشطة البدء</a:t>
            </a:r>
            <a:endParaRPr lang="en-US" sz="2400">
              <a:cs typeface="Arabic Transparent" panose="020B0604020202020204" pitchFamily="34" charset="0"/>
            </a:endParaRPr>
          </a:p>
        </p:txBody>
      </p:sp>
      <p:sp>
        <p:nvSpPr>
          <p:cNvPr id="36868" name="Rectangle 3"/>
          <p:cNvSpPr>
            <a:spLocks noGrp="1" noChangeArrowheads="1"/>
          </p:cNvSpPr>
          <p:nvPr>
            <p:ph type="body" idx="1"/>
          </p:nvPr>
        </p:nvSpPr>
        <p:spPr>
          <a:xfrm>
            <a:off x="1676400" y="1143000"/>
            <a:ext cx="8534400" cy="4800600"/>
          </a:xfrm>
        </p:spPr>
        <p:txBody>
          <a:bodyPr/>
          <a:lstStyle/>
          <a:p>
            <a:pPr eaLnBrk="1" hangingPunct="1"/>
            <a:endParaRPr lang="en-US" b="1" smtClean="0">
              <a:cs typeface="Arabic Transparent" panose="020B0604020202020204" pitchFamily="34" charset="0"/>
            </a:endParaRPr>
          </a:p>
          <a:p>
            <a:pPr eaLnBrk="1" hangingPunct="1"/>
            <a:r>
              <a:rPr lang="ar-LB" smtClean="0">
                <a:cs typeface="Arabic Transparent" panose="020B0604020202020204" pitchFamily="34" charset="0"/>
              </a:rPr>
              <a:t>فاوض، اكتب، ونقّح وثيقة المشروع</a:t>
            </a:r>
            <a:endParaRPr lang="en-US" smtClean="0">
              <a:cs typeface="Arabic Transparent" panose="020B0604020202020204" pitchFamily="34" charset="0"/>
            </a:endParaRPr>
          </a:p>
          <a:p>
            <a:pPr eaLnBrk="1" hangingPunct="1"/>
            <a:r>
              <a:rPr lang="ar-LB" smtClean="0">
                <a:cs typeface="Arabic Transparent" panose="020B0604020202020204" pitchFamily="34" charset="0"/>
              </a:rPr>
              <a:t>أكّد كيفية ارتباط المشروع بحاجة العمل</a:t>
            </a:r>
            <a:endParaRPr lang="en-US" smtClean="0">
              <a:cs typeface="Arabic Transparent" panose="020B0604020202020204" pitchFamily="34" charset="0"/>
            </a:endParaRPr>
          </a:p>
          <a:p>
            <a:pPr eaLnBrk="1" hangingPunct="1"/>
            <a:r>
              <a:rPr lang="ar-LB" smtClean="0">
                <a:cs typeface="Arabic Transparent" panose="020B0604020202020204" pitchFamily="34" charset="0"/>
              </a:rPr>
              <a:t>حدّد مسؤوليات الإدارة</a:t>
            </a:r>
            <a:endParaRPr lang="en-US" smtClean="0">
              <a:cs typeface="Arabic Transparent" panose="020B0604020202020204" pitchFamily="34" charset="0"/>
            </a:endParaRPr>
          </a:p>
          <a:p>
            <a:pPr eaLnBrk="1" hangingPunct="1"/>
            <a:r>
              <a:rPr lang="ar-LB" smtClean="0">
                <a:cs typeface="Arabic Transparent" panose="020B0604020202020204" pitchFamily="34" charset="0"/>
              </a:rPr>
              <a:t>حدّد المواقع الجغرافية المعنية</a:t>
            </a:r>
            <a:endParaRPr lang="en-US" smtClean="0">
              <a:cs typeface="Arabic Transparent" panose="020B0604020202020204" pitchFamily="34" charset="0"/>
            </a:endParaRPr>
          </a:p>
          <a:p>
            <a:pPr eaLnBrk="1" hangingPunct="1"/>
            <a:r>
              <a:rPr lang="ar-LB" smtClean="0">
                <a:cs typeface="Arabic Transparent" panose="020B0604020202020204" pitchFamily="34" charset="0"/>
              </a:rPr>
              <a:t>اختبر الأهداف العليا في مقابل خطط العمل الاستراتيجية</a:t>
            </a:r>
            <a:endParaRPr lang="en-US" smtClean="0">
              <a:cs typeface="Arabic Transparent" panose="020B0604020202020204" pitchFamily="34" charset="0"/>
            </a:endParaRPr>
          </a:p>
          <a:p>
            <a:pPr eaLnBrk="1" hangingPunct="1"/>
            <a:r>
              <a:rPr lang="ar-LB" smtClean="0">
                <a:cs typeface="Arabic Transparent" panose="020B0604020202020204" pitchFamily="34" charset="0"/>
              </a:rPr>
              <a:t>اتخذ قرارات توريد استراتيجية، مثال ذلك: اصنع، اشترِ، أو حدّد الباعة ذوي الأهلية</a:t>
            </a:r>
            <a:endParaRPr lang="en-US" smtClean="0">
              <a:cs typeface="Arabic Transparent" panose="020B0604020202020204" pitchFamily="34" charset="0"/>
            </a:endParaRPr>
          </a:p>
        </p:txBody>
      </p:sp>
    </p:spTree>
    <p:extLst>
      <p:ext uri="{BB962C8B-B14F-4D97-AF65-F5344CB8AC3E}">
        <p14:creationId xmlns:p14="http://schemas.microsoft.com/office/powerpoint/2010/main" val="431361307"/>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C64CF04-D022-4557-BA88-DEC089169F8D}" type="slidenum">
              <a:rPr lang="en-US">
                <a:solidFill>
                  <a:schemeClr val="bg1"/>
                </a:solidFill>
                <a:latin typeface="Humanst531 BT"/>
              </a:rPr>
              <a:pPr eaLnBrk="1" hangingPunct="1"/>
              <a:t>157</a:t>
            </a:fld>
            <a:endParaRPr lang="en-US">
              <a:solidFill>
                <a:schemeClr val="bg1"/>
              </a:solidFill>
              <a:latin typeface="Humanst531 BT"/>
            </a:endParaRPr>
          </a:p>
        </p:txBody>
      </p:sp>
      <p:sp>
        <p:nvSpPr>
          <p:cNvPr id="43011" name="Rectangle 3"/>
          <p:cNvSpPr>
            <a:spLocks noGrp="1" noChangeArrowheads="1"/>
          </p:cNvSpPr>
          <p:nvPr>
            <p:ph type="body" idx="1"/>
          </p:nvPr>
        </p:nvSpPr>
        <p:spPr>
          <a:xfrm>
            <a:off x="1676400" y="1676400"/>
            <a:ext cx="8763000" cy="4267200"/>
          </a:xfrm>
        </p:spPr>
        <p:txBody>
          <a:bodyPr/>
          <a:lstStyle/>
          <a:p>
            <a:pPr algn="ctr" eaLnBrk="1" hangingPunct="1">
              <a:lnSpc>
                <a:spcPct val="100000"/>
              </a:lnSpc>
              <a:buFontTx/>
              <a:buNone/>
            </a:pPr>
            <a:endParaRPr lang="ar-LB" sz="3200" b="1">
              <a:cs typeface="Arabic Transparent" panose="020B0604020202020204" pitchFamily="34" charset="0"/>
            </a:endParaRPr>
          </a:p>
          <a:p>
            <a:pPr algn="ctr" eaLnBrk="1" hangingPunct="1">
              <a:lnSpc>
                <a:spcPct val="100000"/>
              </a:lnSpc>
              <a:buFontTx/>
              <a:buNone/>
            </a:pPr>
            <a:r>
              <a:rPr lang="ar-LB" sz="8000" b="1">
                <a:cs typeface="Arabic Transparent" panose="020B0604020202020204" pitchFamily="34" charset="0"/>
              </a:rPr>
              <a:t>مجموعة عمليات التخطيط</a:t>
            </a:r>
            <a:endParaRPr lang="en-US" sz="8000" b="1">
              <a:cs typeface="Arabic Transparent" panose="020B0604020202020204" pitchFamily="34" charset="0"/>
            </a:endParaRPr>
          </a:p>
        </p:txBody>
      </p:sp>
    </p:spTree>
    <p:extLst>
      <p:ext uri="{BB962C8B-B14F-4D97-AF65-F5344CB8AC3E}">
        <p14:creationId xmlns:p14="http://schemas.microsoft.com/office/powerpoint/2010/main" val="3756065783"/>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F00290F-4DE9-4E57-B7CE-546CC5FD2D9E}" type="slidenum">
              <a:rPr lang="en-US">
                <a:solidFill>
                  <a:schemeClr val="bg1"/>
                </a:solidFill>
                <a:latin typeface="Humanst531 BT"/>
              </a:rPr>
              <a:pPr eaLnBrk="1" hangingPunct="1"/>
              <a:t>158</a:t>
            </a:fld>
            <a:endParaRPr lang="en-US">
              <a:solidFill>
                <a:schemeClr val="bg1"/>
              </a:solidFill>
              <a:latin typeface="Humanst531 BT"/>
            </a:endParaRPr>
          </a:p>
        </p:txBody>
      </p:sp>
      <p:sp>
        <p:nvSpPr>
          <p:cNvPr id="45059" name="Rectangle 2"/>
          <p:cNvSpPr>
            <a:spLocks noGrp="1" noChangeArrowheads="1"/>
          </p:cNvSpPr>
          <p:nvPr>
            <p:ph type="title"/>
          </p:nvPr>
        </p:nvSpPr>
        <p:spPr>
          <a:xfrm>
            <a:off x="1676400" y="258763"/>
            <a:ext cx="7391400" cy="519112"/>
          </a:xfrm>
        </p:spPr>
        <p:txBody>
          <a:bodyPr>
            <a:normAutofit fontScale="90000"/>
          </a:bodyPr>
          <a:lstStyle/>
          <a:p>
            <a:pPr algn="ctr" eaLnBrk="1" hangingPunct="1"/>
            <a:r>
              <a:rPr lang="ar-LB" dirty="0" smtClean="0">
                <a:cs typeface="Arabic Transparent" panose="020B0604020202020204" pitchFamily="34" charset="0"/>
              </a:rPr>
              <a:t>مجموعة عمليات التخطيط 1/3</a:t>
            </a:r>
            <a:endParaRPr lang="en-US" dirty="0" smtClean="0">
              <a:cs typeface="Arabic Transparent" panose="020B0604020202020204" pitchFamily="34" charset="0"/>
            </a:endParaRPr>
          </a:p>
        </p:txBody>
      </p:sp>
      <p:sp>
        <p:nvSpPr>
          <p:cNvPr id="45060" name="Rectangle 3"/>
          <p:cNvSpPr>
            <a:spLocks noGrp="1" noChangeArrowheads="1"/>
          </p:cNvSpPr>
          <p:nvPr>
            <p:ph type="body" idx="1"/>
          </p:nvPr>
        </p:nvSpPr>
        <p:spPr>
          <a:xfrm>
            <a:off x="1981200" y="1219200"/>
            <a:ext cx="7848600" cy="4800600"/>
          </a:xfrm>
        </p:spPr>
        <p:txBody>
          <a:bodyPr/>
          <a:lstStyle/>
          <a:p>
            <a:pPr eaLnBrk="1" hangingPunct="1">
              <a:buFontTx/>
              <a:buNone/>
            </a:pPr>
            <a:r>
              <a:rPr lang="en-US" smtClean="0">
                <a:cs typeface="Arabic Transparent" panose="020B0604020202020204" pitchFamily="34" charset="0"/>
              </a:rPr>
              <a:t>	</a:t>
            </a:r>
            <a:r>
              <a:rPr lang="ar-LB" smtClean="0">
                <a:cs typeface="Arabic Transparent" panose="020B0604020202020204" pitchFamily="34" charset="0"/>
              </a:rPr>
              <a:t>تنفذ هذه العمليات لتعريف وإنضاج نطاق المشروع، تطوير خطة إدارة المشروع، وتحدد وتجدول أنشطة المشروع التي تحصل من ضمن المشروع</a:t>
            </a:r>
            <a:endParaRPr lang="en-US" smtClean="0">
              <a:cs typeface="Arabic Transparent" panose="020B0604020202020204" pitchFamily="34" charset="0"/>
            </a:endParaRPr>
          </a:p>
          <a:p>
            <a:pPr eaLnBrk="1" hangingPunct="1"/>
            <a:endParaRPr lang="en-US" smtClean="0">
              <a:cs typeface="Arabic Transparent" panose="020B0604020202020204" pitchFamily="34" charset="0"/>
            </a:endParaRPr>
          </a:p>
        </p:txBody>
      </p:sp>
    </p:spTree>
    <p:extLst>
      <p:ext uri="{BB962C8B-B14F-4D97-AF65-F5344CB8AC3E}">
        <p14:creationId xmlns:p14="http://schemas.microsoft.com/office/powerpoint/2010/main" val="40130518"/>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DDC4661-252D-4CCE-9FF2-8C9A63CFD928}" type="slidenum">
              <a:rPr lang="en-US">
                <a:solidFill>
                  <a:schemeClr val="bg1"/>
                </a:solidFill>
                <a:latin typeface="Humanst531 BT"/>
              </a:rPr>
              <a:pPr eaLnBrk="1" hangingPunct="1"/>
              <a:t>159</a:t>
            </a:fld>
            <a:endParaRPr lang="en-US">
              <a:solidFill>
                <a:schemeClr val="bg1"/>
              </a:solidFill>
              <a:latin typeface="Humanst531 BT"/>
            </a:endParaRPr>
          </a:p>
        </p:txBody>
      </p:sp>
      <p:sp>
        <p:nvSpPr>
          <p:cNvPr id="46083" name="Rectangle 2"/>
          <p:cNvSpPr>
            <a:spLocks noGrp="1" noChangeArrowheads="1"/>
          </p:cNvSpPr>
          <p:nvPr>
            <p:ph type="title"/>
          </p:nvPr>
        </p:nvSpPr>
        <p:spPr>
          <a:xfrm>
            <a:off x="1676400" y="304801"/>
            <a:ext cx="7391400" cy="519113"/>
          </a:xfrm>
        </p:spPr>
        <p:txBody>
          <a:bodyPr>
            <a:normAutofit fontScale="90000"/>
          </a:bodyPr>
          <a:lstStyle/>
          <a:p>
            <a:pPr algn="ctr" eaLnBrk="1" hangingPunct="1"/>
            <a:r>
              <a:rPr lang="ar-LB" dirty="0" smtClean="0">
                <a:cs typeface="Arabic Transparent" panose="020B0604020202020204" pitchFamily="34" charset="0"/>
              </a:rPr>
              <a:t>مجموعة عمليات التخطيط 2/3</a:t>
            </a:r>
            <a:endParaRPr lang="en-US" dirty="0" smtClean="0">
              <a:cs typeface="Arabic Transparent" panose="020B0604020202020204" pitchFamily="34" charset="0"/>
            </a:endParaRPr>
          </a:p>
        </p:txBody>
      </p:sp>
      <p:sp>
        <p:nvSpPr>
          <p:cNvPr id="46084" name="Rectangle 3"/>
          <p:cNvSpPr>
            <a:spLocks noGrp="1" noChangeArrowheads="1"/>
          </p:cNvSpPr>
          <p:nvPr>
            <p:ph type="body" idx="1"/>
          </p:nvPr>
        </p:nvSpPr>
        <p:spPr>
          <a:xfrm>
            <a:off x="1981200" y="1219200"/>
            <a:ext cx="8077200" cy="4800600"/>
          </a:xfrm>
        </p:spPr>
        <p:txBody>
          <a:bodyPr/>
          <a:lstStyle/>
          <a:p>
            <a:pPr eaLnBrk="1" hangingPunct="1"/>
            <a:r>
              <a:rPr lang="ar-LB" smtClean="0">
                <a:cs typeface="Arabic Transparent" panose="020B0604020202020204" pitchFamily="34" charset="0"/>
              </a:rPr>
              <a:t>عملية تخطيط المشروع توفّر إطار العمل لفرق المشاريع من أجل تطوير خططها</a:t>
            </a:r>
          </a:p>
          <a:p>
            <a:pPr eaLnBrk="1" hangingPunct="1"/>
            <a:endParaRPr lang="en-US" sz="1000">
              <a:cs typeface="Arabic Transparent" panose="020B0604020202020204" pitchFamily="34" charset="0"/>
            </a:endParaRPr>
          </a:p>
          <a:p>
            <a:pPr eaLnBrk="1" hangingPunct="1"/>
            <a:r>
              <a:rPr lang="ar-LB" smtClean="0">
                <a:cs typeface="Arabic Transparent" panose="020B0604020202020204" pitchFamily="34" charset="0"/>
              </a:rPr>
              <a:t>بواسطة الأنشطة المفصلة في وصفِ العمليات هذا وفي الوثائقِ المساندةِ، تَصِفُ فرق المشروع العملَ الذي ستقوم به، تطوّر تقديرات للمجهود، تطوّر جدولاً زمنيًا، تخطّطُ مقارباتها الإدارية والتقنية، تحدد الإجراءات، وتطور مقاربةً لإدارة المخاطر</a:t>
            </a:r>
            <a:endParaRPr lang="en-US" smtClean="0">
              <a:cs typeface="Arabic Transparent" panose="020B0604020202020204" pitchFamily="34" charset="0"/>
            </a:endParaRPr>
          </a:p>
        </p:txBody>
      </p:sp>
    </p:spTree>
    <p:extLst>
      <p:ext uri="{BB962C8B-B14F-4D97-AF65-F5344CB8AC3E}">
        <p14:creationId xmlns:p14="http://schemas.microsoft.com/office/powerpoint/2010/main" val="6693974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1AD3EDCC-3892-4806-99C7-94E8DBFA2D0A}" type="slidenum">
              <a:rPr lang="en-US" b="0">
                <a:solidFill>
                  <a:schemeClr val="bg1"/>
                </a:solidFill>
                <a:latin typeface="Humanst531 BT"/>
              </a:rPr>
              <a:pPr eaLnBrk="1" hangingPunct="1"/>
              <a:t>16</a:t>
            </a:fld>
            <a:endParaRPr lang="en-US" b="0">
              <a:solidFill>
                <a:schemeClr val="bg1"/>
              </a:solidFill>
              <a:latin typeface="Humanst531 BT"/>
            </a:endParaRPr>
          </a:p>
        </p:txBody>
      </p:sp>
      <p:sp>
        <p:nvSpPr>
          <p:cNvPr id="17411" name="Rectangle 2"/>
          <p:cNvSpPr>
            <a:spLocks noGrp="1" noChangeArrowheads="1"/>
          </p:cNvSpPr>
          <p:nvPr>
            <p:ph type="title"/>
          </p:nvPr>
        </p:nvSpPr>
        <p:spPr>
          <a:xfrm>
            <a:off x="1676400" y="319088"/>
            <a:ext cx="7543800" cy="519112"/>
          </a:xfrm>
          <a:noFill/>
        </p:spPr>
        <p:txBody>
          <a:bodyPr anchor="ctr">
            <a:normAutofit fontScale="90000"/>
          </a:bodyPr>
          <a:lstStyle/>
          <a:p>
            <a:pPr eaLnBrk="1" hangingPunct="1"/>
            <a:r>
              <a:rPr lang="ar-LB" dirty="0" smtClean="0">
                <a:cs typeface="Arabic Transparent" panose="020B0604020202020204" pitchFamily="34" charset="0"/>
              </a:rPr>
              <a:t>ميّزات دورة الحياة 3/5</a:t>
            </a:r>
            <a:endParaRPr lang="en-US" dirty="0" smtClean="0">
              <a:cs typeface="Arabic Transparent" panose="020B0604020202020204" pitchFamily="34" charset="0"/>
            </a:endParaRPr>
          </a:p>
        </p:txBody>
      </p:sp>
      <p:grpSp>
        <p:nvGrpSpPr>
          <p:cNvPr id="17412" name="Group 10"/>
          <p:cNvGrpSpPr>
            <a:grpSpLocks/>
          </p:cNvGrpSpPr>
          <p:nvPr/>
        </p:nvGrpSpPr>
        <p:grpSpPr bwMode="auto">
          <a:xfrm>
            <a:off x="2673350" y="1233489"/>
            <a:ext cx="6419850" cy="4865687"/>
            <a:chOff x="864" y="1056"/>
            <a:chExt cx="4044" cy="3065"/>
          </a:xfrm>
        </p:grpSpPr>
        <p:sp>
          <p:nvSpPr>
            <p:cNvPr id="17413" name="Line 3"/>
            <p:cNvSpPr>
              <a:spLocks noChangeShapeType="1"/>
            </p:cNvSpPr>
            <p:nvPr/>
          </p:nvSpPr>
          <p:spPr bwMode="auto">
            <a:xfrm flipH="1" flipV="1">
              <a:off x="864" y="1056"/>
              <a:ext cx="0" cy="283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4" name="Line 4"/>
            <p:cNvSpPr>
              <a:spLocks noChangeShapeType="1"/>
            </p:cNvSpPr>
            <p:nvPr/>
          </p:nvSpPr>
          <p:spPr bwMode="auto">
            <a:xfrm>
              <a:off x="864" y="3888"/>
              <a:ext cx="403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5" name="Text Box 5"/>
            <p:cNvSpPr txBox="1">
              <a:spLocks noChangeArrowheads="1"/>
            </p:cNvSpPr>
            <p:nvPr/>
          </p:nvSpPr>
          <p:spPr bwMode="auto">
            <a:xfrm>
              <a:off x="1000" y="1152"/>
              <a:ext cx="1990" cy="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rtl="1"/>
              <a:r>
                <a:rPr lang="ar-LB"/>
                <a:t>العوامل التي تتصاعد مع تقدم المشروع:</a:t>
              </a:r>
            </a:p>
            <a:p>
              <a:pPr algn="r" rtl="1"/>
              <a:r>
                <a:rPr lang="ar-LB"/>
                <a:t> </a:t>
              </a:r>
              <a:endParaRPr lang="en-US"/>
            </a:p>
            <a:p>
              <a:pPr algn="r" rtl="1">
                <a:buFontTx/>
                <a:buChar char="•"/>
              </a:pPr>
              <a:r>
                <a:rPr lang="ar-LB" b="0"/>
                <a:t>احتمال انجاز المشروع بنجاح </a:t>
              </a:r>
              <a:endParaRPr lang="en-US" b="0"/>
            </a:p>
            <a:p>
              <a:pPr algn="r" rtl="1">
                <a:buFontTx/>
                <a:buChar char="•"/>
              </a:pPr>
              <a:r>
                <a:rPr lang="ar-LB" b="0"/>
                <a:t>تكلفة التغيير</a:t>
              </a:r>
              <a:endParaRPr lang="en-US" b="0"/>
            </a:p>
            <a:p>
              <a:pPr algn="r" rtl="1">
                <a:buFontTx/>
                <a:buChar char="•"/>
              </a:pPr>
              <a:r>
                <a:rPr lang="ar-LB" b="0"/>
                <a:t>تكلفة إصلاح الأخطاء</a:t>
              </a:r>
              <a:endParaRPr lang="en-US" b="0"/>
            </a:p>
          </p:txBody>
        </p:sp>
        <p:sp>
          <p:nvSpPr>
            <p:cNvPr id="17416" name="Line 6"/>
            <p:cNvSpPr>
              <a:spLocks noChangeShapeType="1"/>
            </p:cNvSpPr>
            <p:nvPr/>
          </p:nvSpPr>
          <p:spPr bwMode="auto">
            <a:xfrm flipV="1">
              <a:off x="1296" y="1584"/>
              <a:ext cx="3168" cy="206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7" name="Text Box 7"/>
            <p:cNvSpPr txBox="1">
              <a:spLocks noChangeArrowheads="1"/>
            </p:cNvSpPr>
            <p:nvPr/>
          </p:nvSpPr>
          <p:spPr bwMode="auto">
            <a:xfrm>
              <a:off x="1008" y="3888"/>
              <a:ext cx="76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r>
                <a:rPr lang="ar-LB" b="0"/>
                <a:t>بداية المشروع</a:t>
              </a:r>
              <a:endParaRPr lang="en-US" b="0"/>
            </a:p>
          </p:txBody>
        </p:sp>
        <p:sp>
          <p:nvSpPr>
            <p:cNvPr id="17418" name="Text Box 8"/>
            <p:cNvSpPr txBox="1">
              <a:spLocks noChangeArrowheads="1"/>
            </p:cNvSpPr>
            <p:nvPr/>
          </p:nvSpPr>
          <p:spPr bwMode="auto">
            <a:xfrm>
              <a:off x="4128" y="3888"/>
              <a:ext cx="78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r>
                <a:rPr lang="ar-LB" b="0"/>
                <a:t>نهاية المشروع</a:t>
              </a:r>
              <a:endParaRPr lang="en-US" b="0"/>
            </a:p>
          </p:txBody>
        </p:sp>
        <p:sp>
          <p:nvSpPr>
            <p:cNvPr id="17419" name="Text Box 9"/>
            <p:cNvSpPr txBox="1">
              <a:spLocks noChangeArrowheads="1"/>
            </p:cNvSpPr>
            <p:nvPr/>
          </p:nvSpPr>
          <p:spPr bwMode="auto">
            <a:xfrm>
              <a:off x="2256" y="3888"/>
              <a:ext cx="73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r>
                <a:rPr lang="ar-LB"/>
                <a:t>مدة المشروع</a:t>
              </a:r>
              <a:endParaRPr lang="en-US"/>
            </a:p>
          </p:txBody>
        </p:sp>
      </p:grpSp>
    </p:spTree>
    <p:extLst>
      <p:ext uri="{BB962C8B-B14F-4D97-AF65-F5344CB8AC3E}">
        <p14:creationId xmlns:p14="http://schemas.microsoft.com/office/powerpoint/2010/main" val="315064361"/>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68B6230-74E6-4724-98D8-6897B539627F}" type="slidenum">
              <a:rPr lang="en-US">
                <a:solidFill>
                  <a:schemeClr val="bg1"/>
                </a:solidFill>
                <a:latin typeface="Humanst531 BT"/>
              </a:rPr>
              <a:pPr eaLnBrk="1" hangingPunct="1"/>
              <a:t>160</a:t>
            </a:fld>
            <a:endParaRPr lang="en-US">
              <a:solidFill>
                <a:schemeClr val="bg1"/>
              </a:solidFill>
              <a:latin typeface="Humanst531 BT"/>
            </a:endParaRPr>
          </a:p>
        </p:txBody>
      </p:sp>
      <p:sp>
        <p:nvSpPr>
          <p:cNvPr id="47107" name="Rectangle 2"/>
          <p:cNvSpPr>
            <a:spLocks noGrp="1" noChangeArrowheads="1"/>
          </p:cNvSpPr>
          <p:nvPr>
            <p:ph type="title"/>
          </p:nvPr>
        </p:nvSpPr>
        <p:spPr>
          <a:xfrm>
            <a:off x="1600200" y="304801"/>
            <a:ext cx="7391400" cy="519113"/>
          </a:xfrm>
        </p:spPr>
        <p:txBody>
          <a:bodyPr>
            <a:normAutofit fontScale="90000"/>
          </a:bodyPr>
          <a:lstStyle/>
          <a:p>
            <a:pPr algn="ctr" eaLnBrk="1" hangingPunct="1"/>
            <a:r>
              <a:rPr lang="ar-LB" dirty="0" smtClean="0">
                <a:cs typeface="Arabic Transparent" panose="020B0604020202020204" pitchFamily="34" charset="0"/>
              </a:rPr>
              <a:t>مجموعة عمليات التخطيط 3/3</a:t>
            </a:r>
            <a:endParaRPr lang="en-US" dirty="0" smtClean="0">
              <a:cs typeface="Arabic Transparent" panose="020B0604020202020204" pitchFamily="34" charset="0"/>
            </a:endParaRPr>
          </a:p>
        </p:txBody>
      </p:sp>
      <p:sp>
        <p:nvSpPr>
          <p:cNvPr id="47108" name="Rectangle 3"/>
          <p:cNvSpPr>
            <a:spLocks noGrp="1" noChangeArrowheads="1"/>
          </p:cNvSpPr>
          <p:nvPr>
            <p:ph type="body" idx="1"/>
          </p:nvPr>
        </p:nvSpPr>
        <p:spPr>
          <a:xfrm>
            <a:off x="1676400" y="1447800"/>
            <a:ext cx="8534400" cy="4495800"/>
          </a:xfrm>
        </p:spPr>
        <p:txBody>
          <a:bodyPr/>
          <a:lstStyle/>
          <a:p>
            <a:pPr eaLnBrk="1" hangingPunct="1"/>
            <a:r>
              <a:rPr lang="ar-LB" dirty="0" smtClean="0">
                <a:cs typeface="Arabic Transparent" panose="020B0604020202020204" pitchFamily="34" charset="0"/>
              </a:rPr>
              <a:t>التخطيط هو أكبر مجموعة عمليات لاحتوائها على معظم العمليات</a:t>
            </a:r>
            <a:endParaRPr lang="en-US" dirty="0" smtClean="0">
              <a:cs typeface="Arabic Transparent" panose="020B0604020202020204" pitchFamily="34" charset="0"/>
            </a:endParaRPr>
          </a:p>
          <a:p>
            <a:pPr eaLnBrk="1" hangingPunct="1"/>
            <a:endParaRPr lang="en-US" sz="1000" dirty="0">
              <a:cs typeface="Arabic Transparent" panose="020B0604020202020204" pitchFamily="34" charset="0"/>
            </a:endParaRPr>
          </a:p>
          <a:p>
            <a:pPr eaLnBrk="1" hangingPunct="1"/>
            <a:r>
              <a:rPr lang="ar-LB" dirty="0" smtClean="0">
                <a:cs typeface="Arabic Transparent" panose="020B0604020202020204" pitchFamily="34" charset="0"/>
              </a:rPr>
              <a:t>تؤدي معظم المشاريع معظم عملها وتستخدم معظم مواردها خلال عمليات التنفيذ</a:t>
            </a:r>
          </a:p>
        </p:txBody>
      </p:sp>
    </p:spTree>
    <p:extLst>
      <p:ext uri="{BB962C8B-B14F-4D97-AF65-F5344CB8AC3E}">
        <p14:creationId xmlns:p14="http://schemas.microsoft.com/office/powerpoint/2010/main" val="1845474006"/>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LB" dirty="0" smtClean="0"/>
              <a:t>تمارين</a:t>
            </a:r>
            <a:endParaRPr lang="en-US" dirty="0"/>
          </a:p>
        </p:txBody>
      </p:sp>
      <p:sp>
        <p:nvSpPr>
          <p:cNvPr id="3" name="Content Placeholder 2"/>
          <p:cNvSpPr>
            <a:spLocks noGrp="1"/>
          </p:cNvSpPr>
          <p:nvPr>
            <p:ph idx="1"/>
          </p:nvPr>
        </p:nvSpPr>
        <p:spPr/>
        <p:txBody>
          <a:bodyPr/>
          <a:lstStyle/>
          <a:p>
            <a:r>
              <a:rPr lang="ar-LB" dirty="0" smtClean="0"/>
              <a:t>انظر الملحق</a:t>
            </a:r>
            <a:endParaRPr lang="en-US" dirty="0"/>
          </a:p>
        </p:txBody>
      </p:sp>
    </p:spTree>
    <p:extLst>
      <p:ext uri="{BB962C8B-B14F-4D97-AF65-F5344CB8AC3E}">
        <p14:creationId xmlns:p14="http://schemas.microsoft.com/office/powerpoint/2010/main" val="3538603011"/>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D4FB6AF-7385-4D66-89C4-E3930AF8EC0A}" type="slidenum">
              <a:rPr lang="en-US">
                <a:solidFill>
                  <a:schemeClr val="bg1"/>
                </a:solidFill>
                <a:latin typeface="Humanst531 BT"/>
              </a:rPr>
              <a:pPr eaLnBrk="1" hangingPunct="1"/>
              <a:t>162</a:t>
            </a:fld>
            <a:endParaRPr lang="en-US">
              <a:solidFill>
                <a:schemeClr val="bg1"/>
              </a:solidFill>
              <a:latin typeface="Humanst531 BT"/>
            </a:endParaRPr>
          </a:p>
        </p:txBody>
      </p:sp>
      <p:sp>
        <p:nvSpPr>
          <p:cNvPr id="79875" name="Rectangle 3"/>
          <p:cNvSpPr>
            <a:spLocks noGrp="1" noChangeArrowheads="1"/>
          </p:cNvSpPr>
          <p:nvPr>
            <p:ph type="body" idx="1"/>
          </p:nvPr>
        </p:nvSpPr>
        <p:spPr>
          <a:xfrm>
            <a:off x="1524000" y="914400"/>
            <a:ext cx="8534400" cy="3429000"/>
          </a:xfrm>
        </p:spPr>
        <p:txBody>
          <a:bodyPr/>
          <a:lstStyle/>
          <a:p>
            <a:pPr algn="ctr" eaLnBrk="1" hangingPunct="1">
              <a:buFontTx/>
              <a:buNone/>
            </a:pPr>
            <a:endParaRPr lang="ar-LB" sz="8000" b="1">
              <a:cs typeface="Arabic Transparent" panose="020B0604020202020204" pitchFamily="34" charset="0"/>
            </a:endParaRPr>
          </a:p>
          <a:p>
            <a:pPr algn="ctr" eaLnBrk="1" hangingPunct="1">
              <a:buFontTx/>
              <a:buNone/>
            </a:pPr>
            <a:r>
              <a:rPr lang="ar-LB" sz="8000" b="1">
                <a:cs typeface="Arabic Transparent" panose="020B0604020202020204" pitchFamily="34" charset="0"/>
              </a:rPr>
              <a:t>مجموعة عمليات التنفيذ</a:t>
            </a:r>
            <a:endParaRPr lang="en-US" sz="8000" b="1">
              <a:cs typeface="Arabic Transparent" panose="020B0604020202020204" pitchFamily="34" charset="0"/>
            </a:endParaRPr>
          </a:p>
        </p:txBody>
      </p:sp>
    </p:spTree>
    <p:extLst>
      <p:ext uri="{BB962C8B-B14F-4D97-AF65-F5344CB8AC3E}">
        <p14:creationId xmlns:p14="http://schemas.microsoft.com/office/powerpoint/2010/main" val="2540016064"/>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LB" dirty="0" smtClean="0"/>
              <a:t>نقاش</a:t>
            </a:r>
            <a:endParaRPr lang="en-US" dirty="0"/>
          </a:p>
        </p:txBody>
      </p:sp>
      <p:sp>
        <p:nvSpPr>
          <p:cNvPr id="3" name="Content Placeholder 2"/>
          <p:cNvSpPr>
            <a:spLocks noGrp="1"/>
          </p:cNvSpPr>
          <p:nvPr>
            <p:ph idx="1"/>
          </p:nvPr>
        </p:nvSpPr>
        <p:spPr/>
        <p:txBody>
          <a:bodyPr/>
          <a:lstStyle/>
          <a:p>
            <a:r>
              <a:rPr lang="ar-LB" dirty="0" smtClean="0"/>
              <a:t>انظر الملحق</a:t>
            </a:r>
            <a:endParaRPr lang="en-US" dirty="0"/>
          </a:p>
        </p:txBody>
      </p:sp>
    </p:spTree>
    <p:extLst>
      <p:ext uri="{BB962C8B-B14F-4D97-AF65-F5344CB8AC3E}">
        <p14:creationId xmlns:p14="http://schemas.microsoft.com/office/powerpoint/2010/main" val="3123726286"/>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383BB39-164E-4710-A4C0-CF7034F27CE6}" type="slidenum">
              <a:rPr lang="en-US">
                <a:solidFill>
                  <a:schemeClr val="bg1"/>
                </a:solidFill>
                <a:latin typeface="Humanst531 BT"/>
              </a:rPr>
              <a:pPr eaLnBrk="1" hangingPunct="1"/>
              <a:t>164</a:t>
            </a:fld>
            <a:endParaRPr lang="en-US">
              <a:solidFill>
                <a:schemeClr val="bg1"/>
              </a:solidFill>
              <a:latin typeface="Humanst531 BT"/>
            </a:endParaRPr>
          </a:p>
        </p:txBody>
      </p:sp>
      <p:sp>
        <p:nvSpPr>
          <p:cNvPr id="93187" name="Rectangle 3"/>
          <p:cNvSpPr>
            <a:spLocks noGrp="1" noChangeArrowheads="1"/>
          </p:cNvSpPr>
          <p:nvPr>
            <p:ph type="body" idx="1"/>
          </p:nvPr>
        </p:nvSpPr>
        <p:spPr>
          <a:xfrm>
            <a:off x="1524000" y="2286000"/>
            <a:ext cx="9144000" cy="2667000"/>
          </a:xfrm>
        </p:spPr>
        <p:txBody>
          <a:bodyPr/>
          <a:lstStyle/>
          <a:p>
            <a:pPr algn="ctr" eaLnBrk="1" hangingPunct="1">
              <a:buFontTx/>
              <a:buNone/>
            </a:pPr>
            <a:r>
              <a:rPr lang="ar-LB" sz="8000" b="1">
                <a:cs typeface="Arabic Transparent" panose="020B0604020202020204" pitchFamily="34" charset="0"/>
              </a:rPr>
              <a:t>مجموعة عمليات المراقبة</a:t>
            </a:r>
            <a:endParaRPr lang="en-US" sz="8000" b="1">
              <a:cs typeface="Arabic Transparent" panose="020B0604020202020204" pitchFamily="34" charset="0"/>
            </a:endParaRPr>
          </a:p>
        </p:txBody>
      </p:sp>
    </p:spTree>
    <p:extLst>
      <p:ext uri="{BB962C8B-B14F-4D97-AF65-F5344CB8AC3E}">
        <p14:creationId xmlns:p14="http://schemas.microsoft.com/office/powerpoint/2010/main" val="2551470544"/>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6CBAE9C-1C02-4366-9E18-FC854E3E6D08}" type="slidenum">
              <a:rPr lang="en-US">
                <a:solidFill>
                  <a:schemeClr val="bg1"/>
                </a:solidFill>
                <a:latin typeface="Humanst531 BT"/>
              </a:rPr>
              <a:pPr eaLnBrk="1" hangingPunct="1"/>
              <a:t>165</a:t>
            </a:fld>
            <a:endParaRPr lang="en-US">
              <a:solidFill>
                <a:schemeClr val="bg1"/>
              </a:solidFill>
              <a:latin typeface="Humanst531 BT"/>
            </a:endParaRPr>
          </a:p>
        </p:txBody>
      </p:sp>
      <p:sp>
        <p:nvSpPr>
          <p:cNvPr id="98307" name="Rectangle 2"/>
          <p:cNvSpPr>
            <a:spLocks noGrp="1" noChangeArrowheads="1"/>
          </p:cNvSpPr>
          <p:nvPr>
            <p:ph type="title"/>
          </p:nvPr>
        </p:nvSpPr>
        <p:spPr>
          <a:xfrm>
            <a:off x="1676400" y="304801"/>
            <a:ext cx="7391400" cy="519113"/>
          </a:xfrm>
        </p:spPr>
        <p:txBody>
          <a:bodyPr>
            <a:normAutofit fontScale="90000"/>
          </a:bodyPr>
          <a:lstStyle/>
          <a:p>
            <a:pPr algn="ctr" eaLnBrk="1" hangingPunct="1"/>
            <a:r>
              <a:rPr lang="ar-LB" smtClean="0">
                <a:cs typeface="Arabic Transparent" panose="020B0604020202020204" pitchFamily="34" charset="0"/>
              </a:rPr>
              <a:t>مراقبة المشروع</a:t>
            </a:r>
            <a:endParaRPr lang="en-US" smtClean="0">
              <a:cs typeface="Arabic Transparent" panose="020B0604020202020204" pitchFamily="34" charset="0"/>
            </a:endParaRPr>
          </a:p>
        </p:txBody>
      </p:sp>
      <p:sp>
        <p:nvSpPr>
          <p:cNvPr id="98308" name="Rectangle 3"/>
          <p:cNvSpPr>
            <a:spLocks noGrp="1" noChangeArrowheads="1"/>
          </p:cNvSpPr>
          <p:nvPr>
            <p:ph type="body" idx="1"/>
          </p:nvPr>
        </p:nvSpPr>
        <p:spPr>
          <a:xfrm>
            <a:off x="2286000" y="1219200"/>
            <a:ext cx="7467600" cy="4800600"/>
          </a:xfrm>
        </p:spPr>
        <p:txBody>
          <a:bodyPr/>
          <a:lstStyle/>
          <a:p>
            <a:pPr eaLnBrk="1" hangingPunct="1">
              <a:buFontTx/>
              <a:buNone/>
            </a:pPr>
            <a:r>
              <a:rPr lang="ar-LB" smtClean="0">
                <a:cs typeface="Arabic Transparent" panose="020B0604020202020204" pitchFamily="34" charset="0"/>
              </a:rPr>
              <a:t>لماذا ينبغي أن يُراقَب؟</a:t>
            </a:r>
            <a:endParaRPr lang="en-US" smtClean="0">
              <a:cs typeface="Arabic Transparent" panose="020B0604020202020204" pitchFamily="34" charset="0"/>
            </a:endParaRPr>
          </a:p>
          <a:p>
            <a:pPr eaLnBrk="1" hangingPunct="1">
              <a:buFontTx/>
              <a:buNone/>
            </a:pPr>
            <a:endParaRPr lang="en-US" sz="1000">
              <a:cs typeface="Arabic Transparent" panose="020B0604020202020204" pitchFamily="34" charset="0"/>
            </a:endParaRPr>
          </a:p>
          <a:p>
            <a:pPr eaLnBrk="1" hangingPunct="1"/>
            <a:r>
              <a:rPr lang="ar-LB" smtClean="0">
                <a:cs typeface="Arabic Transparent" panose="020B0604020202020204" pitchFamily="34" charset="0"/>
              </a:rPr>
              <a:t>حالة العمل مقارنةً بالخطة</a:t>
            </a:r>
            <a:endParaRPr lang="en-US" smtClean="0">
              <a:cs typeface="Arabic Transparent" panose="020B0604020202020204" pitchFamily="34" charset="0"/>
            </a:endParaRPr>
          </a:p>
          <a:p>
            <a:pPr eaLnBrk="1" hangingPunct="1"/>
            <a:r>
              <a:rPr lang="ar-LB" smtClean="0">
                <a:cs typeface="Arabic Transparent" panose="020B0604020202020204" pitchFamily="34" charset="0"/>
              </a:rPr>
              <a:t>جودة العمل</a:t>
            </a:r>
            <a:endParaRPr lang="en-US" smtClean="0">
              <a:cs typeface="Arabic Transparent" panose="020B0604020202020204" pitchFamily="34" charset="0"/>
            </a:endParaRPr>
          </a:p>
          <a:p>
            <a:pPr eaLnBrk="1" hangingPunct="1"/>
            <a:r>
              <a:rPr lang="ar-LB" smtClean="0">
                <a:cs typeface="Arabic Transparent" panose="020B0604020202020204" pitchFamily="34" charset="0"/>
              </a:rPr>
              <a:t>التكلفة والجدول الزمني مقارنةً بالخطة</a:t>
            </a:r>
            <a:endParaRPr lang="en-US" smtClean="0">
              <a:cs typeface="Arabic Transparent" panose="020B0604020202020204" pitchFamily="34" charset="0"/>
            </a:endParaRPr>
          </a:p>
          <a:p>
            <a:pPr eaLnBrk="1" hangingPunct="1"/>
            <a:r>
              <a:rPr lang="ar-LB" smtClean="0">
                <a:cs typeface="Arabic Transparent" panose="020B0604020202020204" pitchFamily="34" charset="0"/>
              </a:rPr>
              <a:t>مسائل المشروع غير المحلولة</a:t>
            </a:r>
            <a:endParaRPr lang="en-US" smtClean="0">
              <a:cs typeface="Arabic Transparent" panose="020B0604020202020204" pitchFamily="34" charset="0"/>
            </a:endParaRPr>
          </a:p>
          <a:p>
            <a:pPr eaLnBrk="1" hangingPunct="1"/>
            <a:r>
              <a:rPr lang="ar-LB" smtClean="0">
                <a:cs typeface="Arabic Transparent" panose="020B0604020202020204" pitchFamily="34" charset="0"/>
              </a:rPr>
              <a:t>المفكرة اليومية للأحداث</a:t>
            </a:r>
            <a:endParaRPr lang="en-US" smtClean="0">
              <a:cs typeface="Arabic Transparent" panose="020B0604020202020204" pitchFamily="34" charset="0"/>
            </a:endParaRPr>
          </a:p>
          <a:p>
            <a:pPr eaLnBrk="1" hangingPunct="1"/>
            <a:endParaRPr lang="en-US" smtClean="0">
              <a:cs typeface="Arabic Transparent" panose="020B0604020202020204" pitchFamily="34" charset="0"/>
            </a:endParaRPr>
          </a:p>
        </p:txBody>
      </p:sp>
    </p:spTree>
    <p:extLst>
      <p:ext uri="{BB962C8B-B14F-4D97-AF65-F5344CB8AC3E}">
        <p14:creationId xmlns:p14="http://schemas.microsoft.com/office/powerpoint/2010/main" val="1807295409"/>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3781422-7D4B-477B-9327-105E22138702}" type="slidenum">
              <a:rPr lang="en-US">
                <a:solidFill>
                  <a:schemeClr val="bg1"/>
                </a:solidFill>
                <a:latin typeface="Humanst531 BT"/>
              </a:rPr>
              <a:pPr eaLnBrk="1" hangingPunct="1"/>
              <a:t>166</a:t>
            </a:fld>
            <a:endParaRPr lang="en-US">
              <a:solidFill>
                <a:schemeClr val="bg1"/>
              </a:solidFill>
              <a:latin typeface="Humanst531 BT"/>
            </a:endParaRPr>
          </a:p>
        </p:txBody>
      </p:sp>
      <p:sp>
        <p:nvSpPr>
          <p:cNvPr id="99331" name="Rectangle 2"/>
          <p:cNvSpPr>
            <a:spLocks noGrp="1" noChangeArrowheads="1"/>
          </p:cNvSpPr>
          <p:nvPr>
            <p:ph type="title"/>
          </p:nvPr>
        </p:nvSpPr>
        <p:spPr>
          <a:xfrm>
            <a:off x="1676400" y="304801"/>
            <a:ext cx="7772400" cy="519113"/>
          </a:xfrm>
        </p:spPr>
        <p:txBody>
          <a:bodyPr>
            <a:normAutofit fontScale="90000"/>
          </a:bodyPr>
          <a:lstStyle/>
          <a:p>
            <a:pPr algn="ctr" eaLnBrk="1" hangingPunct="1"/>
            <a:r>
              <a:rPr lang="ar-LB" smtClean="0">
                <a:cs typeface="Arabic Transparent" panose="020B0604020202020204" pitchFamily="34" charset="0"/>
              </a:rPr>
              <a:t>ماذا على المراقبة أن تنجز؟</a:t>
            </a:r>
            <a:endParaRPr lang="en-US" smtClean="0">
              <a:cs typeface="Arabic Transparent" panose="020B0604020202020204" pitchFamily="34" charset="0"/>
            </a:endParaRPr>
          </a:p>
        </p:txBody>
      </p:sp>
      <p:sp>
        <p:nvSpPr>
          <p:cNvPr id="99332" name="Rectangle 3"/>
          <p:cNvSpPr>
            <a:spLocks noGrp="1" noChangeArrowheads="1"/>
          </p:cNvSpPr>
          <p:nvPr>
            <p:ph type="body" idx="1"/>
          </p:nvPr>
        </p:nvSpPr>
        <p:spPr>
          <a:xfrm>
            <a:off x="1981200" y="1219200"/>
            <a:ext cx="7467600" cy="4800600"/>
          </a:xfrm>
        </p:spPr>
        <p:txBody>
          <a:bodyPr/>
          <a:lstStyle/>
          <a:p>
            <a:pPr eaLnBrk="1" hangingPunct="1"/>
            <a:r>
              <a:rPr lang="ar-LB" smtClean="0">
                <a:cs typeface="Arabic Transparent" panose="020B0604020202020204" pitchFamily="34" charset="0"/>
              </a:rPr>
              <a:t>الاتصال حول حالة المشروع لكل فرد</a:t>
            </a:r>
            <a:endParaRPr lang="en-US" smtClean="0">
              <a:cs typeface="Arabic Transparent" panose="020B0604020202020204" pitchFamily="34" charset="0"/>
            </a:endParaRPr>
          </a:p>
          <a:p>
            <a:pPr eaLnBrk="1" hangingPunct="1"/>
            <a:r>
              <a:rPr lang="ar-LB" smtClean="0">
                <a:cs typeface="Arabic Transparent" panose="020B0604020202020204" pitchFamily="34" charset="0"/>
              </a:rPr>
              <a:t>أعلم الإدارة عن حالة المشروع</a:t>
            </a:r>
            <a:endParaRPr lang="en-US" smtClean="0">
              <a:cs typeface="Arabic Transparent" panose="020B0604020202020204" pitchFamily="34" charset="0"/>
            </a:endParaRPr>
          </a:p>
          <a:p>
            <a:pPr eaLnBrk="1" hangingPunct="1"/>
            <a:r>
              <a:rPr lang="ar-LB" smtClean="0">
                <a:cs typeface="Arabic Transparent" panose="020B0604020202020204" pitchFamily="34" charset="0"/>
              </a:rPr>
              <a:t>أعطِ تبريرًا لتغييرات المشروع</a:t>
            </a:r>
            <a:endParaRPr lang="en-US" smtClean="0">
              <a:cs typeface="Arabic Transparent" panose="020B0604020202020204" pitchFamily="34" charset="0"/>
            </a:endParaRPr>
          </a:p>
          <a:p>
            <a:pPr eaLnBrk="1" hangingPunct="1"/>
            <a:r>
              <a:rPr lang="ar-LB" smtClean="0">
                <a:cs typeface="Arabic Transparent" panose="020B0604020202020204" pitchFamily="34" charset="0"/>
              </a:rPr>
              <a:t>قارن التطور الفعلي في مقابل المخطّط</a:t>
            </a:r>
            <a:endParaRPr lang="en-US" smtClean="0">
              <a:cs typeface="Arabic Transparent" panose="020B0604020202020204" pitchFamily="34" charset="0"/>
            </a:endParaRPr>
          </a:p>
          <a:p>
            <a:pPr eaLnBrk="1" hangingPunct="1"/>
            <a:r>
              <a:rPr lang="ar-LB" smtClean="0">
                <a:cs typeface="Arabic Transparent" panose="020B0604020202020204" pitchFamily="34" charset="0"/>
              </a:rPr>
              <a:t>اشرح التباينات</a:t>
            </a:r>
            <a:endParaRPr lang="en-US" smtClean="0">
              <a:cs typeface="Arabic Transparent" panose="020B0604020202020204" pitchFamily="34" charset="0"/>
            </a:endParaRPr>
          </a:p>
          <a:p>
            <a:pPr eaLnBrk="1" hangingPunct="1"/>
            <a:endParaRPr lang="en-US" smtClean="0">
              <a:cs typeface="Arabic Transparent" panose="020B0604020202020204" pitchFamily="34" charset="0"/>
            </a:endParaRPr>
          </a:p>
        </p:txBody>
      </p:sp>
    </p:spTree>
    <p:extLst>
      <p:ext uri="{BB962C8B-B14F-4D97-AF65-F5344CB8AC3E}">
        <p14:creationId xmlns:p14="http://schemas.microsoft.com/office/powerpoint/2010/main" val="1006940700"/>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B9CF185-9CAF-4F4A-AD4D-AC2E451A8A45}" type="slidenum">
              <a:rPr lang="en-US">
                <a:solidFill>
                  <a:schemeClr val="bg1"/>
                </a:solidFill>
                <a:latin typeface="Humanst531 BT"/>
              </a:rPr>
              <a:pPr eaLnBrk="1" hangingPunct="1"/>
              <a:t>167</a:t>
            </a:fld>
            <a:endParaRPr lang="en-US">
              <a:solidFill>
                <a:schemeClr val="bg1"/>
              </a:solidFill>
              <a:latin typeface="Humanst531 BT"/>
            </a:endParaRPr>
          </a:p>
        </p:txBody>
      </p:sp>
      <p:sp>
        <p:nvSpPr>
          <p:cNvPr id="119811" name="Rectangle 2"/>
          <p:cNvSpPr>
            <a:spLocks noGrp="1" noChangeArrowheads="1"/>
          </p:cNvSpPr>
          <p:nvPr>
            <p:ph type="title"/>
          </p:nvPr>
        </p:nvSpPr>
        <p:spPr>
          <a:xfrm>
            <a:off x="1676400" y="304800"/>
            <a:ext cx="7391400" cy="457200"/>
          </a:xfrm>
        </p:spPr>
        <p:txBody>
          <a:bodyPr/>
          <a:lstStyle/>
          <a:p>
            <a:pPr algn="ctr" eaLnBrk="1" hangingPunct="1"/>
            <a:r>
              <a:rPr lang="ar-LB" sz="2400">
                <a:cs typeface="Arabic Transparent" panose="020B0604020202020204" pitchFamily="34" charset="0"/>
              </a:rPr>
              <a:t>المعايير</a:t>
            </a:r>
            <a:endParaRPr lang="en-US" sz="2400">
              <a:cs typeface="Arabic Transparent" panose="020B0604020202020204" pitchFamily="34" charset="0"/>
            </a:endParaRPr>
          </a:p>
        </p:txBody>
      </p:sp>
      <p:sp>
        <p:nvSpPr>
          <p:cNvPr id="119812" name="Rectangle 3"/>
          <p:cNvSpPr>
            <a:spLocks noGrp="1" noChangeArrowheads="1"/>
          </p:cNvSpPr>
          <p:nvPr>
            <p:ph type="body" idx="1"/>
          </p:nvPr>
        </p:nvSpPr>
        <p:spPr>
          <a:xfrm>
            <a:off x="1981200" y="1219200"/>
            <a:ext cx="8534400" cy="4800600"/>
          </a:xfrm>
        </p:spPr>
        <p:txBody>
          <a:bodyPr/>
          <a:lstStyle/>
          <a:p>
            <a:pPr eaLnBrk="1" hangingPunct="1"/>
            <a:r>
              <a:rPr lang="ar-LB" smtClean="0">
                <a:cs typeface="Arabic Transparent" panose="020B0604020202020204" pitchFamily="34" charset="0"/>
              </a:rPr>
              <a:t>ما هو المعيار؟</a:t>
            </a:r>
            <a:endParaRPr lang="en-US" smtClean="0">
              <a:cs typeface="Arabic Transparent" panose="020B0604020202020204" pitchFamily="34" charset="0"/>
            </a:endParaRPr>
          </a:p>
          <a:p>
            <a:pPr lvl="1" eaLnBrk="1" hangingPunct="1"/>
            <a:r>
              <a:rPr lang="ar-LB" sz="1800">
                <a:cs typeface="Arabic Transparent" panose="020B0604020202020204" pitchFamily="34" charset="0"/>
              </a:rPr>
              <a:t>هل هو مخطّط؟</a:t>
            </a:r>
            <a:endParaRPr lang="en-US" sz="1800">
              <a:cs typeface="Arabic Transparent" panose="020B0604020202020204" pitchFamily="34" charset="0"/>
            </a:endParaRPr>
          </a:p>
          <a:p>
            <a:pPr lvl="1" eaLnBrk="1" hangingPunct="1"/>
            <a:r>
              <a:rPr lang="ar-LB" sz="1800">
                <a:cs typeface="Arabic Transparent" panose="020B0604020202020204" pitchFamily="34" charset="0"/>
              </a:rPr>
              <a:t>يمتد خلال حياة المشروع</a:t>
            </a:r>
            <a:endParaRPr lang="en-US" sz="1800">
              <a:cs typeface="Arabic Transparent" panose="020B0604020202020204" pitchFamily="34" charset="0"/>
            </a:endParaRPr>
          </a:p>
          <a:p>
            <a:pPr lvl="1" eaLnBrk="1" hangingPunct="1"/>
            <a:r>
              <a:rPr lang="ar-LB" sz="1800">
                <a:cs typeface="Arabic Transparent" panose="020B0604020202020204" pitchFamily="34" charset="0"/>
              </a:rPr>
              <a:t>قابل للتقصّي</a:t>
            </a:r>
            <a:endParaRPr lang="en-US" sz="1800">
              <a:cs typeface="Arabic Transparent" panose="020B0604020202020204" pitchFamily="34" charset="0"/>
            </a:endParaRPr>
          </a:p>
          <a:p>
            <a:pPr lvl="1" eaLnBrk="1" hangingPunct="1"/>
            <a:r>
              <a:rPr lang="ar-LB" sz="1800">
                <a:cs typeface="Arabic Transparent" panose="020B0604020202020204" pitchFamily="34" charset="0"/>
              </a:rPr>
              <a:t>يولّد التباينات</a:t>
            </a:r>
            <a:endParaRPr lang="en-US" sz="1800">
              <a:cs typeface="Arabic Transparent" panose="020B0604020202020204" pitchFamily="34" charset="0"/>
            </a:endParaRPr>
          </a:p>
          <a:p>
            <a:pPr lvl="1" eaLnBrk="1" hangingPunct="1"/>
            <a:r>
              <a:rPr lang="ar-LB" sz="1800">
                <a:cs typeface="Arabic Transparent" panose="020B0604020202020204" pitchFamily="34" charset="0"/>
              </a:rPr>
              <a:t>مفهوم من قبل العميل/الكفيل</a:t>
            </a:r>
            <a:endParaRPr lang="en-US" sz="1800">
              <a:cs typeface="Arabic Transparent" panose="020B0604020202020204" pitchFamily="34" charset="0"/>
            </a:endParaRPr>
          </a:p>
          <a:p>
            <a:pPr lvl="1" eaLnBrk="1" hangingPunct="1"/>
            <a:endParaRPr lang="en-US" sz="1000">
              <a:cs typeface="Arabic Transparent" panose="020B0604020202020204" pitchFamily="34" charset="0"/>
            </a:endParaRPr>
          </a:p>
          <a:p>
            <a:pPr eaLnBrk="1" hangingPunct="1"/>
            <a:r>
              <a:rPr lang="en-US" smtClean="0">
                <a:cs typeface="Arabic Transparent" panose="020B0604020202020204" pitchFamily="34" charset="0"/>
              </a:rPr>
              <a:t>–</a:t>
            </a:r>
            <a:r>
              <a:rPr lang="ar-LB" smtClean="0">
                <a:cs typeface="Arabic Transparent" panose="020B0604020202020204" pitchFamily="34" charset="0"/>
              </a:rPr>
              <a:t>على مدير المشاريع أن:</a:t>
            </a:r>
            <a:endParaRPr lang="en-US" smtClean="0">
              <a:cs typeface="Arabic Transparent" panose="020B0604020202020204" pitchFamily="34" charset="0"/>
            </a:endParaRPr>
          </a:p>
          <a:p>
            <a:pPr lvl="1" eaLnBrk="1" hangingPunct="1"/>
            <a:r>
              <a:rPr lang="ar-LB" sz="1800">
                <a:cs typeface="Arabic Transparent" panose="020B0604020202020204" pitchFamily="34" charset="0"/>
              </a:rPr>
              <a:t>يختار معايير ملائمة لكل مشروع</a:t>
            </a:r>
            <a:endParaRPr lang="en-US" sz="1800">
              <a:cs typeface="Arabic Transparent" panose="020B0604020202020204" pitchFamily="34" charset="0"/>
            </a:endParaRPr>
          </a:p>
          <a:p>
            <a:pPr lvl="1" eaLnBrk="1" hangingPunct="1"/>
            <a:r>
              <a:rPr lang="ar-LB" sz="1800">
                <a:cs typeface="Arabic Transparent" panose="020B0604020202020204" pitchFamily="34" charset="0"/>
              </a:rPr>
              <a:t>يحدد المعايير المفضلة للكفيل</a:t>
            </a:r>
            <a:endParaRPr lang="en-US" sz="1800">
              <a:cs typeface="Arabic Transparent" panose="020B0604020202020204" pitchFamily="34" charset="0"/>
            </a:endParaRPr>
          </a:p>
        </p:txBody>
      </p:sp>
    </p:spTree>
    <p:extLst>
      <p:ext uri="{BB962C8B-B14F-4D97-AF65-F5344CB8AC3E}">
        <p14:creationId xmlns:p14="http://schemas.microsoft.com/office/powerpoint/2010/main" val="1565669876"/>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56EF349-07B8-4049-B380-F2C99875D912}" type="slidenum">
              <a:rPr lang="en-US">
                <a:solidFill>
                  <a:schemeClr val="bg1"/>
                </a:solidFill>
                <a:latin typeface="Humanst531 BT"/>
              </a:rPr>
              <a:pPr eaLnBrk="1" hangingPunct="1"/>
              <a:t>168</a:t>
            </a:fld>
            <a:endParaRPr lang="en-US">
              <a:solidFill>
                <a:schemeClr val="bg1"/>
              </a:solidFill>
              <a:latin typeface="Humanst531 BT"/>
            </a:endParaRPr>
          </a:p>
        </p:txBody>
      </p:sp>
      <p:sp>
        <p:nvSpPr>
          <p:cNvPr id="120835" name="Rectangle 2"/>
          <p:cNvSpPr>
            <a:spLocks noGrp="1" noChangeArrowheads="1"/>
          </p:cNvSpPr>
          <p:nvPr>
            <p:ph type="title"/>
          </p:nvPr>
        </p:nvSpPr>
        <p:spPr>
          <a:xfrm>
            <a:off x="1676400" y="319088"/>
            <a:ext cx="7391400" cy="519112"/>
          </a:xfrm>
        </p:spPr>
        <p:txBody>
          <a:bodyPr>
            <a:normAutofit fontScale="90000"/>
          </a:bodyPr>
          <a:lstStyle/>
          <a:p>
            <a:pPr algn="ctr" eaLnBrk="1" hangingPunct="1"/>
            <a:r>
              <a:rPr lang="ar-LB" smtClean="0">
                <a:cs typeface="Arabic Transparent" panose="020B0604020202020204" pitchFamily="34" charset="0"/>
              </a:rPr>
              <a:t>مثال عن المعايير</a:t>
            </a:r>
            <a:endParaRPr lang="en-US" smtClean="0">
              <a:cs typeface="Arabic Transparent" panose="020B0604020202020204" pitchFamily="34" charset="0"/>
            </a:endParaRPr>
          </a:p>
        </p:txBody>
      </p:sp>
      <p:sp>
        <p:nvSpPr>
          <p:cNvPr id="120836" name="Rectangle 3"/>
          <p:cNvSpPr>
            <a:spLocks noGrp="1" noChangeArrowheads="1"/>
          </p:cNvSpPr>
          <p:nvPr>
            <p:ph type="body" idx="1"/>
          </p:nvPr>
        </p:nvSpPr>
        <p:spPr>
          <a:xfrm>
            <a:off x="1981200" y="1219200"/>
            <a:ext cx="8534400" cy="4800600"/>
          </a:xfrm>
        </p:spPr>
        <p:txBody>
          <a:bodyPr/>
          <a:lstStyle/>
          <a:p>
            <a:pPr eaLnBrk="1" hangingPunct="1"/>
            <a:r>
              <a:rPr lang="ar-LB" smtClean="0">
                <a:cs typeface="Arabic Transparent" panose="020B0604020202020204" pitchFamily="34" charset="0"/>
              </a:rPr>
              <a:t>استخدام الموارد</a:t>
            </a:r>
            <a:endParaRPr lang="en-US" smtClean="0">
              <a:cs typeface="Arabic Transparent" panose="020B0604020202020204" pitchFamily="34" charset="0"/>
            </a:endParaRPr>
          </a:p>
          <a:p>
            <a:pPr eaLnBrk="1" hangingPunct="1"/>
            <a:r>
              <a:rPr lang="ar-LB" smtClean="0">
                <a:cs typeface="Arabic Transparent" panose="020B0604020202020204" pitchFamily="34" charset="0"/>
              </a:rPr>
              <a:t>عدد أحداث المخاطر السابقة أو المكتملة</a:t>
            </a:r>
            <a:endParaRPr lang="en-US" smtClean="0">
              <a:cs typeface="Arabic Transparent" panose="020B0604020202020204" pitchFamily="34" charset="0"/>
            </a:endParaRPr>
          </a:p>
          <a:p>
            <a:pPr eaLnBrk="1" hangingPunct="1"/>
            <a:r>
              <a:rPr lang="ar-LB" smtClean="0">
                <a:cs typeface="Arabic Transparent" panose="020B0604020202020204" pitchFamily="34" charset="0"/>
              </a:rPr>
              <a:t>عدد التغييرات مع الوقت</a:t>
            </a:r>
            <a:endParaRPr lang="en-US" smtClean="0">
              <a:cs typeface="Arabic Transparent" panose="020B0604020202020204" pitchFamily="34" charset="0"/>
            </a:endParaRPr>
          </a:p>
          <a:p>
            <a:pPr eaLnBrk="1" hangingPunct="1"/>
            <a:r>
              <a:rPr lang="ar-LB" smtClean="0">
                <a:cs typeface="Arabic Transparent" panose="020B0604020202020204" pitchFamily="34" charset="0"/>
              </a:rPr>
              <a:t>القيمة المستحقة</a:t>
            </a:r>
            <a:endParaRPr lang="en-US" smtClean="0">
              <a:cs typeface="Arabic Transparent" panose="020B0604020202020204" pitchFamily="34" charset="0"/>
            </a:endParaRPr>
          </a:p>
          <a:p>
            <a:pPr eaLnBrk="1" hangingPunct="1"/>
            <a:r>
              <a:rPr lang="ar-LB" smtClean="0">
                <a:cs typeface="Arabic Transparent" panose="020B0604020202020204" pitchFamily="34" charset="0"/>
              </a:rPr>
              <a:t>بدء/إنهاء المهام (المخططة في مقابل الحقيقية)</a:t>
            </a:r>
            <a:endParaRPr lang="en-US" smtClean="0">
              <a:cs typeface="Arabic Transparent" panose="020B0604020202020204" pitchFamily="34" charset="0"/>
            </a:endParaRPr>
          </a:p>
          <a:p>
            <a:pPr eaLnBrk="1" hangingPunct="1"/>
            <a:r>
              <a:rPr lang="ar-LB" smtClean="0">
                <a:cs typeface="Arabic Transparent" panose="020B0604020202020204" pitchFamily="34" charset="0"/>
              </a:rPr>
              <a:t>المعالم</a:t>
            </a:r>
            <a:endParaRPr lang="en-US" smtClean="0">
              <a:cs typeface="Arabic Transparent" panose="020B0604020202020204" pitchFamily="34" charset="0"/>
            </a:endParaRPr>
          </a:p>
          <a:p>
            <a:pPr eaLnBrk="1" hangingPunct="1"/>
            <a:endParaRPr lang="en-US" smtClean="0">
              <a:cs typeface="Arabic Transparent" panose="020B0604020202020204" pitchFamily="34" charset="0"/>
            </a:endParaRPr>
          </a:p>
        </p:txBody>
      </p:sp>
    </p:spTree>
    <p:extLst>
      <p:ext uri="{BB962C8B-B14F-4D97-AF65-F5344CB8AC3E}">
        <p14:creationId xmlns:p14="http://schemas.microsoft.com/office/powerpoint/2010/main" val="1415906826"/>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32C3163-4248-43EF-BC13-44D8C38D03CF}" type="slidenum">
              <a:rPr lang="en-US">
                <a:solidFill>
                  <a:schemeClr val="bg1"/>
                </a:solidFill>
                <a:latin typeface="Humanst531 BT"/>
              </a:rPr>
              <a:pPr eaLnBrk="1" hangingPunct="1"/>
              <a:t>169</a:t>
            </a:fld>
            <a:endParaRPr lang="en-US">
              <a:solidFill>
                <a:schemeClr val="bg1"/>
              </a:solidFill>
              <a:latin typeface="Humanst531 BT"/>
            </a:endParaRPr>
          </a:p>
        </p:txBody>
      </p:sp>
      <p:sp>
        <p:nvSpPr>
          <p:cNvPr id="121859" name="Rectangle 2"/>
          <p:cNvSpPr>
            <a:spLocks noGrp="1" noChangeArrowheads="1"/>
          </p:cNvSpPr>
          <p:nvPr>
            <p:ph type="title"/>
          </p:nvPr>
        </p:nvSpPr>
        <p:spPr>
          <a:xfrm>
            <a:off x="1676400" y="258763"/>
            <a:ext cx="7391400" cy="519112"/>
          </a:xfrm>
        </p:spPr>
        <p:txBody>
          <a:bodyPr>
            <a:normAutofit fontScale="90000"/>
          </a:bodyPr>
          <a:lstStyle/>
          <a:p>
            <a:pPr algn="ctr" eaLnBrk="1" hangingPunct="1"/>
            <a:r>
              <a:rPr lang="ar-LB" smtClean="0">
                <a:cs typeface="Arabic Transparent" panose="020B0604020202020204" pitchFamily="34" charset="0"/>
              </a:rPr>
              <a:t>نموذج عن مخطط غانت</a:t>
            </a:r>
            <a:endParaRPr lang="en-US" smtClean="0">
              <a:cs typeface="Arabic Transparent" panose="020B0604020202020204" pitchFamily="34" charset="0"/>
            </a:endParaRPr>
          </a:p>
        </p:txBody>
      </p:sp>
      <p:pic>
        <p:nvPicPr>
          <p:cNvPr id="1218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922464"/>
            <a:ext cx="8229600" cy="307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80286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0F92296C-11A3-4552-95B1-8977A812E6FF}" type="slidenum">
              <a:rPr lang="en-US" b="0">
                <a:solidFill>
                  <a:schemeClr val="bg1"/>
                </a:solidFill>
                <a:latin typeface="Humanst531 BT"/>
              </a:rPr>
              <a:pPr eaLnBrk="1" hangingPunct="1"/>
              <a:t>17</a:t>
            </a:fld>
            <a:endParaRPr lang="en-US" b="0">
              <a:solidFill>
                <a:schemeClr val="bg1"/>
              </a:solidFill>
              <a:latin typeface="Humanst531 BT"/>
            </a:endParaRPr>
          </a:p>
        </p:txBody>
      </p:sp>
      <p:sp>
        <p:nvSpPr>
          <p:cNvPr id="18435" name="Rectangle 2"/>
          <p:cNvSpPr>
            <a:spLocks noGrp="1" noChangeArrowheads="1"/>
          </p:cNvSpPr>
          <p:nvPr>
            <p:ph type="title"/>
          </p:nvPr>
        </p:nvSpPr>
        <p:spPr>
          <a:xfrm>
            <a:off x="1905000" y="350838"/>
            <a:ext cx="7543800" cy="519112"/>
          </a:xfrm>
          <a:noFill/>
        </p:spPr>
        <p:txBody>
          <a:bodyPr anchor="ctr">
            <a:normAutofit fontScale="90000"/>
          </a:bodyPr>
          <a:lstStyle/>
          <a:p>
            <a:pPr eaLnBrk="1" hangingPunct="1"/>
            <a:r>
              <a:rPr lang="ar-LB" dirty="0" smtClean="0">
                <a:cs typeface="Arabic Transparent" panose="020B0604020202020204" pitchFamily="34" charset="0"/>
              </a:rPr>
              <a:t>ميّزات دورة الحياة 4/5</a:t>
            </a:r>
            <a:endParaRPr lang="en-US" dirty="0" smtClean="0">
              <a:cs typeface="Arabic Transparent" panose="020B0604020202020204" pitchFamily="34" charset="0"/>
            </a:endParaRPr>
          </a:p>
        </p:txBody>
      </p:sp>
      <p:grpSp>
        <p:nvGrpSpPr>
          <p:cNvPr id="18436" name="Group 10"/>
          <p:cNvGrpSpPr>
            <a:grpSpLocks/>
          </p:cNvGrpSpPr>
          <p:nvPr/>
        </p:nvGrpSpPr>
        <p:grpSpPr bwMode="auto">
          <a:xfrm>
            <a:off x="2667000" y="1233488"/>
            <a:ext cx="6400800" cy="4572000"/>
            <a:chOff x="864" y="1008"/>
            <a:chExt cx="4032" cy="2880"/>
          </a:xfrm>
        </p:grpSpPr>
        <p:sp>
          <p:nvSpPr>
            <p:cNvPr id="18440" name="Line 3"/>
            <p:cNvSpPr>
              <a:spLocks noChangeShapeType="1"/>
            </p:cNvSpPr>
            <p:nvPr/>
          </p:nvSpPr>
          <p:spPr bwMode="auto">
            <a:xfrm flipH="1" flipV="1">
              <a:off x="864" y="1056"/>
              <a:ext cx="0" cy="283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1" name="Line 4"/>
            <p:cNvSpPr>
              <a:spLocks noChangeShapeType="1"/>
            </p:cNvSpPr>
            <p:nvPr/>
          </p:nvSpPr>
          <p:spPr bwMode="auto">
            <a:xfrm>
              <a:off x="864" y="3888"/>
              <a:ext cx="403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2" name="Text Box 6"/>
            <p:cNvSpPr txBox="1">
              <a:spLocks noChangeArrowheads="1"/>
            </p:cNvSpPr>
            <p:nvPr/>
          </p:nvSpPr>
          <p:spPr bwMode="auto">
            <a:xfrm>
              <a:off x="1104" y="1008"/>
              <a:ext cx="3557" cy="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rtl="1"/>
              <a:r>
                <a:rPr lang="ar-LB"/>
                <a:t>العوامل التي تتضاءل مع تقدم المشروع:</a:t>
              </a:r>
            </a:p>
            <a:p>
              <a:pPr algn="r" rtl="1"/>
              <a:endParaRPr lang="en-US"/>
            </a:p>
            <a:p>
              <a:pPr algn="r" rtl="1">
                <a:buFontTx/>
                <a:buChar char="•"/>
              </a:pPr>
              <a:r>
                <a:rPr lang="ar-LB" b="0"/>
                <a:t>الشكوك/المخاطر حول المشروع</a:t>
              </a:r>
              <a:endParaRPr lang="en-US" b="0"/>
            </a:p>
            <a:p>
              <a:pPr algn="r" rtl="1">
                <a:buFontTx/>
                <a:buChar char="•"/>
              </a:pPr>
              <a:r>
                <a:rPr lang="ar-LB" b="0"/>
                <a:t>إمكانية أصحاب المصالح من التأثير في الخصائص النهائية لمُنتَج المشروع</a:t>
              </a:r>
              <a:endParaRPr lang="en-US" b="0"/>
            </a:p>
            <a:p>
              <a:pPr algn="r" rtl="1">
                <a:buFontTx/>
                <a:buChar char="•"/>
              </a:pPr>
              <a:r>
                <a:rPr lang="ar-SA" b="0"/>
                <a:t>إ</a:t>
              </a:r>
              <a:r>
                <a:rPr lang="ar-LB" b="0"/>
                <a:t>مكانية أصحاب المصالح من التأثير في التكلفة النهائية لمُنتَج المشروع</a:t>
              </a:r>
              <a:endParaRPr lang="en-US" b="0"/>
            </a:p>
          </p:txBody>
        </p:sp>
        <p:sp>
          <p:nvSpPr>
            <p:cNvPr id="18443" name="Line 7"/>
            <p:cNvSpPr>
              <a:spLocks noChangeShapeType="1"/>
            </p:cNvSpPr>
            <p:nvPr/>
          </p:nvSpPr>
          <p:spPr bwMode="auto">
            <a:xfrm>
              <a:off x="1104" y="1968"/>
              <a:ext cx="3408" cy="1584"/>
            </a:xfrm>
            <a:prstGeom prst="line">
              <a:avLst/>
            </a:prstGeom>
            <a:noFill/>
            <a:ln w="158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grpSp>
      <p:sp>
        <p:nvSpPr>
          <p:cNvPr id="18437" name="Text Box 7"/>
          <p:cNvSpPr txBox="1">
            <a:spLocks noChangeArrowheads="1"/>
          </p:cNvSpPr>
          <p:nvPr/>
        </p:nvSpPr>
        <p:spPr bwMode="auto">
          <a:xfrm>
            <a:off x="2895600" y="5867400"/>
            <a:ext cx="1220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r>
              <a:rPr lang="ar-LB" b="0"/>
              <a:t>بداية المشروع</a:t>
            </a:r>
            <a:endParaRPr lang="en-US" b="0"/>
          </a:p>
        </p:txBody>
      </p:sp>
      <p:sp>
        <p:nvSpPr>
          <p:cNvPr id="18438" name="Text Box 8"/>
          <p:cNvSpPr txBox="1">
            <a:spLocks noChangeArrowheads="1"/>
          </p:cNvSpPr>
          <p:nvPr/>
        </p:nvSpPr>
        <p:spPr bwMode="auto">
          <a:xfrm>
            <a:off x="7848600" y="5867400"/>
            <a:ext cx="1238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r>
              <a:rPr lang="ar-LB" b="0"/>
              <a:t>نهاية المشروع</a:t>
            </a:r>
            <a:endParaRPr lang="en-US" b="0"/>
          </a:p>
        </p:txBody>
      </p:sp>
      <p:sp>
        <p:nvSpPr>
          <p:cNvPr id="18439" name="Text Box 9"/>
          <p:cNvSpPr txBox="1">
            <a:spLocks noChangeArrowheads="1"/>
          </p:cNvSpPr>
          <p:nvPr/>
        </p:nvSpPr>
        <p:spPr bwMode="auto">
          <a:xfrm>
            <a:off x="4876801" y="5867400"/>
            <a:ext cx="1171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r>
              <a:rPr lang="ar-LB"/>
              <a:t>مدة المشروع</a:t>
            </a:r>
            <a:endParaRPr lang="en-US"/>
          </a:p>
        </p:txBody>
      </p:sp>
    </p:spTree>
    <p:extLst>
      <p:ext uri="{BB962C8B-B14F-4D97-AF65-F5344CB8AC3E}">
        <p14:creationId xmlns:p14="http://schemas.microsoft.com/office/powerpoint/2010/main" val="4288931081"/>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A797D65-3FB7-4242-9A26-3D117ED1ECFC}" type="slidenum">
              <a:rPr lang="en-US">
                <a:solidFill>
                  <a:schemeClr val="bg1"/>
                </a:solidFill>
                <a:latin typeface="Humanst531 BT"/>
              </a:rPr>
              <a:pPr eaLnBrk="1" hangingPunct="1"/>
              <a:t>170</a:t>
            </a:fld>
            <a:endParaRPr lang="en-US">
              <a:solidFill>
                <a:schemeClr val="bg1"/>
              </a:solidFill>
              <a:latin typeface="Humanst531 BT"/>
            </a:endParaRPr>
          </a:p>
        </p:txBody>
      </p:sp>
      <p:sp>
        <p:nvSpPr>
          <p:cNvPr id="122883" name="Rectangle 2"/>
          <p:cNvSpPr>
            <a:spLocks noGrp="1" noChangeArrowheads="1"/>
          </p:cNvSpPr>
          <p:nvPr>
            <p:ph type="title"/>
          </p:nvPr>
        </p:nvSpPr>
        <p:spPr>
          <a:xfrm>
            <a:off x="1676400" y="320676"/>
            <a:ext cx="7391400" cy="523875"/>
          </a:xfrm>
        </p:spPr>
        <p:txBody>
          <a:bodyPr>
            <a:normAutofit fontScale="90000"/>
          </a:bodyPr>
          <a:lstStyle/>
          <a:p>
            <a:pPr algn="ctr" eaLnBrk="1" hangingPunct="1"/>
            <a:r>
              <a:rPr lang="ar-LB" smtClean="0">
                <a:cs typeface="Arabic Transparent" panose="020B0604020202020204" pitchFamily="34" charset="0"/>
              </a:rPr>
              <a:t>في المراجعات، السؤال الرئيسي هو “أين أنت؟”</a:t>
            </a:r>
            <a:endParaRPr lang="en-US" smtClean="0">
              <a:cs typeface="Arabic Transparent" panose="020B0604020202020204" pitchFamily="34" charset="0"/>
            </a:endParaRPr>
          </a:p>
        </p:txBody>
      </p:sp>
      <p:sp>
        <p:nvSpPr>
          <p:cNvPr id="122884" name="Rectangle 3"/>
          <p:cNvSpPr>
            <a:spLocks noGrp="1" noChangeArrowheads="1"/>
          </p:cNvSpPr>
          <p:nvPr>
            <p:ph type="body" idx="1"/>
          </p:nvPr>
        </p:nvSpPr>
        <p:spPr>
          <a:xfrm>
            <a:off x="1981200" y="1143000"/>
            <a:ext cx="8534400" cy="4800600"/>
          </a:xfrm>
        </p:spPr>
        <p:txBody>
          <a:bodyPr/>
          <a:lstStyle/>
          <a:p>
            <a:pPr eaLnBrk="1" hangingPunct="1"/>
            <a:endParaRPr lang="en-US" b="1" smtClean="0">
              <a:cs typeface="Arabic Transparent" panose="020B0604020202020204" pitchFamily="34" charset="0"/>
            </a:endParaRPr>
          </a:p>
          <a:p>
            <a:pPr eaLnBrk="1" hangingPunct="1"/>
            <a:r>
              <a:rPr lang="ar-LB" smtClean="0">
                <a:cs typeface="Arabic Transparent" panose="020B0604020202020204" pitchFamily="34" charset="0"/>
              </a:rPr>
              <a:t>عليك الإجابة على الأسئلة التالية</a:t>
            </a:r>
            <a:endParaRPr lang="en-US" smtClean="0">
              <a:cs typeface="Arabic Transparent" panose="020B0604020202020204" pitchFamily="34" charset="0"/>
            </a:endParaRPr>
          </a:p>
          <a:p>
            <a:pPr eaLnBrk="1" hangingPunct="1"/>
            <a:endParaRPr lang="en-US" smtClean="0">
              <a:cs typeface="Arabic Transparent" panose="020B0604020202020204" pitchFamily="34" charset="0"/>
            </a:endParaRPr>
          </a:p>
          <a:p>
            <a:pPr lvl="1" eaLnBrk="1" hangingPunct="1"/>
            <a:r>
              <a:rPr lang="ar-LB" sz="2000">
                <a:cs typeface="Arabic Transparent" panose="020B0604020202020204" pitchFamily="34" charset="0"/>
              </a:rPr>
              <a:t>أين ينبغي أن أكون؟</a:t>
            </a:r>
            <a:endParaRPr lang="en-US" sz="2000">
              <a:cs typeface="Arabic Transparent" panose="020B0604020202020204" pitchFamily="34" charset="0"/>
            </a:endParaRPr>
          </a:p>
          <a:p>
            <a:pPr lvl="1" eaLnBrk="1" hangingPunct="1"/>
            <a:r>
              <a:rPr lang="ar-LB" sz="2000">
                <a:cs typeface="Arabic Transparent" panose="020B0604020202020204" pitchFamily="34" charset="0"/>
              </a:rPr>
              <a:t>ما هو القدر الذي تم تنفيذه؟</a:t>
            </a:r>
            <a:endParaRPr lang="en-US" sz="2000">
              <a:cs typeface="Arabic Transparent" panose="020B0604020202020204" pitchFamily="34" charset="0"/>
            </a:endParaRPr>
          </a:p>
          <a:p>
            <a:pPr lvl="1" eaLnBrk="1" hangingPunct="1"/>
            <a:r>
              <a:rPr lang="ar-LB" sz="2000">
                <a:cs typeface="Arabic Transparent" panose="020B0604020202020204" pitchFamily="34" charset="0"/>
              </a:rPr>
              <a:t>كم كانت تكلفته؟</a:t>
            </a:r>
            <a:endParaRPr lang="en-US" sz="2000">
              <a:cs typeface="Arabic Transparent" panose="020B0604020202020204" pitchFamily="34" charset="0"/>
            </a:endParaRPr>
          </a:p>
          <a:p>
            <a:pPr lvl="1" eaLnBrk="1" hangingPunct="1"/>
            <a:r>
              <a:rPr lang="ar-LB" sz="2000">
                <a:cs typeface="Arabic Transparent" panose="020B0604020202020204" pitchFamily="34" charset="0"/>
              </a:rPr>
              <a:t>كم سيستغرق حتى ينتهي؟</a:t>
            </a:r>
            <a:endParaRPr lang="en-US" sz="2000">
              <a:cs typeface="Arabic Transparent" panose="020B0604020202020204" pitchFamily="34" charset="0"/>
            </a:endParaRPr>
          </a:p>
          <a:p>
            <a:pPr lvl="1" eaLnBrk="1" hangingPunct="1"/>
            <a:r>
              <a:rPr lang="ar-LB" sz="2000">
                <a:cs typeface="Arabic Transparent" panose="020B0604020202020204" pitchFamily="34" charset="0"/>
              </a:rPr>
              <a:t>كم ستكون كلفته بعد الإنتهاء؟</a:t>
            </a:r>
            <a:endParaRPr lang="en-US" sz="2000">
              <a:cs typeface="Arabic Transparent" panose="020B0604020202020204" pitchFamily="34" charset="0"/>
            </a:endParaRPr>
          </a:p>
          <a:p>
            <a:pPr eaLnBrk="1" hangingPunct="1"/>
            <a:endParaRPr lang="en-US" smtClean="0">
              <a:cs typeface="Arabic Transparent" panose="020B0604020202020204" pitchFamily="34" charset="0"/>
            </a:endParaRPr>
          </a:p>
        </p:txBody>
      </p:sp>
    </p:spTree>
    <p:extLst>
      <p:ext uri="{BB962C8B-B14F-4D97-AF65-F5344CB8AC3E}">
        <p14:creationId xmlns:p14="http://schemas.microsoft.com/office/powerpoint/2010/main" val="3372235306"/>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F882C1C-C46D-4905-AA93-C6C4DB726181}" type="slidenum">
              <a:rPr lang="en-US">
                <a:solidFill>
                  <a:schemeClr val="bg1"/>
                </a:solidFill>
                <a:latin typeface="Humanst531 BT"/>
              </a:rPr>
              <a:pPr eaLnBrk="1" hangingPunct="1"/>
              <a:t>171</a:t>
            </a:fld>
            <a:endParaRPr lang="en-US">
              <a:solidFill>
                <a:schemeClr val="bg1"/>
              </a:solidFill>
              <a:latin typeface="Humanst531 BT"/>
            </a:endParaRPr>
          </a:p>
        </p:txBody>
      </p:sp>
      <p:sp>
        <p:nvSpPr>
          <p:cNvPr id="123907" name="Rectangle 2"/>
          <p:cNvSpPr>
            <a:spLocks noGrp="1" noChangeArrowheads="1"/>
          </p:cNvSpPr>
          <p:nvPr>
            <p:ph type="title"/>
          </p:nvPr>
        </p:nvSpPr>
        <p:spPr>
          <a:xfrm>
            <a:off x="1676400" y="320676"/>
            <a:ext cx="7391400" cy="830263"/>
          </a:xfrm>
        </p:spPr>
        <p:txBody>
          <a:bodyPr/>
          <a:lstStyle/>
          <a:p>
            <a:pPr algn="ctr" eaLnBrk="1" hangingPunct="1"/>
            <a:r>
              <a:rPr lang="ar-LB" sz="2400" dirty="0">
                <a:cs typeface="Arabic Transparent" panose="020B0604020202020204" pitchFamily="34" charset="0"/>
              </a:rPr>
              <a:t>لماذا نأخذ القيمة </a:t>
            </a:r>
            <a:r>
              <a:rPr lang="ar-LB" sz="2400" dirty="0" smtClean="0">
                <a:cs typeface="Arabic Transparent" panose="020B0604020202020204" pitchFamily="34" charset="0"/>
              </a:rPr>
              <a:t>المكتسبة </a:t>
            </a:r>
            <a:r>
              <a:rPr lang="ar-LB" sz="2400" dirty="0">
                <a:cs typeface="Arabic Transparent" panose="020B0604020202020204" pitchFamily="34" charset="0"/>
              </a:rPr>
              <a:t>بعين الاعتبار؟</a:t>
            </a:r>
            <a:r>
              <a:rPr lang="en-US" sz="2400" dirty="0">
                <a:cs typeface="Arabic Transparent" panose="020B0604020202020204" pitchFamily="34" charset="0"/>
              </a:rPr>
              <a:t> </a:t>
            </a:r>
            <a:br>
              <a:rPr lang="en-US" sz="2400" dirty="0">
                <a:cs typeface="Arabic Transparent" panose="020B0604020202020204" pitchFamily="34" charset="0"/>
              </a:rPr>
            </a:br>
            <a:r>
              <a:rPr lang="ar-LB" sz="2400" dirty="0">
                <a:cs typeface="Arabic Transparent" panose="020B0604020202020204" pitchFamily="34" charset="0"/>
              </a:rPr>
              <a:t>لأنها...</a:t>
            </a:r>
            <a:endParaRPr lang="en-US" sz="2400" dirty="0">
              <a:cs typeface="Arabic Transparent" panose="020B0604020202020204" pitchFamily="34" charset="0"/>
            </a:endParaRPr>
          </a:p>
        </p:txBody>
      </p:sp>
      <p:sp>
        <p:nvSpPr>
          <p:cNvPr id="123908" name="Rectangle 3"/>
          <p:cNvSpPr>
            <a:spLocks noGrp="1" noChangeArrowheads="1"/>
          </p:cNvSpPr>
          <p:nvPr>
            <p:ph type="body" idx="1"/>
          </p:nvPr>
        </p:nvSpPr>
        <p:spPr>
          <a:xfrm>
            <a:off x="2057400" y="1447800"/>
            <a:ext cx="8534400" cy="4495800"/>
          </a:xfrm>
        </p:spPr>
        <p:txBody>
          <a:bodyPr/>
          <a:lstStyle/>
          <a:p>
            <a:pPr eaLnBrk="1" hangingPunct="1"/>
            <a:r>
              <a:rPr lang="ar-LB" smtClean="0">
                <a:cs typeface="Arabic Transparent" panose="020B0604020202020204" pitchFamily="34" charset="0"/>
              </a:rPr>
              <a:t>تسمح بتقويم تباينات الأهداف</a:t>
            </a:r>
            <a:endParaRPr lang="en-US" smtClean="0">
              <a:cs typeface="Arabic Transparent" panose="020B0604020202020204" pitchFamily="34" charset="0"/>
            </a:endParaRPr>
          </a:p>
          <a:p>
            <a:pPr eaLnBrk="1" hangingPunct="1"/>
            <a:r>
              <a:rPr lang="ar-LB" smtClean="0">
                <a:cs typeface="Arabic Transparent" panose="020B0604020202020204" pitchFamily="34" charset="0"/>
              </a:rPr>
              <a:t>تسمح بفهم عام لمقدار العمل الذي تم إنجازه بشكل فعلي</a:t>
            </a:r>
            <a:endParaRPr lang="en-US" smtClean="0">
              <a:cs typeface="Arabic Transparent" panose="020B0604020202020204" pitchFamily="34" charset="0"/>
            </a:endParaRPr>
          </a:p>
          <a:p>
            <a:pPr eaLnBrk="1" hangingPunct="1"/>
            <a:r>
              <a:rPr lang="ar-LB" smtClean="0">
                <a:cs typeface="Arabic Transparent" panose="020B0604020202020204" pitchFamily="34" charset="0"/>
              </a:rPr>
              <a:t>منضوية في جميع البرامج الأساسية المعاصرة لإدارة المشاريع</a:t>
            </a:r>
            <a:endParaRPr lang="en-US" smtClean="0">
              <a:cs typeface="Arabic Transparent" panose="020B0604020202020204" pitchFamily="34" charset="0"/>
            </a:endParaRPr>
          </a:p>
          <a:p>
            <a:pPr eaLnBrk="1" hangingPunct="1"/>
            <a:r>
              <a:rPr lang="ar-LB" smtClean="0">
                <a:cs typeface="Arabic Transparent" panose="020B0604020202020204" pitchFamily="34" charset="0"/>
              </a:rPr>
              <a:t>ملائمة لكل مدراء المشاريع</a:t>
            </a:r>
            <a:endParaRPr lang="en-US" smtClean="0">
              <a:cs typeface="Arabic Transparent" panose="020B0604020202020204" pitchFamily="34" charset="0"/>
            </a:endParaRPr>
          </a:p>
          <a:p>
            <a:pPr eaLnBrk="1" hangingPunct="1"/>
            <a:r>
              <a:rPr lang="ar-LB" smtClean="0">
                <a:cs typeface="Arabic Transparent" panose="020B0604020202020204" pitchFamily="34" charset="0"/>
              </a:rPr>
              <a:t>تسمح بالتحليل الآني *</a:t>
            </a:r>
            <a:endParaRPr lang="en-US" smtClean="0">
              <a:cs typeface="Arabic Transparent" panose="020B0604020202020204" pitchFamily="34" charset="0"/>
            </a:endParaRPr>
          </a:p>
          <a:p>
            <a:pPr eaLnBrk="1" hangingPunct="1"/>
            <a:r>
              <a:rPr lang="ar-LB" smtClean="0">
                <a:cs typeface="Arabic Transparent" panose="020B0604020202020204" pitchFamily="34" charset="0"/>
              </a:rPr>
              <a:t>تسمح بتوقع الأداء المستقبلي</a:t>
            </a:r>
            <a:endParaRPr lang="en-US" smtClean="0">
              <a:cs typeface="Arabic Transparent" panose="020B0604020202020204" pitchFamily="34" charset="0"/>
            </a:endParaRPr>
          </a:p>
          <a:p>
            <a:pPr eaLnBrk="1" hangingPunct="1"/>
            <a:r>
              <a:rPr lang="ar-LB" smtClean="0">
                <a:cs typeface="Arabic Transparent" panose="020B0604020202020204" pitchFamily="34" charset="0"/>
              </a:rPr>
              <a:t>يمكن أن تعمل على مستوى عنصر العمل، الخلاصة أو على مستوى المشروع</a:t>
            </a:r>
            <a:endParaRPr lang="en-US" smtClean="0">
              <a:cs typeface="Arabic Transparent" panose="020B0604020202020204" pitchFamily="34" charset="0"/>
            </a:endParaRPr>
          </a:p>
        </p:txBody>
      </p:sp>
    </p:spTree>
    <p:extLst>
      <p:ext uri="{BB962C8B-B14F-4D97-AF65-F5344CB8AC3E}">
        <p14:creationId xmlns:p14="http://schemas.microsoft.com/office/powerpoint/2010/main" val="2115616918"/>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68C3DEA-A482-4E3C-81AF-7EB99E30B70A}" type="slidenum">
              <a:rPr lang="en-US">
                <a:solidFill>
                  <a:schemeClr val="bg1"/>
                </a:solidFill>
                <a:latin typeface="Humanst531 BT"/>
              </a:rPr>
              <a:pPr eaLnBrk="1" hangingPunct="1"/>
              <a:t>172</a:t>
            </a:fld>
            <a:endParaRPr lang="en-US">
              <a:solidFill>
                <a:schemeClr val="bg1"/>
              </a:solidFill>
              <a:latin typeface="Humanst531 BT"/>
            </a:endParaRPr>
          </a:p>
        </p:txBody>
      </p:sp>
      <p:sp>
        <p:nvSpPr>
          <p:cNvPr id="124931" name="Rectangle 2"/>
          <p:cNvSpPr>
            <a:spLocks noGrp="1" noChangeArrowheads="1"/>
          </p:cNvSpPr>
          <p:nvPr>
            <p:ph type="title"/>
          </p:nvPr>
        </p:nvSpPr>
        <p:spPr>
          <a:xfrm>
            <a:off x="1524000" y="304801"/>
            <a:ext cx="7391400" cy="519113"/>
          </a:xfrm>
        </p:spPr>
        <p:txBody>
          <a:bodyPr>
            <a:normAutofit fontScale="90000"/>
          </a:bodyPr>
          <a:lstStyle/>
          <a:p>
            <a:pPr algn="ctr" eaLnBrk="1" hangingPunct="1"/>
            <a:r>
              <a:rPr lang="ar-LB" smtClean="0">
                <a:cs typeface="Arabic Transparent" panose="020B0604020202020204" pitchFamily="34" charset="0"/>
              </a:rPr>
              <a:t>مصطلحات القيمة المستحقة</a:t>
            </a:r>
            <a:endParaRPr lang="en-US" smtClean="0">
              <a:cs typeface="Arabic Transparent" panose="020B0604020202020204" pitchFamily="34" charset="0"/>
            </a:endParaRPr>
          </a:p>
        </p:txBody>
      </p:sp>
      <p:sp>
        <p:nvSpPr>
          <p:cNvPr id="124932" name="Rectangle 3"/>
          <p:cNvSpPr>
            <a:spLocks noGrp="1" noChangeArrowheads="1"/>
          </p:cNvSpPr>
          <p:nvPr>
            <p:ph type="body" idx="1"/>
          </p:nvPr>
        </p:nvSpPr>
        <p:spPr>
          <a:xfrm>
            <a:off x="1981200" y="1295400"/>
            <a:ext cx="8534400" cy="4800600"/>
          </a:xfrm>
        </p:spPr>
        <p:txBody>
          <a:bodyPr>
            <a:normAutofit fontScale="92500" lnSpcReduction="20000"/>
          </a:bodyPr>
          <a:lstStyle/>
          <a:p>
            <a:pPr eaLnBrk="1" hangingPunct="1">
              <a:lnSpc>
                <a:spcPct val="90000"/>
              </a:lnSpc>
            </a:pPr>
            <a:r>
              <a:rPr lang="en-US" smtClean="0">
                <a:cs typeface="Arabic Transparent" panose="020B0604020202020204" pitchFamily="34" charset="0"/>
              </a:rPr>
              <a:t>Where should you be?</a:t>
            </a:r>
          </a:p>
          <a:p>
            <a:pPr lvl="1" eaLnBrk="1" hangingPunct="1">
              <a:lnSpc>
                <a:spcPct val="90000"/>
              </a:lnSpc>
            </a:pPr>
            <a:r>
              <a:rPr lang="en-US" sz="1800">
                <a:cs typeface="Arabic Transparent" panose="020B0604020202020204" pitchFamily="34" charset="0"/>
              </a:rPr>
              <a:t>Budgeted cost of work scheduled – BCWS</a:t>
            </a:r>
          </a:p>
          <a:p>
            <a:pPr lvl="1" eaLnBrk="1" hangingPunct="1">
              <a:lnSpc>
                <a:spcPct val="90000"/>
              </a:lnSpc>
            </a:pPr>
            <a:endParaRPr lang="en-US" sz="1200">
              <a:cs typeface="Arabic Transparent" panose="020B0604020202020204" pitchFamily="34" charset="0"/>
            </a:endParaRPr>
          </a:p>
          <a:p>
            <a:pPr eaLnBrk="1" hangingPunct="1">
              <a:lnSpc>
                <a:spcPct val="90000"/>
              </a:lnSpc>
            </a:pPr>
            <a:r>
              <a:rPr lang="en-US" smtClean="0">
                <a:cs typeface="Arabic Transparent" panose="020B0604020202020204" pitchFamily="34" charset="0"/>
              </a:rPr>
              <a:t>How much has been done (earned value)?</a:t>
            </a:r>
          </a:p>
          <a:p>
            <a:pPr lvl="1" eaLnBrk="1" hangingPunct="1">
              <a:lnSpc>
                <a:spcPct val="90000"/>
              </a:lnSpc>
            </a:pPr>
            <a:r>
              <a:rPr lang="en-US" sz="1800">
                <a:cs typeface="Arabic Transparent" panose="020B0604020202020204" pitchFamily="34" charset="0"/>
              </a:rPr>
              <a:t>Budgeted cost of work performed – BCWP</a:t>
            </a:r>
          </a:p>
          <a:p>
            <a:pPr lvl="1" eaLnBrk="1" hangingPunct="1">
              <a:lnSpc>
                <a:spcPct val="90000"/>
              </a:lnSpc>
            </a:pPr>
            <a:endParaRPr lang="en-US" sz="1200">
              <a:cs typeface="Arabic Transparent" panose="020B0604020202020204" pitchFamily="34" charset="0"/>
            </a:endParaRPr>
          </a:p>
          <a:p>
            <a:pPr eaLnBrk="1" hangingPunct="1">
              <a:lnSpc>
                <a:spcPct val="90000"/>
              </a:lnSpc>
            </a:pPr>
            <a:r>
              <a:rPr lang="en-US" smtClean="0">
                <a:cs typeface="Arabic Transparent" panose="020B0604020202020204" pitchFamily="34" charset="0"/>
              </a:rPr>
              <a:t>How much has it cost?</a:t>
            </a:r>
          </a:p>
          <a:p>
            <a:pPr lvl="1" eaLnBrk="1" hangingPunct="1">
              <a:lnSpc>
                <a:spcPct val="90000"/>
              </a:lnSpc>
            </a:pPr>
            <a:r>
              <a:rPr lang="en-US" sz="1800">
                <a:cs typeface="Arabic Transparent" panose="020B0604020202020204" pitchFamily="34" charset="0"/>
              </a:rPr>
              <a:t>Actual cost of work performed – ACWP</a:t>
            </a:r>
          </a:p>
          <a:p>
            <a:pPr lvl="1" eaLnBrk="1" hangingPunct="1">
              <a:lnSpc>
                <a:spcPct val="90000"/>
              </a:lnSpc>
            </a:pPr>
            <a:endParaRPr lang="en-US" sz="1200">
              <a:cs typeface="Arabic Transparent" panose="020B0604020202020204" pitchFamily="34" charset="0"/>
            </a:endParaRPr>
          </a:p>
          <a:p>
            <a:pPr eaLnBrk="1" hangingPunct="1">
              <a:lnSpc>
                <a:spcPct val="90000"/>
              </a:lnSpc>
            </a:pPr>
            <a:r>
              <a:rPr lang="en-US" smtClean="0">
                <a:cs typeface="Arabic Transparent" panose="020B0604020202020204" pitchFamily="34" charset="0"/>
              </a:rPr>
              <a:t>How much will it take to finish?</a:t>
            </a:r>
          </a:p>
          <a:p>
            <a:pPr lvl="1" eaLnBrk="1" hangingPunct="1">
              <a:lnSpc>
                <a:spcPct val="90000"/>
              </a:lnSpc>
            </a:pPr>
            <a:r>
              <a:rPr lang="en-US" sz="1800">
                <a:cs typeface="Arabic Transparent" panose="020B0604020202020204" pitchFamily="34" charset="0"/>
              </a:rPr>
              <a:t>Estimate to complete – ETC</a:t>
            </a:r>
          </a:p>
          <a:p>
            <a:pPr lvl="1" eaLnBrk="1" hangingPunct="1">
              <a:lnSpc>
                <a:spcPct val="90000"/>
              </a:lnSpc>
            </a:pPr>
            <a:endParaRPr lang="en-US" sz="1200">
              <a:cs typeface="Arabic Transparent" panose="020B0604020202020204" pitchFamily="34" charset="0"/>
            </a:endParaRPr>
          </a:p>
          <a:p>
            <a:pPr eaLnBrk="1" hangingPunct="1">
              <a:lnSpc>
                <a:spcPct val="90000"/>
              </a:lnSpc>
            </a:pPr>
            <a:r>
              <a:rPr lang="en-US" smtClean="0">
                <a:cs typeface="Arabic Transparent" panose="020B0604020202020204" pitchFamily="34" charset="0"/>
              </a:rPr>
              <a:t>What will it cost when it’s done?</a:t>
            </a:r>
          </a:p>
          <a:p>
            <a:pPr lvl="1" eaLnBrk="1" hangingPunct="1">
              <a:lnSpc>
                <a:spcPct val="90000"/>
              </a:lnSpc>
            </a:pPr>
            <a:r>
              <a:rPr lang="en-US" sz="1800">
                <a:cs typeface="Arabic Transparent" panose="020B0604020202020204" pitchFamily="34" charset="0"/>
              </a:rPr>
              <a:t>Estimate at completion – EAC</a:t>
            </a:r>
          </a:p>
          <a:p>
            <a:pPr lvl="1" eaLnBrk="1" hangingPunct="1">
              <a:lnSpc>
                <a:spcPct val="90000"/>
              </a:lnSpc>
            </a:pPr>
            <a:endParaRPr lang="en-US" sz="1200">
              <a:cs typeface="Arabic Transparent" panose="020B0604020202020204" pitchFamily="34" charset="0"/>
            </a:endParaRPr>
          </a:p>
          <a:p>
            <a:pPr eaLnBrk="1" hangingPunct="1">
              <a:lnSpc>
                <a:spcPct val="90000"/>
              </a:lnSpc>
            </a:pPr>
            <a:r>
              <a:rPr lang="en-US" smtClean="0">
                <a:cs typeface="Arabic Transparent" panose="020B0604020202020204" pitchFamily="34" charset="0"/>
              </a:rPr>
              <a:t>What is the baseline cost of the project?</a:t>
            </a:r>
          </a:p>
          <a:p>
            <a:pPr lvl="1" eaLnBrk="1" hangingPunct="1">
              <a:lnSpc>
                <a:spcPct val="90000"/>
              </a:lnSpc>
            </a:pPr>
            <a:r>
              <a:rPr lang="en-US" sz="1800">
                <a:cs typeface="Arabic Transparent" panose="020B0604020202020204" pitchFamily="34" charset="0"/>
              </a:rPr>
              <a:t>Budget at completion – BAC</a:t>
            </a:r>
          </a:p>
        </p:txBody>
      </p:sp>
    </p:spTree>
    <p:extLst>
      <p:ext uri="{BB962C8B-B14F-4D97-AF65-F5344CB8AC3E}">
        <p14:creationId xmlns:p14="http://schemas.microsoft.com/office/powerpoint/2010/main" val="1652342878"/>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1404952-71BB-4D5C-B2F3-B85EF6007064}" type="slidenum">
              <a:rPr lang="en-US">
                <a:solidFill>
                  <a:schemeClr val="bg1"/>
                </a:solidFill>
                <a:latin typeface="Humanst531 BT"/>
              </a:rPr>
              <a:pPr eaLnBrk="1" hangingPunct="1"/>
              <a:t>173</a:t>
            </a:fld>
            <a:endParaRPr lang="en-US">
              <a:solidFill>
                <a:schemeClr val="bg1"/>
              </a:solidFill>
              <a:latin typeface="Humanst531 BT"/>
            </a:endParaRPr>
          </a:p>
        </p:txBody>
      </p:sp>
      <p:sp>
        <p:nvSpPr>
          <p:cNvPr id="125955" name="Rectangle 2"/>
          <p:cNvSpPr>
            <a:spLocks noGrp="1" noChangeArrowheads="1"/>
          </p:cNvSpPr>
          <p:nvPr>
            <p:ph type="title"/>
          </p:nvPr>
        </p:nvSpPr>
        <p:spPr>
          <a:xfrm>
            <a:off x="1676400" y="242888"/>
            <a:ext cx="7391400" cy="519112"/>
          </a:xfrm>
        </p:spPr>
        <p:txBody>
          <a:bodyPr>
            <a:normAutofit fontScale="90000"/>
          </a:bodyPr>
          <a:lstStyle/>
          <a:p>
            <a:pPr algn="ctr" eaLnBrk="1" hangingPunct="1"/>
            <a:r>
              <a:rPr lang="ar-LB" smtClean="0">
                <a:cs typeface="Arabic Transparent" panose="020B0604020202020204" pitchFamily="34" charset="0"/>
              </a:rPr>
              <a:t>أسس تحليل القيمة المستحقة</a:t>
            </a:r>
            <a:endParaRPr lang="en-US" smtClean="0">
              <a:cs typeface="Arabic Transparent" panose="020B0604020202020204" pitchFamily="34" charset="0"/>
            </a:endParaRPr>
          </a:p>
        </p:txBody>
      </p:sp>
      <p:pic>
        <p:nvPicPr>
          <p:cNvPr id="1259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0239" y="1095376"/>
            <a:ext cx="8391525"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0134292"/>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30C1D33-AA87-472D-AF1C-AA585A6E3F98}" type="slidenum">
              <a:rPr lang="en-US">
                <a:solidFill>
                  <a:schemeClr val="bg1"/>
                </a:solidFill>
                <a:latin typeface="Humanst531 BT"/>
              </a:rPr>
              <a:pPr eaLnBrk="1" hangingPunct="1"/>
              <a:t>174</a:t>
            </a:fld>
            <a:endParaRPr lang="en-US">
              <a:solidFill>
                <a:schemeClr val="bg1"/>
              </a:solidFill>
              <a:latin typeface="Humanst531 BT"/>
            </a:endParaRPr>
          </a:p>
        </p:txBody>
      </p:sp>
      <p:sp>
        <p:nvSpPr>
          <p:cNvPr id="126979" name="Rectangle 2"/>
          <p:cNvSpPr>
            <a:spLocks noGrp="1" noChangeArrowheads="1"/>
          </p:cNvSpPr>
          <p:nvPr>
            <p:ph type="title"/>
          </p:nvPr>
        </p:nvSpPr>
        <p:spPr>
          <a:xfrm>
            <a:off x="1676400" y="319088"/>
            <a:ext cx="7391400" cy="519112"/>
          </a:xfrm>
        </p:spPr>
        <p:txBody>
          <a:bodyPr>
            <a:normAutofit fontScale="90000"/>
          </a:bodyPr>
          <a:lstStyle/>
          <a:p>
            <a:pPr algn="ctr" eaLnBrk="1" hangingPunct="1"/>
            <a:r>
              <a:rPr lang="ar-LB" smtClean="0">
                <a:cs typeface="Arabic Transparent" panose="020B0604020202020204" pitchFamily="34" charset="0"/>
              </a:rPr>
              <a:t>مقاييس الحالة الحالية</a:t>
            </a:r>
            <a:endParaRPr lang="en-US" smtClean="0">
              <a:cs typeface="Arabic Transparent" panose="020B0604020202020204" pitchFamily="34" charset="0"/>
            </a:endParaRPr>
          </a:p>
        </p:txBody>
      </p:sp>
      <p:sp>
        <p:nvSpPr>
          <p:cNvPr id="126980" name="Rectangle 3"/>
          <p:cNvSpPr>
            <a:spLocks noGrp="1" noChangeArrowheads="1"/>
          </p:cNvSpPr>
          <p:nvPr>
            <p:ph type="body" idx="1"/>
          </p:nvPr>
        </p:nvSpPr>
        <p:spPr>
          <a:xfrm>
            <a:off x="1981200" y="1295400"/>
            <a:ext cx="8534400" cy="4800600"/>
          </a:xfrm>
        </p:spPr>
        <p:txBody>
          <a:bodyPr>
            <a:normAutofit fontScale="92500" lnSpcReduction="20000"/>
          </a:bodyPr>
          <a:lstStyle/>
          <a:p>
            <a:pPr eaLnBrk="1" hangingPunct="1">
              <a:lnSpc>
                <a:spcPct val="110000"/>
              </a:lnSpc>
            </a:pPr>
            <a:r>
              <a:rPr lang="en-US" smtClean="0">
                <a:cs typeface="Arabic Transparent" panose="020B0604020202020204" pitchFamily="34" charset="0"/>
              </a:rPr>
              <a:t>Schedule Variance (SV) BCWP – BCWS</a:t>
            </a:r>
          </a:p>
          <a:p>
            <a:pPr lvl="1" eaLnBrk="1" hangingPunct="1">
              <a:lnSpc>
                <a:spcPct val="110000"/>
              </a:lnSpc>
            </a:pPr>
            <a:r>
              <a:rPr lang="en-US" sz="1800">
                <a:cs typeface="Arabic Transparent" panose="020B0604020202020204" pitchFamily="34" charset="0"/>
              </a:rPr>
              <a:t>What’s the difference between value of what we really accomplished and what was scheduled to be done?</a:t>
            </a:r>
          </a:p>
          <a:p>
            <a:pPr lvl="1" eaLnBrk="1" hangingPunct="1">
              <a:lnSpc>
                <a:spcPct val="110000"/>
              </a:lnSpc>
            </a:pPr>
            <a:endParaRPr lang="en-US" sz="1800">
              <a:cs typeface="Arabic Transparent" panose="020B0604020202020204" pitchFamily="34" charset="0"/>
            </a:endParaRPr>
          </a:p>
          <a:p>
            <a:pPr eaLnBrk="1" hangingPunct="1">
              <a:lnSpc>
                <a:spcPct val="110000"/>
              </a:lnSpc>
            </a:pPr>
            <a:r>
              <a:rPr lang="en-US" smtClean="0">
                <a:cs typeface="Arabic Transparent" panose="020B0604020202020204" pitchFamily="34" charset="0"/>
              </a:rPr>
              <a:t>Cost Variance (CV) BCWP – ACWP</a:t>
            </a:r>
          </a:p>
          <a:p>
            <a:pPr lvl="1" eaLnBrk="1" hangingPunct="1">
              <a:lnSpc>
                <a:spcPct val="110000"/>
              </a:lnSpc>
            </a:pPr>
            <a:r>
              <a:rPr lang="en-US" sz="1800">
                <a:cs typeface="Arabic Transparent" panose="020B0604020202020204" pitchFamily="34" charset="0"/>
              </a:rPr>
              <a:t>What’s the difference between the value of what we really accomplished and what we spent to do it?</a:t>
            </a:r>
          </a:p>
          <a:p>
            <a:pPr lvl="1" eaLnBrk="1" hangingPunct="1">
              <a:lnSpc>
                <a:spcPct val="110000"/>
              </a:lnSpc>
            </a:pPr>
            <a:endParaRPr lang="en-US" sz="1800">
              <a:cs typeface="Arabic Transparent" panose="020B0604020202020204" pitchFamily="34" charset="0"/>
            </a:endParaRPr>
          </a:p>
          <a:p>
            <a:pPr eaLnBrk="1" hangingPunct="1">
              <a:lnSpc>
                <a:spcPct val="110000"/>
              </a:lnSpc>
            </a:pPr>
            <a:r>
              <a:rPr lang="en-US" smtClean="0">
                <a:cs typeface="Arabic Transparent" panose="020B0604020202020204" pitchFamily="34" charset="0"/>
              </a:rPr>
              <a:t>Percent complete - % complete BCWP/BAC</a:t>
            </a:r>
          </a:p>
          <a:p>
            <a:pPr lvl="1" eaLnBrk="1" hangingPunct="1">
              <a:lnSpc>
                <a:spcPct val="110000"/>
              </a:lnSpc>
            </a:pPr>
            <a:r>
              <a:rPr lang="en-US" sz="1800">
                <a:cs typeface="Arabic Transparent" panose="020B0604020202020204" pitchFamily="34" charset="0"/>
              </a:rPr>
              <a:t>Real value of work accomplished</a:t>
            </a:r>
          </a:p>
          <a:p>
            <a:pPr lvl="1" eaLnBrk="1" hangingPunct="1">
              <a:lnSpc>
                <a:spcPct val="110000"/>
              </a:lnSpc>
            </a:pPr>
            <a:endParaRPr lang="en-US" sz="1800">
              <a:cs typeface="Arabic Transparent" panose="020B0604020202020204" pitchFamily="34" charset="0"/>
            </a:endParaRPr>
          </a:p>
          <a:p>
            <a:pPr eaLnBrk="1" hangingPunct="1">
              <a:lnSpc>
                <a:spcPct val="110000"/>
              </a:lnSpc>
            </a:pPr>
            <a:r>
              <a:rPr lang="en-US" smtClean="0">
                <a:cs typeface="Arabic Transparent" panose="020B0604020202020204" pitchFamily="34" charset="0"/>
              </a:rPr>
              <a:t>Percent spent - % spent ACWP/BAC</a:t>
            </a:r>
          </a:p>
          <a:p>
            <a:pPr lvl="1" eaLnBrk="1" hangingPunct="1">
              <a:lnSpc>
                <a:spcPct val="110000"/>
              </a:lnSpc>
            </a:pPr>
            <a:r>
              <a:rPr lang="en-US" sz="1800">
                <a:cs typeface="Arabic Transparent" panose="020B0604020202020204" pitchFamily="34" charset="0"/>
              </a:rPr>
              <a:t>Percentage of actual cost spent</a:t>
            </a:r>
          </a:p>
        </p:txBody>
      </p:sp>
    </p:spTree>
    <p:extLst>
      <p:ext uri="{BB962C8B-B14F-4D97-AF65-F5344CB8AC3E}">
        <p14:creationId xmlns:p14="http://schemas.microsoft.com/office/powerpoint/2010/main" val="970987034"/>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B6750BF-A740-4B76-95D0-CE91880E9BBF}" type="slidenum">
              <a:rPr lang="en-US">
                <a:solidFill>
                  <a:schemeClr val="bg1"/>
                </a:solidFill>
                <a:latin typeface="Humanst531 BT"/>
              </a:rPr>
              <a:pPr eaLnBrk="1" hangingPunct="1"/>
              <a:t>175</a:t>
            </a:fld>
            <a:endParaRPr lang="en-US">
              <a:solidFill>
                <a:schemeClr val="bg1"/>
              </a:solidFill>
              <a:latin typeface="Humanst531 BT"/>
            </a:endParaRPr>
          </a:p>
        </p:txBody>
      </p:sp>
      <p:sp>
        <p:nvSpPr>
          <p:cNvPr id="128003" name="Rectangle 2"/>
          <p:cNvSpPr>
            <a:spLocks noGrp="1" noChangeArrowheads="1"/>
          </p:cNvSpPr>
          <p:nvPr>
            <p:ph type="title"/>
          </p:nvPr>
        </p:nvSpPr>
        <p:spPr>
          <a:xfrm>
            <a:off x="1676400" y="242888"/>
            <a:ext cx="7391400" cy="519112"/>
          </a:xfrm>
        </p:spPr>
        <p:txBody>
          <a:bodyPr>
            <a:normAutofit fontScale="90000"/>
          </a:bodyPr>
          <a:lstStyle/>
          <a:p>
            <a:pPr algn="ctr" eaLnBrk="1" hangingPunct="1"/>
            <a:r>
              <a:rPr lang="ar-LB" smtClean="0">
                <a:cs typeface="Arabic Transparent" panose="020B0604020202020204" pitchFamily="34" charset="0"/>
              </a:rPr>
              <a:t>توقع القيمة المستحقة</a:t>
            </a:r>
            <a:endParaRPr lang="en-US" smtClean="0">
              <a:cs typeface="Arabic Transparent" panose="020B0604020202020204" pitchFamily="34" charset="0"/>
            </a:endParaRPr>
          </a:p>
        </p:txBody>
      </p:sp>
      <p:sp>
        <p:nvSpPr>
          <p:cNvPr id="128004" name="Rectangle 3"/>
          <p:cNvSpPr>
            <a:spLocks noGrp="1" noChangeArrowheads="1"/>
          </p:cNvSpPr>
          <p:nvPr>
            <p:ph type="body" idx="1"/>
          </p:nvPr>
        </p:nvSpPr>
        <p:spPr>
          <a:xfrm>
            <a:off x="1981200" y="1219200"/>
            <a:ext cx="8534400" cy="4800600"/>
          </a:xfrm>
        </p:spPr>
        <p:txBody>
          <a:bodyPr>
            <a:normAutofit lnSpcReduction="10000"/>
          </a:bodyPr>
          <a:lstStyle/>
          <a:p>
            <a:pPr eaLnBrk="1" hangingPunct="1">
              <a:lnSpc>
                <a:spcPct val="110000"/>
              </a:lnSpc>
            </a:pPr>
            <a:r>
              <a:rPr lang="en-US" smtClean="0">
                <a:cs typeface="Arabic Transparent" panose="020B0604020202020204" pitchFamily="34" charset="0"/>
              </a:rPr>
              <a:t>Cost performance index</a:t>
            </a:r>
          </a:p>
          <a:p>
            <a:pPr lvl="1" eaLnBrk="1" hangingPunct="1">
              <a:lnSpc>
                <a:spcPct val="110000"/>
              </a:lnSpc>
            </a:pPr>
            <a:r>
              <a:rPr lang="en-US" sz="1800">
                <a:cs typeface="Arabic Transparent" panose="020B0604020202020204" pitchFamily="34" charset="0"/>
              </a:rPr>
              <a:t>CPI = BCWP/ACWP</a:t>
            </a:r>
          </a:p>
          <a:p>
            <a:pPr lvl="1" eaLnBrk="1" hangingPunct="1">
              <a:lnSpc>
                <a:spcPct val="110000"/>
              </a:lnSpc>
            </a:pPr>
            <a:endParaRPr lang="en-US" sz="1800">
              <a:cs typeface="Arabic Transparent" panose="020B0604020202020204" pitchFamily="34" charset="0"/>
            </a:endParaRPr>
          </a:p>
          <a:p>
            <a:pPr eaLnBrk="1" hangingPunct="1">
              <a:lnSpc>
                <a:spcPct val="110000"/>
              </a:lnSpc>
            </a:pPr>
            <a:r>
              <a:rPr lang="en-US" smtClean="0">
                <a:cs typeface="Arabic Transparent" panose="020B0604020202020204" pitchFamily="34" charset="0"/>
              </a:rPr>
              <a:t>Estimate at completion</a:t>
            </a:r>
          </a:p>
          <a:p>
            <a:pPr lvl="1" eaLnBrk="1" hangingPunct="1">
              <a:lnSpc>
                <a:spcPct val="110000"/>
              </a:lnSpc>
            </a:pPr>
            <a:r>
              <a:rPr lang="en-US" sz="1800">
                <a:cs typeface="Arabic Transparent" panose="020B0604020202020204" pitchFamily="34" charset="0"/>
              </a:rPr>
              <a:t>EAC = BAC/CPI</a:t>
            </a:r>
          </a:p>
          <a:p>
            <a:pPr lvl="1" eaLnBrk="1" hangingPunct="1">
              <a:lnSpc>
                <a:spcPct val="110000"/>
              </a:lnSpc>
            </a:pPr>
            <a:endParaRPr lang="en-US" sz="1800">
              <a:cs typeface="Arabic Transparent" panose="020B0604020202020204" pitchFamily="34" charset="0"/>
            </a:endParaRPr>
          </a:p>
          <a:p>
            <a:pPr eaLnBrk="1" hangingPunct="1">
              <a:lnSpc>
                <a:spcPct val="110000"/>
              </a:lnSpc>
            </a:pPr>
            <a:r>
              <a:rPr lang="en-US" smtClean="0">
                <a:cs typeface="Arabic Transparent" panose="020B0604020202020204" pitchFamily="34" charset="0"/>
              </a:rPr>
              <a:t>Estimate to complete</a:t>
            </a:r>
          </a:p>
          <a:p>
            <a:pPr lvl="1" eaLnBrk="1" hangingPunct="1">
              <a:lnSpc>
                <a:spcPct val="110000"/>
              </a:lnSpc>
            </a:pPr>
            <a:r>
              <a:rPr lang="en-US" sz="1800">
                <a:cs typeface="Arabic Transparent" panose="020B0604020202020204" pitchFamily="34" charset="0"/>
              </a:rPr>
              <a:t>ETC = EAC – ACWP</a:t>
            </a:r>
          </a:p>
          <a:p>
            <a:pPr lvl="1" eaLnBrk="1" hangingPunct="1">
              <a:lnSpc>
                <a:spcPct val="110000"/>
              </a:lnSpc>
            </a:pPr>
            <a:endParaRPr lang="en-US" sz="1800">
              <a:cs typeface="Arabic Transparent" panose="020B0604020202020204" pitchFamily="34" charset="0"/>
            </a:endParaRPr>
          </a:p>
          <a:p>
            <a:pPr eaLnBrk="1" hangingPunct="1">
              <a:lnSpc>
                <a:spcPct val="110000"/>
              </a:lnSpc>
            </a:pPr>
            <a:r>
              <a:rPr lang="en-US" smtClean="0">
                <a:cs typeface="Arabic Transparent" panose="020B0604020202020204" pitchFamily="34" charset="0"/>
              </a:rPr>
              <a:t>Schedule performance index</a:t>
            </a:r>
          </a:p>
          <a:p>
            <a:pPr lvl="1" eaLnBrk="1" hangingPunct="1">
              <a:lnSpc>
                <a:spcPct val="110000"/>
              </a:lnSpc>
            </a:pPr>
            <a:r>
              <a:rPr lang="en-US" sz="1800">
                <a:cs typeface="Arabic Transparent" panose="020B0604020202020204" pitchFamily="34" charset="0"/>
              </a:rPr>
              <a:t>SPI = BCWP/BCWS</a:t>
            </a:r>
          </a:p>
        </p:txBody>
      </p:sp>
    </p:spTree>
    <p:extLst>
      <p:ext uri="{BB962C8B-B14F-4D97-AF65-F5344CB8AC3E}">
        <p14:creationId xmlns:p14="http://schemas.microsoft.com/office/powerpoint/2010/main" val="3221951170"/>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1147ED4-9577-412C-B044-436E41A13104}" type="slidenum">
              <a:rPr lang="en-US">
                <a:solidFill>
                  <a:schemeClr val="bg1"/>
                </a:solidFill>
                <a:latin typeface="Humanst531 BT"/>
              </a:rPr>
              <a:pPr eaLnBrk="1" hangingPunct="1"/>
              <a:t>176</a:t>
            </a:fld>
            <a:endParaRPr lang="en-US">
              <a:solidFill>
                <a:schemeClr val="bg1"/>
              </a:solidFill>
              <a:latin typeface="Humanst531 BT"/>
            </a:endParaRPr>
          </a:p>
        </p:txBody>
      </p:sp>
      <p:sp>
        <p:nvSpPr>
          <p:cNvPr id="129027" name="Rectangle 2"/>
          <p:cNvSpPr>
            <a:spLocks noGrp="1" noChangeArrowheads="1"/>
          </p:cNvSpPr>
          <p:nvPr>
            <p:ph type="title"/>
          </p:nvPr>
        </p:nvSpPr>
        <p:spPr>
          <a:xfrm>
            <a:off x="1676400" y="258763"/>
            <a:ext cx="7391400" cy="519112"/>
          </a:xfrm>
        </p:spPr>
        <p:txBody>
          <a:bodyPr>
            <a:normAutofit fontScale="90000"/>
          </a:bodyPr>
          <a:lstStyle/>
          <a:p>
            <a:pPr algn="ctr" eaLnBrk="1" hangingPunct="1"/>
            <a:r>
              <a:rPr lang="en-US" smtClean="0">
                <a:cs typeface="Arabic Transparent" panose="020B0604020202020204" pitchFamily="34" charset="0"/>
              </a:rPr>
              <a:t>BCWP – Earned Value</a:t>
            </a:r>
          </a:p>
        </p:txBody>
      </p:sp>
      <p:sp>
        <p:nvSpPr>
          <p:cNvPr id="129028" name="Rectangle 3"/>
          <p:cNvSpPr>
            <a:spLocks noGrp="1" noChangeArrowheads="1"/>
          </p:cNvSpPr>
          <p:nvPr>
            <p:ph type="body" idx="1"/>
          </p:nvPr>
        </p:nvSpPr>
        <p:spPr>
          <a:xfrm>
            <a:off x="1981200" y="1219200"/>
            <a:ext cx="8534400" cy="4800600"/>
          </a:xfrm>
        </p:spPr>
        <p:txBody>
          <a:bodyPr>
            <a:normAutofit lnSpcReduction="10000"/>
          </a:bodyPr>
          <a:lstStyle/>
          <a:p>
            <a:pPr eaLnBrk="1" hangingPunct="1"/>
            <a:r>
              <a:rPr lang="en-US" smtClean="0">
                <a:cs typeface="Arabic Transparent" panose="020B0604020202020204" pitchFamily="34" charset="0"/>
              </a:rPr>
              <a:t>BCWS can be compared </a:t>
            </a:r>
            <a:r>
              <a:rPr lang="en-US" b="1" i="1" smtClean="0">
                <a:cs typeface="Arabic Transparent" panose="020B0604020202020204" pitchFamily="34" charset="0"/>
              </a:rPr>
              <a:t>only </a:t>
            </a:r>
            <a:r>
              <a:rPr lang="en-US" smtClean="0">
                <a:cs typeface="Arabic Transparent" panose="020B0604020202020204" pitchFamily="34" charset="0"/>
              </a:rPr>
              <a:t>to BCWP</a:t>
            </a:r>
          </a:p>
          <a:p>
            <a:pPr eaLnBrk="1" hangingPunct="1"/>
            <a:endParaRPr lang="en-US" smtClean="0">
              <a:cs typeface="Arabic Transparent" panose="020B0604020202020204" pitchFamily="34" charset="0"/>
            </a:endParaRPr>
          </a:p>
          <a:p>
            <a:pPr eaLnBrk="1" hangingPunct="1"/>
            <a:r>
              <a:rPr lang="en-US" smtClean="0">
                <a:cs typeface="Arabic Transparent" panose="020B0604020202020204" pitchFamily="34" charset="0"/>
              </a:rPr>
              <a:t>ACWP can be compared </a:t>
            </a:r>
            <a:r>
              <a:rPr lang="en-US" b="1" i="1" smtClean="0">
                <a:cs typeface="Arabic Transparent" panose="020B0604020202020204" pitchFamily="34" charset="0"/>
              </a:rPr>
              <a:t>only </a:t>
            </a:r>
            <a:r>
              <a:rPr lang="en-US" smtClean="0">
                <a:cs typeface="Arabic Transparent" panose="020B0604020202020204" pitchFamily="34" charset="0"/>
              </a:rPr>
              <a:t>to BCWP</a:t>
            </a:r>
          </a:p>
          <a:p>
            <a:pPr eaLnBrk="1" hangingPunct="1"/>
            <a:endParaRPr lang="en-US" smtClean="0">
              <a:cs typeface="Arabic Transparent" panose="020B0604020202020204" pitchFamily="34" charset="0"/>
            </a:endParaRPr>
          </a:p>
          <a:p>
            <a:pPr eaLnBrk="1" hangingPunct="1"/>
            <a:r>
              <a:rPr lang="en-US" smtClean="0">
                <a:cs typeface="Arabic Transparent" panose="020B0604020202020204" pitchFamily="34" charset="0"/>
              </a:rPr>
              <a:t>Hints for EVA calculations:</a:t>
            </a:r>
          </a:p>
          <a:p>
            <a:pPr lvl="1" eaLnBrk="1" hangingPunct="1"/>
            <a:r>
              <a:rPr lang="en-US" sz="1800">
                <a:cs typeface="Arabic Transparent" panose="020B0604020202020204" pitchFamily="34" charset="0"/>
              </a:rPr>
              <a:t>Positive variances are strong performances</a:t>
            </a:r>
          </a:p>
          <a:p>
            <a:pPr lvl="1" eaLnBrk="1" hangingPunct="1"/>
            <a:r>
              <a:rPr lang="en-US" sz="1800">
                <a:cs typeface="Arabic Transparent" panose="020B0604020202020204" pitchFamily="34" charset="0"/>
              </a:rPr>
              <a:t>Ratios greater than 1 are strong performances</a:t>
            </a:r>
          </a:p>
          <a:p>
            <a:pPr lvl="1" eaLnBrk="1" hangingPunct="1"/>
            <a:r>
              <a:rPr lang="en-US" sz="1800">
                <a:cs typeface="Arabic Transparent" panose="020B0604020202020204" pitchFamily="34" charset="0"/>
              </a:rPr>
              <a:t>Typically: </a:t>
            </a:r>
          </a:p>
          <a:p>
            <a:pPr lvl="2" eaLnBrk="1" hangingPunct="1"/>
            <a:r>
              <a:rPr lang="en-US" smtClean="0">
                <a:cs typeface="Arabic Transparent" panose="020B0604020202020204" pitchFamily="34" charset="0"/>
              </a:rPr>
              <a:t>BCWP comes first when subtracting for variances</a:t>
            </a:r>
          </a:p>
          <a:p>
            <a:pPr lvl="2" eaLnBrk="1" hangingPunct="1"/>
            <a:r>
              <a:rPr lang="en-US" smtClean="0">
                <a:cs typeface="Arabic Transparent" panose="020B0604020202020204" pitchFamily="34" charset="0"/>
              </a:rPr>
              <a:t>BCWP is on top when dividing for ratios</a:t>
            </a:r>
          </a:p>
          <a:p>
            <a:pPr lvl="2" eaLnBrk="1" hangingPunct="1"/>
            <a:endParaRPr lang="en-US" smtClean="0">
              <a:cs typeface="Arabic Transparent" panose="020B0604020202020204" pitchFamily="34" charset="0"/>
            </a:endParaRPr>
          </a:p>
          <a:p>
            <a:pPr eaLnBrk="1" hangingPunct="1"/>
            <a:r>
              <a:rPr lang="en-US" smtClean="0">
                <a:cs typeface="Arabic Transparent" panose="020B0604020202020204" pitchFamily="34" charset="0"/>
              </a:rPr>
              <a:t>BCWP is the Earned Value</a:t>
            </a:r>
          </a:p>
        </p:txBody>
      </p:sp>
    </p:spTree>
    <p:extLst>
      <p:ext uri="{BB962C8B-B14F-4D97-AF65-F5344CB8AC3E}">
        <p14:creationId xmlns:p14="http://schemas.microsoft.com/office/powerpoint/2010/main" val="3355012865"/>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4245686-A902-4E26-92C5-86D49EF004FF}" type="slidenum">
              <a:rPr lang="en-US">
                <a:solidFill>
                  <a:schemeClr val="bg1"/>
                </a:solidFill>
                <a:latin typeface="Humanst531 BT"/>
              </a:rPr>
              <a:pPr eaLnBrk="1" hangingPunct="1"/>
              <a:t>177</a:t>
            </a:fld>
            <a:endParaRPr lang="en-US">
              <a:solidFill>
                <a:schemeClr val="bg1"/>
              </a:solidFill>
              <a:latin typeface="Humanst531 BT"/>
            </a:endParaRPr>
          </a:p>
        </p:txBody>
      </p:sp>
      <p:sp>
        <p:nvSpPr>
          <p:cNvPr id="130051" name="Rectangle 3"/>
          <p:cNvSpPr>
            <a:spLocks noGrp="1" noChangeArrowheads="1"/>
          </p:cNvSpPr>
          <p:nvPr>
            <p:ph type="body" idx="1"/>
          </p:nvPr>
        </p:nvSpPr>
        <p:spPr>
          <a:xfrm>
            <a:off x="1676400" y="2286000"/>
            <a:ext cx="8534400" cy="3657600"/>
          </a:xfrm>
        </p:spPr>
        <p:txBody>
          <a:bodyPr/>
          <a:lstStyle/>
          <a:p>
            <a:pPr algn="ctr" eaLnBrk="1" hangingPunct="1">
              <a:buFontTx/>
              <a:buNone/>
            </a:pPr>
            <a:r>
              <a:rPr lang="ar-LB" sz="8000" b="1">
                <a:cs typeface="Arabic Transparent" panose="020B0604020202020204" pitchFamily="34" charset="0"/>
              </a:rPr>
              <a:t>مجموعة عمليات الإنهاء</a:t>
            </a:r>
            <a:endParaRPr lang="en-US" sz="8000" b="1">
              <a:cs typeface="Arabic Transparent" panose="020B0604020202020204" pitchFamily="34" charset="0"/>
            </a:endParaRPr>
          </a:p>
        </p:txBody>
      </p:sp>
    </p:spTree>
    <p:extLst>
      <p:ext uri="{BB962C8B-B14F-4D97-AF65-F5344CB8AC3E}">
        <p14:creationId xmlns:p14="http://schemas.microsoft.com/office/powerpoint/2010/main" val="3926122026"/>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0CB4118-8E12-4776-99FC-D59AC5E87B5A}" type="slidenum">
              <a:rPr lang="en-US">
                <a:solidFill>
                  <a:schemeClr val="bg1"/>
                </a:solidFill>
                <a:latin typeface="Humanst531 BT"/>
              </a:rPr>
              <a:pPr eaLnBrk="1" hangingPunct="1"/>
              <a:t>178</a:t>
            </a:fld>
            <a:endParaRPr lang="en-US">
              <a:solidFill>
                <a:schemeClr val="bg1"/>
              </a:solidFill>
              <a:latin typeface="Humanst531 BT"/>
            </a:endParaRPr>
          </a:p>
        </p:txBody>
      </p:sp>
      <p:sp>
        <p:nvSpPr>
          <p:cNvPr id="143363" name="Rectangle 2"/>
          <p:cNvSpPr>
            <a:spLocks noGrp="1" noChangeArrowheads="1"/>
          </p:cNvSpPr>
          <p:nvPr>
            <p:ph type="title"/>
          </p:nvPr>
        </p:nvSpPr>
        <p:spPr>
          <a:xfrm>
            <a:off x="1676400" y="258763"/>
            <a:ext cx="7391400" cy="519112"/>
          </a:xfrm>
        </p:spPr>
        <p:txBody>
          <a:bodyPr>
            <a:normAutofit fontScale="90000"/>
          </a:bodyPr>
          <a:lstStyle/>
          <a:p>
            <a:pPr algn="ctr" eaLnBrk="1" hangingPunct="1"/>
            <a:r>
              <a:rPr lang="ar-LB" smtClean="0">
                <a:cs typeface="Arabic Transparent" panose="020B0604020202020204" pitchFamily="34" charset="0"/>
              </a:rPr>
              <a:t>الدروس المستفادة</a:t>
            </a:r>
            <a:endParaRPr lang="en-US" smtClean="0">
              <a:cs typeface="Arabic Transparent" panose="020B0604020202020204" pitchFamily="34" charset="0"/>
            </a:endParaRPr>
          </a:p>
        </p:txBody>
      </p:sp>
      <p:sp>
        <p:nvSpPr>
          <p:cNvPr id="143364" name="Rectangle 3"/>
          <p:cNvSpPr>
            <a:spLocks noGrp="1" noChangeArrowheads="1"/>
          </p:cNvSpPr>
          <p:nvPr>
            <p:ph type="body" idx="1"/>
          </p:nvPr>
        </p:nvSpPr>
        <p:spPr>
          <a:xfrm>
            <a:off x="2057400" y="1219200"/>
            <a:ext cx="8534400" cy="4267200"/>
          </a:xfrm>
        </p:spPr>
        <p:txBody>
          <a:bodyPr/>
          <a:lstStyle/>
          <a:p>
            <a:pPr eaLnBrk="1" hangingPunct="1">
              <a:buFontTx/>
              <a:buNone/>
            </a:pPr>
            <a:r>
              <a:rPr lang="ar-LB" b="1" smtClean="0">
                <a:cs typeface="Arabic Transparent" panose="020B0604020202020204" pitchFamily="34" charset="0"/>
              </a:rPr>
              <a:t>أخبار جيدة وأخرى سيئة</a:t>
            </a:r>
            <a:endParaRPr lang="en-US" b="1" smtClean="0">
              <a:cs typeface="Arabic Transparent" panose="020B0604020202020204" pitchFamily="34" charset="0"/>
            </a:endParaRPr>
          </a:p>
          <a:p>
            <a:pPr eaLnBrk="1" hangingPunct="1"/>
            <a:r>
              <a:rPr lang="ar-LB" smtClean="0">
                <a:cs typeface="Arabic Transparent" panose="020B0604020202020204" pitchFamily="34" charset="0"/>
              </a:rPr>
              <a:t>في الوقت المناسب</a:t>
            </a:r>
            <a:endParaRPr lang="en-US" smtClean="0">
              <a:cs typeface="Arabic Transparent" panose="020B0604020202020204" pitchFamily="34" charset="0"/>
            </a:endParaRPr>
          </a:p>
          <a:p>
            <a:pPr eaLnBrk="1" hangingPunct="1"/>
            <a:r>
              <a:rPr lang="ar-LB" smtClean="0">
                <a:cs typeface="Arabic Transparent" panose="020B0604020202020204" pitchFamily="34" charset="0"/>
              </a:rPr>
              <a:t>متعلقة</a:t>
            </a:r>
            <a:endParaRPr lang="en-US" smtClean="0">
              <a:cs typeface="Arabic Transparent" panose="020B0604020202020204" pitchFamily="34" charset="0"/>
            </a:endParaRPr>
          </a:p>
          <a:p>
            <a:pPr eaLnBrk="1" hangingPunct="1"/>
            <a:r>
              <a:rPr lang="ar-LB" smtClean="0">
                <a:cs typeface="Arabic Transparent" panose="020B0604020202020204" pitchFamily="34" charset="0"/>
              </a:rPr>
              <a:t>في السياق</a:t>
            </a:r>
            <a:endParaRPr lang="en-US" smtClean="0">
              <a:cs typeface="Arabic Transparent" panose="020B0604020202020204" pitchFamily="34" charset="0"/>
            </a:endParaRPr>
          </a:p>
          <a:p>
            <a:pPr eaLnBrk="1" hangingPunct="1"/>
            <a:r>
              <a:rPr lang="ar-LB" smtClean="0">
                <a:cs typeface="Arabic Transparent" panose="020B0604020202020204" pitchFamily="34" charset="0"/>
              </a:rPr>
              <a:t>مفصّلة</a:t>
            </a:r>
            <a:endParaRPr lang="en-US" smtClean="0">
              <a:cs typeface="Arabic Transparent" panose="020B0604020202020204" pitchFamily="34" charset="0"/>
            </a:endParaRPr>
          </a:p>
        </p:txBody>
      </p:sp>
    </p:spTree>
    <p:extLst>
      <p:ext uri="{BB962C8B-B14F-4D97-AF65-F5344CB8AC3E}">
        <p14:creationId xmlns:p14="http://schemas.microsoft.com/office/powerpoint/2010/main" val="1290538089"/>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ChangeArrowheads="1"/>
          </p:cNvSpPr>
          <p:nvPr/>
        </p:nvSpPr>
        <p:spPr bwMode="auto">
          <a:xfrm>
            <a:off x="4566273" y="2559050"/>
            <a:ext cx="312136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EG" sz="2800" b="1" dirty="0">
                <a:solidFill>
                  <a:schemeClr val="accent2"/>
                </a:solidFill>
              </a:rPr>
              <a:t>مايكروسوفت </a:t>
            </a:r>
            <a:r>
              <a:rPr lang="ar-EG" sz="2800" b="1" dirty="0" err="1" smtClean="0">
                <a:solidFill>
                  <a:schemeClr val="accent2"/>
                </a:solidFill>
              </a:rPr>
              <a:t>بروجكت</a:t>
            </a:r>
            <a:endParaRPr lang="en-US" sz="2800" b="1" dirty="0" smtClean="0">
              <a:solidFill>
                <a:schemeClr val="accent2"/>
              </a:solidFill>
            </a:endParaRPr>
          </a:p>
          <a:p>
            <a:pPr algn="ctr" eaLnBrk="1" hangingPunct="1"/>
            <a:r>
              <a:rPr lang="en-US" sz="2800" b="1" dirty="0" smtClean="0">
                <a:solidFill>
                  <a:schemeClr val="accent2"/>
                </a:solidFill>
              </a:rPr>
              <a:t>Microsoft Project</a:t>
            </a:r>
            <a:endParaRPr lang="en-US" sz="2800" b="1" dirty="0">
              <a:solidFill>
                <a:schemeClr val="accent2"/>
              </a:solidFill>
            </a:endParaRPr>
          </a:p>
        </p:txBody>
      </p:sp>
    </p:spTree>
    <p:extLst>
      <p:ext uri="{BB962C8B-B14F-4D97-AF65-F5344CB8AC3E}">
        <p14:creationId xmlns:p14="http://schemas.microsoft.com/office/powerpoint/2010/main" val="13099909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FE619301-120F-4938-917C-EFFC6A996C55}" type="slidenum">
              <a:rPr lang="en-US" b="0">
                <a:solidFill>
                  <a:schemeClr val="bg1"/>
                </a:solidFill>
                <a:latin typeface="Humanst531 BT"/>
              </a:rPr>
              <a:pPr eaLnBrk="1" hangingPunct="1"/>
              <a:t>18</a:t>
            </a:fld>
            <a:endParaRPr lang="en-US" b="0">
              <a:solidFill>
                <a:schemeClr val="bg1"/>
              </a:solidFill>
              <a:latin typeface="Humanst531 BT"/>
            </a:endParaRPr>
          </a:p>
        </p:txBody>
      </p:sp>
      <p:pic>
        <p:nvPicPr>
          <p:cNvPr id="1945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728664"/>
            <a:ext cx="7543800" cy="612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2"/>
          <p:cNvSpPr>
            <a:spLocks noGrp="1" noChangeArrowheads="1"/>
          </p:cNvSpPr>
          <p:nvPr>
            <p:ph type="title"/>
          </p:nvPr>
        </p:nvSpPr>
        <p:spPr>
          <a:xfrm>
            <a:off x="1981200" y="381001"/>
            <a:ext cx="7391400" cy="519113"/>
          </a:xfrm>
        </p:spPr>
        <p:txBody>
          <a:bodyPr>
            <a:normAutofit fontScale="90000"/>
          </a:bodyPr>
          <a:lstStyle/>
          <a:p>
            <a:pPr eaLnBrk="1" hangingPunct="1"/>
            <a:r>
              <a:rPr lang="ar-LB" smtClean="0">
                <a:cs typeface="Arabic Transparent" panose="020B0604020202020204" pitchFamily="34" charset="0"/>
              </a:rPr>
              <a:t>ميّزات دورة الحياة 5/5</a:t>
            </a:r>
            <a:endParaRPr lang="en-US" smtClean="0">
              <a:cs typeface="Arabic Transparent" panose="020B0604020202020204" pitchFamily="34" charset="0"/>
            </a:endParaRPr>
          </a:p>
        </p:txBody>
      </p:sp>
    </p:spTree>
    <p:extLst>
      <p:ext uri="{BB962C8B-B14F-4D97-AF65-F5344CB8AC3E}">
        <p14:creationId xmlns:p14="http://schemas.microsoft.com/office/powerpoint/2010/main" val="2607546699"/>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EG" b="1" dirty="0"/>
              <a:t>مايكروسوفت </a:t>
            </a:r>
            <a:r>
              <a:rPr lang="ar-EG" b="1" dirty="0" err="1"/>
              <a:t>بروجكت</a:t>
            </a:r>
            <a:endParaRPr lang="en-US" dirty="0"/>
          </a:p>
        </p:txBody>
      </p:sp>
      <p:sp>
        <p:nvSpPr>
          <p:cNvPr id="3" name="Content Placeholder 2"/>
          <p:cNvSpPr>
            <a:spLocks noGrp="1"/>
          </p:cNvSpPr>
          <p:nvPr>
            <p:ph idx="1"/>
          </p:nvPr>
        </p:nvSpPr>
        <p:spPr/>
        <p:txBody>
          <a:bodyPr/>
          <a:lstStyle/>
          <a:p>
            <a:r>
              <a:rPr lang="ar-EG" dirty="0"/>
              <a:t>يعتبر برنامج مايكروسوفت </a:t>
            </a:r>
            <a:r>
              <a:rPr lang="ar-EG" dirty="0" err="1"/>
              <a:t>بروجكت</a:t>
            </a:r>
            <a:r>
              <a:rPr lang="ar-EG" dirty="0"/>
              <a:t> من البرامج المستخدمة في مجال الأعمال فهو يساعد الإدارة </a:t>
            </a:r>
            <a:r>
              <a:rPr lang="ar-EG" dirty="0" smtClean="0"/>
              <a:t>في</a:t>
            </a:r>
            <a:r>
              <a:rPr lang="en-US" dirty="0" smtClean="0"/>
              <a:t> </a:t>
            </a:r>
            <a:r>
              <a:rPr lang="ar-EG" dirty="0" smtClean="0"/>
              <a:t>متابعة </a:t>
            </a:r>
            <a:r>
              <a:rPr lang="ar-EG" dirty="0"/>
              <a:t>سير المشروعات ( إدارة المشروعات ) من حيث الإنجاز و التكاليف مما يساعد علي اتخاذ </a:t>
            </a:r>
            <a:r>
              <a:rPr lang="ar-EG" dirty="0" smtClean="0"/>
              <a:t>القرار</a:t>
            </a:r>
            <a:r>
              <a:rPr lang="en-US" dirty="0" smtClean="0"/>
              <a:t> </a:t>
            </a:r>
            <a:r>
              <a:rPr lang="ar-EG" dirty="0" smtClean="0"/>
              <a:t>السليم </a:t>
            </a:r>
            <a:r>
              <a:rPr lang="ar-EG" dirty="0"/>
              <a:t>بدقة و بسرعة</a:t>
            </a:r>
            <a:endParaRPr lang="en-US" dirty="0"/>
          </a:p>
        </p:txBody>
      </p:sp>
    </p:spTree>
    <p:extLst>
      <p:ext uri="{BB962C8B-B14F-4D97-AF65-F5344CB8AC3E}">
        <p14:creationId xmlns:p14="http://schemas.microsoft.com/office/powerpoint/2010/main" val="1437181095"/>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EG" dirty="0"/>
              <a:t>مهام برنامج مايكروسوفت </a:t>
            </a:r>
            <a:r>
              <a:rPr lang="ar-EG" dirty="0" err="1"/>
              <a:t>بروجكت</a:t>
            </a:r>
            <a:endParaRPr lang="en-US" dirty="0"/>
          </a:p>
        </p:txBody>
      </p:sp>
      <p:sp>
        <p:nvSpPr>
          <p:cNvPr id="3" name="Content Placeholder 2"/>
          <p:cNvSpPr>
            <a:spLocks noGrp="1"/>
          </p:cNvSpPr>
          <p:nvPr>
            <p:ph idx="1"/>
          </p:nvPr>
        </p:nvSpPr>
        <p:spPr/>
        <p:txBody>
          <a:bodyPr>
            <a:normAutofit/>
          </a:bodyPr>
          <a:lstStyle/>
          <a:p>
            <a:r>
              <a:rPr lang="ar-EG" dirty="0"/>
              <a:t>إدارة المشروعات هي إجراءات تتبع لتخطيط و إدارة المهام و الموارد و متابعة العمل و النتائج في </a:t>
            </a:r>
            <a:r>
              <a:rPr lang="ar-EG" dirty="0" smtClean="0"/>
              <a:t>مشروع</a:t>
            </a:r>
            <a:r>
              <a:rPr lang="en-US" dirty="0" smtClean="0"/>
              <a:t> </a:t>
            </a:r>
            <a:r>
              <a:rPr lang="ar-EG" dirty="0" smtClean="0"/>
              <a:t>معين</a:t>
            </a:r>
            <a:r>
              <a:rPr lang="ar-EG" dirty="0"/>
              <a:t>.</a:t>
            </a:r>
          </a:p>
          <a:p>
            <a:r>
              <a:rPr lang="ar-EG" dirty="0"/>
              <a:t>و تتطلب إدارة المشروعات التنسيق بين العناصر الآتية:</a:t>
            </a:r>
          </a:p>
          <a:p>
            <a:pPr lvl="1"/>
            <a:r>
              <a:rPr lang="ar-EG" dirty="0"/>
              <a:t>الوقت ·</a:t>
            </a:r>
          </a:p>
          <a:p>
            <a:pPr lvl="1"/>
            <a:r>
              <a:rPr lang="ar-EG" dirty="0"/>
              <a:t>المعدات ·</a:t>
            </a:r>
          </a:p>
          <a:p>
            <a:pPr lvl="1"/>
            <a:r>
              <a:rPr lang="ar-EG" dirty="0"/>
              <a:t>التكاليف ·</a:t>
            </a:r>
          </a:p>
          <a:p>
            <a:pPr lvl="1"/>
            <a:r>
              <a:rPr lang="ar-EG" dirty="0"/>
              <a:t>الموارد البشرية ·</a:t>
            </a:r>
          </a:p>
          <a:p>
            <a:pPr lvl="1"/>
            <a:r>
              <a:rPr lang="ar-EG" dirty="0"/>
              <a:t>المهام</a:t>
            </a:r>
            <a:endParaRPr lang="en-US" dirty="0"/>
          </a:p>
        </p:txBody>
      </p:sp>
    </p:spTree>
    <p:extLst>
      <p:ext uri="{BB962C8B-B14F-4D97-AF65-F5344CB8AC3E}">
        <p14:creationId xmlns:p14="http://schemas.microsoft.com/office/powerpoint/2010/main" val="84032139"/>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LB" dirty="0" smtClean="0"/>
              <a:t>تمارين</a:t>
            </a:r>
            <a:endParaRPr lang="en-US" dirty="0"/>
          </a:p>
        </p:txBody>
      </p:sp>
      <p:sp>
        <p:nvSpPr>
          <p:cNvPr id="3" name="Content Placeholder 2"/>
          <p:cNvSpPr>
            <a:spLocks noGrp="1"/>
          </p:cNvSpPr>
          <p:nvPr>
            <p:ph idx="1"/>
          </p:nvPr>
        </p:nvSpPr>
        <p:spPr/>
        <p:txBody>
          <a:bodyPr/>
          <a:lstStyle/>
          <a:p>
            <a:r>
              <a:rPr lang="ar-LB" dirty="0" smtClean="0"/>
              <a:t>انظر الملحق</a:t>
            </a:r>
            <a:endParaRPr lang="en-US" dirty="0"/>
          </a:p>
        </p:txBody>
      </p:sp>
    </p:spTree>
    <p:extLst>
      <p:ext uri="{BB962C8B-B14F-4D97-AF65-F5344CB8AC3E}">
        <p14:creationId xmlns:p14="http://schemas.microsoft.com/office/powerpoint/2010/main" val="2372509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7DD6C143-1EFF-4012-BB6E-E864908651A1}" type="slidenum">
              <a:rPr lang="en-US" b="0">
                <a:solidFill>
                  <a:schemeClr val="bg1"/>
                </a:solidFill>
                <a:latin typeface="Humanst531 BT"/>
              </a:rPr>
              <a:pPr eaLnBrk="1" hangingPunct="1"/>
              <a:t>19</a:t>
            </a:fld>
            <a:endParaRPr lang="en-US" b="0">
              <a:solidFill>
                <a:schemeClr val="bg1"/>
              </a:solidFill>
              <a:latin typeface="Humanst531 BT"/>
            </a:endParaRPr>
          </a:p>
        </p:txBody>
      </p:sp>
      <p:sp>
        <p:nvSpPr>
          <p:cNvPr id="21507" name="Rectangle 2"/>
          <p:cNvSpPr>
            <a:spLocks noGrp="1" noChangeArrowheads="1"/>
          </p:cNvSpPr>
          <p:nvPr>
            <p:ph type="title"/>
          </p:nvPr>
        </p:nvSpPr>
        <p:spPr>
          <a:xfrm>
            <a:off x="1981200" y="457201"/>
            <a:ext cx="7239000" cy="523875"/>
          </a:xfrm>
        </p:spPr>
        <p:txBody>
          <a:bodyPr>
            <a:normAutofit fontScale="90000"/>
          </a:bodyPr>
          <a:lstStyle/>
          <a:p>
            <a:pPr eaLnBrk="1" hangingPunct="1"/>
            <a:r>
              <a:rPr lang="ar-SA" b="1" smtClean="0">
                <a:cs typeface="Arabic Transparent" panose="020B0604020202020204" pitchFamily="34" charset="0"/>
              </a:rPr>
              <a:t>دورة حياة المشروع وعمليات إدارة المشروع</a:t>
            </a:r>
            <a:endParaRPr lang="en-US" b="1" smtClean="0">
              <a:cs typeface="Arabic Transparent" panose="020B0604020202020204" pitchFamily="34" charset="0"/>
            </a:endParaRPr>
          </a:p>
        </p:txBody>
      </p:sp>
      <p:pic>
        <p:nvPicPr>
          <p:cNvPr id="2150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819400"/>
            <a:ext cx="83820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AutoShape 4"/>
          <p:cNvSpPr>
            <a:spLocks noChangeArrowheads="1"/>
          </p:cNvSpPr>
          <p:nvPr/>
        </p:nvSpPr>
        <p:spPr bwMode="auto">
          <a:xfrm>
            <a:off x="1905000" y="1219201"/>
            <a:ext cx="1219200" cy="485775"/>
          </a:xfrm>
          <a:prstGeom prst="homePlate">
            <a:avLst>
              <a:gd name="adj" fmla="val 62745"/>
            </a:avLst>
          </a:prstGeom>
          <a:solidFill>
            <a:srgbClr val="FF0000"/>
          </a:solidFill>
          <a:ln w="9525">
            <a:solidFill>
              <a:schemeClr val="tx1"/>
            </a:solidFill>
            <a:miter lim="800000"/>
            <a:headEnd/>
            <a:tailEnd/>
          </a:ln>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ar-LB" i="1">
                <a:solidFill>
                  <a:srgbClr val="EEF0EE"/>
                </a:solidFill>
              </a:rPr>
              <a:t>البدء</a:t>
            </a:r>
            <a:endParaRPr lang="en-US" i="1">
              <a:solidFill>
                <a:srgbClr val="EEF0EE"/>
              </a:solidFill>
            </a:endParaRPr>
          </a:p>
        </p:txBody>
      </p:sp>
      <p:sp>
        <p:nvSpPr>
          <p:cNvPr id="21510" name="AutoShape 5"/>
          <p:cNvSpPr>
            <a:spLocks noChangeArrowheads="1"/>
          </p:cNvSpPr>
          <p:nvPr/>
        </p:nvSpPr>
        <p:spPr bwMode="auto">
          <a:xfrm>
            <a:off x="3124200" y="1724026"/>
            <a:ext cx="5410200" cy="485775"/>
          </a:xfrm>
          <a:prstGeom prst="homePlate">
            <a:avLst>
              <a:gd name="adj" fmla="val 70794"/>
            </a:avLst>
          </a:prstGeom>
          <a:solidFill>
            <a:srgbClr val="FF0000"/>
          </a:solidFill>
          <a:ln w="9525">
            <a:solidFill>
              <a:schemeClr val="tx1"/>
            </a:solidFill>
            <a:miter lim="800000"/>
            <a:headEnd/>
            <a:tailEnd/>
          </a:ln>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ar-LB" i="1">
                <a:solidFill>
                  <a:srgbClr val="EEF0EE"/>
                </a:solidFill>
              </a:rPr>
              <a:t>التخطيط وإعادة التخطيط</a:t>
            </a:r>
            <a:endParaRPr lang="en-US" i="1">
              <a:solidFill>
                <a:srgbClr val="EEF0EE"/>
              </a:solidFill>
            </a:endParaRPr>
          </a:p>
        </p:txBody>
      </p:sp>
      <p:sp>
        <p:nvSpPr>
          <p:cNvPr id="21511" name="AutoShape 6"/>
          <p:cNvSpPr>
            <a:spLocks noChangeArrowheads="1"/>
          </p:cNvSpPr>
          <p:nvPr/>
        </p:nvSpPr>
        <p:spPr bwMode="auto">
          <a:xfrm>
            <a:off x="4114800" y="2286000"/>
            <a:ext cx="5410200" cy="533400"/>
          </a:xfrm>
          <a:prstGeom prst="homePlate">
            <a:avLst>
              <a:gd name="adj" fmla="val 72080"/>
            </a:avLst>
          </a:prstGeom>
          <a:solidFill>
            <a:srgbClr val="FF0000"/>
          </a:solidFill>
          <a:ln w="9525">
            <a:solidFill>
              <a:schemeClr val="tx1"/>
            </a:solidFill>
            <a:miter lim="800000"/>
            <a:headEnd/>
            <a:tailEnd/>
          </a:ln>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ar-LB" i="1">
                <a:solidFill>
                  <a:srgbClr val="EEF0EE"/>
                </a:solidFill>
              </a:rPr>
              <a:t> التطبيق</a:t>
            </a:r>
            <a:r>
              <a:rPr lang="en-US" i="1">
                <a:solidFill>
                  <a:srgbClr val="EEF0EE"/>
                </a:solidFill>
              </a:rPr>
              <a:t>– </a:t>
            </a:r>
            <a:r>
              <a:rPr lang="ar-LB" i="1">
                <a:solidFill>
                  <a:srgbClr val="EEF0EE"/>
                </a:solidFill>
              </a:rPr>
              <a:t>التنفيذ والمراقبة</a:t>
            </a:r>
            <a:endParaRPr lang="en-US" i="1">
              <a:solidFill>
                <a:srgbClr val="EEF0EE"/>
              </a:solidFill>
            </a:endParaRPr>
          </a:p>
        </p:txBody>
      </p:sp>
      <p:sp>
        <p:nvSpPr>
          <p:cNvPr id="21512" name="AutoShape 7"/>
          <p:cNvSpPr>
            <a:spLocks noChangeArrowheads="1"/>
          </p:cNvSpPr>
          <p:nvPr/>
        </p:nvSpPr>
        <p:spPr bwMode="auto">
          <a:xfrm>
            <a:off x="9525000" y="2590801"/>
            <a:ext cx="1143000" cy="485775"/>
          </a:xfrm>
          <a:prstGeom prst="homePlate">
            <a:avLst>
              <a:gd name="adj" fmla="val 58824"/>
            </a:avLst>
          </a:prstGeom>
          <a:solidFill>
            <a:srgbClr val="FF0000"/>
          </a:solidFill>
          <a:ln w="9525">
            <a:solidFill>
              <a:schemeClr val="tx1"/>
            </a:solidFill>
            <a:miter lim="800000"/>
            <a:headEnd/>
            <a:tailEnd/>
          </a:ln>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ar-LB" i="1">
                <a:solidFill>
                  <a:srgbClr val="EEF0EE"/>
                </a:solidFill>
              </a:rPr>
              <a:t>الإنهاء</a:t>
            </a:r>
            <a:endParaRPr lang="en-US" i="1">
              <a:solidFill>
                <a:srgbClr val="EEF0EE"/>
              </a:solidFill>
            </a:endParaRPr>
          </a:p>
        </p:txBody>
      </p:sp>
    </p:spTree>
    <p:extLst>
      <p:ext uri="{BB962C8B-B14F-4D97-AF65-F5344CB8AC3E}">
        <p14:creationId xmlns:p14="http://schemas.microsoft.com/office/powerpoint/2010/main" val="29593320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ChangeArrowheads="1"/>
          </p:cNvSpPr>
          <p:nvPr/>
        </p:nvSpPr>
        <p:spPr bwMode="auto">
          <a:xfrm>
            <a:off x="5023094" y="2559050"/>
            <a:ext cx="221567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rtl="1" eaLnBrk="1" hangingPunct="1"/>
            <a:r>
              <a:rPr lang="ar-LB" sz="2800" dirty="0" smtClean="0">
                <a:solidFill>
                  <a:schemeClr val="accent2"/>
                </a:solidFill>
              </a:rPr>
              <a:t>المفاهيم الأساسية</a:t>
            </a:r>
            <a:r>
              <a:rPr lang="en-US" sz="2800" dirty="0">
                <a:solidFill>
                  <a:schemeClr val="accent2"/>
                </a:solidFill>
              </a:rPr>
              <a:t/>
            </a:r>
            <a:br>
              <a:rPr lang="en-US" sz="2800" dirty="0">
                <a:solidFill>
                  <a:schemeClr val="accent2"/>
                </a:solidFill>
              </a:rPr>
            </a:br>
            <a:endParaRPr lang="en-US" sz="2800" dirty="0">
              <a:solidFill>
                <a:schemeClr val="accent2"/>
              </a:solidFill>
            </a:endParaRPr>
          </a:p>
        </p:txBody>
      </p:sp>
    </p:spTree>
    <p:extLst>
      <p:ext uri="{BB962C8B-B14F-4D97-AF65-F5344CB8AC3E}">
        <p14:creationId xmlns:p14="http://schemas.microsoft.com/office/powerpoint/2010/main" val="42079093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E8407100-1ADC-433A-8AD0-CCC0BCD715E8}" type="slidenum">
              <a:rPr lang="en-US" b="0">
                <a:solidFill>
                  <a:schemeClr val="bg1"/>
                </a:solidFill>
                <a:latin typeface="Humanst531 BT"/>
              </a:rPr>
              <a:pPr eaLnBrk="1" hangingPunct="1"/>
              <a:t>20</a:t>
            </a:fld>
            <a:endParaRPr lang="en-US" b="0">
              <a:solidFill>
                <a:schemeClr val="bg1"/>
              </a:solidFill>
              <a:latin typeface="Humanst531 BT"/>
            </a:endParaRPr>
          </a:p>
        </p:txBody>
      </p:sp>
      <p:sp>
        <p:nvSpPr>
          <p:cNvPr id="22531" name="Rectangle 7"/>
          <p:cNvSpPr>
            <a:spLocks noChangeArrowheads="1"/>
          </p:cNvSpPr>
          <p:nvPr/>
        </p:nvSpPr>
        <p:spPr bwMode="auto">
          <a:xfrm>
            <a:off x="8382000" y="5410200"/>
            <a:ext cx="1600200" cy="457200"/>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22532" name="Rectangle 6"/>
          <p:cNvSpPr>
            <a:spLocks noChangeArrowheads="1"/>
          </p:cNvSpPr>
          <p:nvPr/>
        </p:nvSpPr>
        <p:spPr bwMode="auto">
          <a:xfrm>
            <a:off x="1981200" y="5410200"/>
            <a:ext cx="1600200" cy="457200"/>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22533" name="Rectangle 2"/>
          <p:cNvSpPr>
            <a:spLocks noGrp="1" noChangeArrowheads="1"/>
          </p:cNvSpPr>
          <p:nvPr>
            <p:ph type="title"/>
          </p:nvPr>
        </p:nvSpPr>
        <p:spPr>
          <a:xfrm>
            <a:off x="1828800" y="304801"/>
            <a:ext cx="7391400" cy="519113"/>
          </a:xfrm>
        </p:spPr>
        <p:txBody>
          <a:bodyPr>
            <a:normAutofit fontScale="90000"/>
          </a:bodyPr>
          <a:lstStyle/>
          <a:p>
            <a:pPr eaLnBrk="1" hangingPunct="1"/>
            <a:r>
              <a:rPr lang="ar-SA" smtClean="0">
                <a:cs typeface="Arabic Transparent" panose="020B0604020202020204" pitchFamily="34" charset="0"/>
              </a:rPr>
              <a:t>دورة حياة المشروع - المراحل</a:t>
            </a:r>
            <a:endParaRPr lang="en-US" smtClean="0">
              <a:cs typeface="Arabic Transparent" panose="020B0604020202020204" pitchFamily="34" charset="0"/>
            </a:endParaRPr>
          </a:p>
        </p:txBody>
      </p:sp>
      <p:pic>
        <p:nvPicPr>
          <p:cNvPr id="22534" name="Picture 5"/>
          <p:cNvPicPr>
            <a:picLocks noChangeAspect="1" noChangeArrowheads="1"/>
          </p:cNvPicPr>
          <p:nvPr/>
        </p:nvPicPr>
        <p:blipFill>
          <a:blip r:embed="rId2">
            <a:extLst>
              <a:ext uri="{28A0092B-C50C-407E-A947-70E740481C1C}">
                <a14:useLocalDpi xmlns:a14="http://schemas.microsoft.com/office/drawing/2010/main" val="0"/>
              </a:ext>
            </a:extLst>
          </a:blip>
          <a:srcRect t="13358"/>
          <a:stretch>
            <a:fillRect/>
          </a:stretch>
        </p:blipFill>
        <p:spPr bwMode="auto">
          <a:xfrm>
            <a:off x="1752600" y="1265238"/>
            <a:ext cx="8915400" cy="448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00205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01F97A8B-693C-41EF-A135-B393BE206DD5}" type="slidenum">
              <a:rPr lang="en-US" b="0">
                <a:solidFill>
                  <a:schemeClr val="bg1"/>
                </a:solidFill>
                <a:latin typeface="Humanst531 BT"/>
              </a:rPr>
              <a:pPr eaLnBrk="1" hangingPunct="1"/>
              <a:t>21</a:t>
            </a:fld>
            <a:endParaRPr lang="en-US" b="0">
              <a:solidFill>
                <a:schemeClr val="bg1"/>
              </a:solidFill>
              <a:latin typeface="Humanst531 BT"/>
            </a:endParaRPr>
          </a:p>
        </p:txBody>
      </p:sp>
      <p:sp>
        <p:nvSpPr>
          <p:cNvPr id="23555" name="Rectangle 2"/>
          <p:cNvSpPr>
            <a:spLocks noGrp="1" noChangeArrowheads="1"/>
          </p:cNvSpPr>
          <p:nvPr>
            <p:ph type="title"/>
          </p:nvPr>
        </p:nvSpPr>
        <p:spPr>
          <a:xfrm>
            <a:off x="1981200" y="304801"/>
            <a:ext cx="7010400" cy="519113"/>
          </a:xfrm>
        </p:spPr>
        <p:txBody>
          <a:bodyPr>
            <a:normAutofit fontScale="90000"/>
          </a:bodyPr>
          <a:lstStyle/>
          <a:p>
            <a:pPr eaLnBrk="1" hangingPunct="1"/>
            <a:r>
              <a:rPr lang="ar-LB" smtClean="0">
                <a:cs typeface="Arabic Transparent" panose="020B0604020202020204" pitchFamily="34" charset="0"/>
              </a:rPr>
              <a:t>نموذج تسلسل المراحل</a:t>
            </a:r>
            <a:endParaRPr lang="en-US" smtClean="0">
              <a:cs typeface="Arabic Transparent" panose="020B0604020202020204" pitchFamily="34" charset="0"/>
            </a:endParaRPr>
          </a:p>
        </p:txBody>
      </p:sp>
      <p:pic>
        <p:nvPicPr>
          <p:cNvPr id="23556" name="Picture 5"/>
          <p:cNvPicPr>
            <a:picLocks noChangeAspect="1" noChangeArrowheads="1"/>
          </p:cNvPicPr>
          <p:nvPr/>
        </p:nvPicPr>
        <p:blipFill>
          <a:blip r:embed="rId2">
            <a:extLst>
              <a:ext uri="{28A0092B-C50C-407E-A947-70E740481C1C}">
                <a14:useLocalDpi xmlns:a14="http://schemas.microsoft.com/office/drawing/2010/main" val="0"/>
              </a:ext>
            </a:extLst>
          </a:blip>
          <a:srcRect t="3850"/>
          <a:stretch>
            <a:fillRect/>
          </a:stretch>
        </p:blipFill>
        <p:spPr bwMode="auto">
          <a:xfrm>
            <a:off x="1752600" y="1228726"/>
            <a:ext cx="88392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23637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32367136-2C1F-4B63-92E5-7707B8CBD320}" type="slidenum">
              <a:rPr lang="en-US" b="0">
                <a:solidFill>
                  <a:schemeClr val="bg1"/>
                </a:solidFill>
                <a:latin typeface="Humanst531 BT"/>
              </a:rPr>
              <a:pPr eaLnBrk="1" hangingPunct="1"/>
              <a:t>22</a:t>
            </a:fld>
            <a:endParaRPr lang="en-US" b="0">
              <a:solidFill>
                <a:schemeClr val="bg1"/>
              </a:solidFill>
              <a:latin typeface="Humanst531 BT"/>
            </a:endParaRPr>
          </a:p>
        </p:txBody>
      </p:sp>
      <p:sp>
        <p:nvSpPr>
          <p:cNvPr id="26627" name="Rectangle 2"/>
          <p:cNvSpPr>
            <a:spLocks noGrp="1" noChangeArrowheads="1"/>
          </p:cNvSpPr>
          <p:nvPr>
            <p:ph type="title"/>
          </p:nvPr>
        </p:nvSpPr>
        <p:spPr>
          <a:xfrm>
            <a:off x="1676400" y="457201"/>
            <a:ext cx="7391400" cy="519113"/>
          </a:xfrm>
        </p:spPr>
        <p:txBody>
          <a:bodyPr>
            <a:normAutofit fontScale="90000"/>
          </a:bodyPr>
          <a:lstStyle/>
          <a:p>
            <a:pPr eaLnBrk="1" hangingPunct="1"/>
            <a:r>
              <a:rPr lang="ar-LB" smtClean="0">
                <a:cs typeface="Arabic Transparent" panose="020B0604020202020204" pitchFamily="34" charset="0"/>
              </a:rPr>
              <a:t>مراجعة المراحل</a:t>
            </a:r>
            <a:endParaRPr lang="en-US" smtClean="0">
              <a:cs typeface="Arabic Transparent" panose="020B0604020202020204" pitchFamily="34" charset="0"/>
            </a:endParaRPr>
          </a:p>
        </p:txBody>
      </p:sp>
      <p:pic>
        <p:nvPicPr>
          <p:cNvPr id="2662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1" y="2209801"/>
            <a:ext cx="8075613"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26994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79EF3FDA-C75C-4531-97EE-E13D00AB44BD}" type="slidenum">
              <a:rPr lang="en-US" b="0">
                <a:solidFill>
                  <a:schemeClr val="bg1"/>
                </a:solidFill>
                <a:latin typeface="Humanst531 BT"/>
              </a:rPr>
              <a:pPr eaLnBrk="1" hangingPunct="1"/>
              <a:t>23</a:t>
            </a:fld>
            <a:endParaRPr lang="en-US" b="0">
              <a:solidFill>
                <a:schemeClr val="bg1"/>
              </a:solidFill>
              <a:latin typeface="Humanst531 BT"/>
            </a:endParaRPr>
          </a:p>
        </p:txBody>
      </p:sp>
      <p:sp>
        <p:nvSpPr>
          <p:cNvPr id="28675" name="Rectangle 2"/>
          <p:cNvSpPr>
            <a:spLocks noGrp="1" noChangeArrowheads="1"/>
          </p:cNvSpPr>
          <p:nvPr>
            <p:ph type="title"/>
          </p:nvPr>
        </p:nvSpPr>
        <p:spPr>
          <a:xfrm>
            <a:off x="1676400" y="228601"/>
            <a:ext cx="7391400" cy="519113"/>
          </a:xfrm>
        </p:spPr>
        <p:txBody>
          <a:bodyPr>
            <a:normAutofit fontScale="90000"/>
          </a:bodyPr>
          <a:lstStyle/>
          <a:p>
            <a:pPr eaLnBrk="1" hangingPunct="1"/>
            <a:r>
              <a:rPr lang="ar-LB" smtClean="0">
                <a:cs typeface="Arabic Transparent" panose="020B0604020202020204" pitchFamily="34" charset="0"/>
              </a:rPr>
              <a:t>دورة حياة المُنتَج</a:t>
            </a:r>
            <a:endParaRPr lang="en-US" smtClean="0">
              <a:cs typeface="Arabic Transparent" panose="020B0604020202020204" pitchFamily="34" charset="0"/>
            </a:endParaRPr>
          </a:p>
        </p:txBody>
      </p:sp>
      <p:sp>
        <p:nvSpPr>
          <p:cNvPr id="28676" name="Rectangle 3"/>
          <p:cNvSpPr>
            <a:spLocks noGrp="1" noChangeArrowheads="1"/>
          </p:cNvSpPr>
          <p:nvPr>
            <p:ph type="body" idx="1"/>
          </p:nvPr>
        </p:nvSpPr>
        <p:spPr>
          <a:xfrm>
            <a:off x="1676400" y="1143000"/>
            <a:ext cx="8534400" cy="4800600"/>
          </a:xfrm>
        </p:spPr>
        <p:txBody>
          <a:bodyPr/>
          <a:lstStyle/>
          <a:p>
            <a:pPr algn="r" rtl="1" eaLnBrk="1" hangingPunct="1">
              <a:lnSpc>
                <a:spcPct val="120000"/>
              </a:lnSpc>
            </a:pPr>
            <a:r>
              <a:rPr lang="ar-SA" smtClean="0">
                <a:cs typeface="Arabic Transparent" panose="020B0604020202020204" pitchFamily="34" charset="0"/>
              </a:rPr>
              <a:t>التجمع الطبيعي للأفكار، القرارات، والأعمال خلال مختلف مراحل المُنتج، </a:t>
            </a:r>
            <a:r>
              <a:rPr lang="ar-LB" smtClean="0">
                <a:cs typeface="Arabic Transparent" panose="020B0604020202020204" pitchFamily="34" charset="0"/>
              </a:rPr>
              <a:t>بدايةً </a:t>
            </a:r>
            <a:r>
              <a:rPr lang="ar-SA" smtClean="0">
                <a:cs typeface="Arabic Transparent" panose="020B0604020202020204" pitchFamily="34" charset="0"/>
              </a:rPr>
              <a:t>من تصوّر المُنتَج إلى العمليّات حتى إخرا</a:t>
            </a:r>
            <a:r>
              <a:rPr lang="ar-LB" smtClean="0">
                <a:cs typeface="Arabic Transparent" panose="020B0604020202020204" pitchFamily="34" charset="0"/>
              </a:rPr>
              <a:t>جه</a:t>
            </a:r>
            <a:endParaRPr lang="en-US" smtClean="0">
              <a:cs typeface="Arabic Transparent" panose="020B0604020202020204" pitchFamily="34" charset="0"/>
            </a:endParaRPr>
          </a:p>
          <a:p>
            <a:pPr algn="r" rtl="1" eaLnBrk="1" hangingPunct="1">
              <a:lnSpc>
                <a:spcPct val="120000"/>
              </a:lnSpc>
            </a:pPr>
            <a:endParaRPr lang="en-US" smtClean="0">
              <a:cs typeface="Arabic Transparent" panose="020B0604020202020204" pitchFamily="34" charset="0"/>
            </a:endParaRPr>
          </a:p>
          <a:p>
            <a:pPr algn="r" rtl="1" eaLnBrk="1" hangingPunct="1">
              <a:lnSpc>
                <a:spcPct val="120000"/>
              </a:lnSpc>
            </a:pPr>
            <a:r>
              <a:rPr lang="ar-SA" smtClean="0">
                <a:cs typeface="Arabic Transparent" panose="020B0604020202020204" pitchFamily="34" charset="0"/>
              </a:rPr>
              <a:t>تُتخذ لإطلاق مُنتج جديد – دورة حياة المُنتَج يمكن أن تشمل عدّة مشاريع (وبالتالي عدّة دورات حياة مشاريع). مثلاً: تعهد مشروع بإصدار كومبيوتر مكتب جديد للأسواق هو مجرد مرحلة في دورة حياة</a:t>
            </a:r>
            <a:r>
              <a:rPr lang="ar-LB" smtClean="0">
                <a:cs typeface="Arabic Transparent" panose="020B0604020202020204" pitchFamily="34" charset="0"/>
              </a:rPr>
              <a:t> هذا</a:t>
            </a:r>
            <a:r>
              <a:rPr lang="ar-SA" smtClean="0">
                <a:cs typeface="Arabic Transparent" panose="020B0604020202020204" pitchFamily="34" charset="0"/>
              </a:rPr>
              <a:t> المُنتج</a:t>
            </a:r>
            <a:endParaRPr lang="en-US" smtClean="0">
              <a:cs typeface="Arabic Transparent" panose="020B0604020202020204" pitchFamily="34" charset="0"/>
            </a:endParaRPr>
          </a:p>
        </p:txBody>
      </p:sp>
    </p:spTree>
    <p:extLst>
      <p:ext uri="{BB962C8B-B14F-4D97-AF65-F5344CB8AC3E}">
        <p14:creationId xmlns:p14="http://schemas.microsoft.com/office/powerpoint/2010/main" val="12798749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0089C4B2-E7EC-4FBA-A41B-820951AB0D64}" type="slidenum">
              <a:rPr lang="en-US" b="0">
                <a:solidFill>
                  <a:schemeClr val="bg1"/>
                </a:solidFill>
                <a:latin typeface="Humanst531 BT"/>
              </a:rPr>
              <a:pPr eaLnBrk="1" hangingPunct="1"/>
              <a:t>24</a:t>
            </a:fld>
            <a:endParaRPr lang="en-US" b="0">
              <a:solidFill>
                <a:schemeClr val="bg1"/>
              </a:solidFill>
              <a:latin typeface="Humanst531 BT"/>
            </a:endParaRPr>
          </a:p>
        </p:txBody>
      </p:sp>
      <p:sp>
        <p:nvSpPr>
          <p:cNvPr id="29699" name="Rectangle 2"/>
          <p:cNvSpPr>
            <a:spLocks noGrp="1" noChangeArrowheads="1"/>
          </p:cNvSpPr>
          <p:nvPr>
            <p:ph type="title"/>
          </p:nvPr>
        </p:nvSpPr>
        <p:spPr>
          <a:xfrm>
            <a:off x="1524000" y="228601"/>
            <a:ext cx="7391400" cy="519113"/>
          </a:xfrm>
        </p:spPr>
        <p:txBody>
          <a:bodyPr>
            <a:normAutofit fontScale="90000"/>
          </a:bodyPr>
          <a:lstStyle/>
          <a:p>
            <a:pPr eaLnBrk="1" hangingPunct="1"/>
            <a:r>
              <a:rPr lang="ar-LB" smtClean="0">
                <a:cs typeface="Arabic Transparent" panose="020B0604020202020204" pitchFamily="34" charset="0"/>
              </a:rPr>
              <a:t>دورات حياة المُنتَج/المشروع</a:t>
            </a:r>
            <a:endParaRPr lang="en-US" smtClean="0">
              <a:cs typeface="Arabic Transparent" panose="020B0604020202020204" pitchFamily="34" charset="0"/>
            </a:endParaRPr>
          </a:p>
        </p:txBody>
      </p:sp>
      <p:pic>
        <p:nvPicPr>
          <p:cNvPr id="29700"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981200" y="1143000"/>
            <a:ext cx="8229600" cy="4629150"/>
          </a:xfrm>
        </p:spPr>
      </p:pic>
    </p:spTree>
    <p:extLst>
      <p:ext uri="{BB962C8B-B14F-4D97-AF65-F5344CB8AC3E}">
        <p14:creationId xmlns:p14="http://schemas.microsoft.com/office/powerpoint/2010/main" val="33974032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03092ACA-AD7D-41EA-BFA8-0ACF825448B1}" type="slidenum">
              <a:rPr lang="en-US" b="0">
                <a:solidFill>
                  <a:schemeClr val="bg1"/>
                </a:solidFill>
                <a:latin typeface="Humanst531 BT"/>
              </a:rPr>
              <a:pPr eaLnBrk="1" hangingPunct="1"/>
              <a:t>25</a:t>
            </a:fld>
            <a:endParaRPr lang="en-US" b="0">
              <a:solidFill>
                <a:schemeClr val="bg1"/>
              </a:solidFill>
              <a:latin typeface="Humanst531 BT"/>
            </a:endParaRPr>
          </a:p>
        </p:txBody>
      </p:sp>
      <p:pic>
        <p:nvPicPr>
          <p:cNvPr id="30723" name="Picture 2" descr="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041400"/>
            <a:ext cx="16389350" cy="789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Rectangle 3"/>
          <p:cNvSpPr>
            <a:spLocks noChangeArrowheads="1"/>
          </p:cNvSpPr>
          <p:nvPr/>
        </p:nvSpPr>
        <p:spPr bwMode="auto">
          <a:xfrm>
            <a:off x="2362200" y="1639889"/>
            <a:ext cx="74006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lnSpc>
                <a:spcPct val="120000"/>
              </a:lnSpc>
              <a:spcBef>
                <a:spcPct val="20000"/>
              </a:spcBef>
            </a:pPr>
            <a:r>
              <a:rPr lang="en-US" sz="2000" b="0">
                <a:latin typeface="Verdana" panose="020B0604030504040204" pitchFamily="34" charset="0"/>
              </a:rPr>
              <a:t>A process is “a series of actions bringing about a result”</a:t>
            </a:r>
          </a:p>
        </p:txBody>
      </p:sp>
      <p:sp>
        <p:nvSpPr>
          <p:cNvPr id="30725" name="Rectangle 4"/>
          <p:cNvSpPr>
            <a:spLocks noChangeArrowheads="1"/>
          </p:cNvSpPr>
          <p:nvPr/>
        </p:nvSpPr>
        <p:spPr bwMode="auto">
          <a:xfrm>
            <a:off x="7848600" y="838200"/>
            <a:ext cx="990600" cy="533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30726" name="TextBox 5"/>
          <p:cNvSpPr txBox="1">
            <a:spLocks noChangeArrowheads="1"/>
          </p:cNvSpPr>
          <p:nvPr/>
        </p:nvSpPr>
        <p:spPr bwMode="auto">
          <a:xfrm>
            <a:off x="3276600" y="304801"/>
            <a:ext cx="441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ar-LB" sz="4000">
                <a:solidFill>
                  <a:srgbClr val="C00000"/>
                </a:solidFill>
                <a:cs typeface="Arabic Transparent" panose="020B0604020202020204" pitchFamily="34" charset="0"/>
              </a:rPr>
              <a:t>عمليّات المشروع</a:t>
            </a:r>
            <a:endParaRPr lang="en-US" sz="4000">
              <a:solidFill>
                <a:srgbClr val="C00000"/>
              </a:solidFill>
              <a:cs typeface="Arabic Transparent" panose="020B0604020202020204" pitchFamily="34" charset="0"/>
            </a:endParaRPr>
          </a:p>
        </p:txBody>
      </p:sp>
    </p:spTree>
    <p:extLst>
      <p:ext uri="{BB962C8B-B14F-4D97-AF65-F5344CB8AC3E}">
        <p14:creationId xmlns:p14="http://schemas.microsoft.com/office/powerpoint/2010/main" val="11001415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D0317E99-7C6D-4D3C-8F4E-4A2EDA03E575}" type="slidenum">
              <a:rPr lang="en-US" b="0">
                <a:solidFill>
                  <a:schemeClr val="bg1"/>
                </a:solidFill>
                <a:latin typeface="Humanst531 BT"/>
              </a:rPr>
              <a:pPr eaLnBrk="1" hangingPunct="1"/>
              <a:t>26</a:t>
            </a:fld>
            <a:endParaRPr lang="en-US" b="0">
              <a:solidFill>
                <a:schemeClr val="bg1"/>
              </a:solidFill>
              <a:latin typeface="Humanst531 BT"/>
            </a:endParaRPr>
          </a:p>
        </p:txBody>
      </p:sp>
      <p:sp>
        <p:nvSpPr>
          <p:cNvPr id="31747" name="Rectangle 2"/>
          <p:cNvSpPr>
            <a:spLocks noGrp="1" noChangeArrowheads="1"/>
          </p:cNvSpPr>
          <p:nvPr>
            <p:ph type="title"/>
          </p:nvPr>
        </p:nvSpPr>
        <p:spPr>
          <a:xfrm>
            <a:off x="2133600" y="228601"/>
            <a:ext cx="6629400" cy="519113"/>
          </a:xfrm>
        </p:spPr>
        <p:txBody>
          <a:bodyPr>
            <a:normAutofit fontScale="90000"/>
          </a:bodyPr>
          <a:lstStyle/>
          <a:p>
            <a:pPr algn="ctr" eaLnBrk="1" hangingPunct="1"/>
            <a:r>
              <a:rPr lang="ar-LB" b="1" dirty="0" smtClean="0">
                <a:cs typeface="Arabic Transparent" panose="020B0604020202020204" pitchFamily="34" charset="0"/>
              </a:rPr>
              <a:t>نموذج لعملية</a:t>
            </a:r>
            <a:endParaRPr lang="en-US" b="1" dirty="0" smtClean="0">
              <a:cs typeface="Arabic Transparent" panose="020B0604020202020204" pitchFamily="34" charset="0"/>
            </a:endParaRPr>
          </a:p>
        </p:txBody>
      </p:sp>
    </p:spTree>
    <p:extLst>
      <p:ext uri="{BB962C8B-B14F-4D97-AF65-F5344CB8AC3E}">
        <p14:creationId xmlns:p14="http://schemas.microsoft.com/office/powerpoint/2010/main" val="24873442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4F6DDA62-FF04-4829-8EEA-3EDDC2E05194}" type="slidenum">
              <a:rPr lang="en-US" b="0">
                <a:solidFill>
                  <a:schemeClr val="bg1"/>
                </a:solidFill>
                <a:latin typeface="Humanst531 BT"/>
              </a:rPr>
              <a:pPr eaLnBrk="1" hangingPunct="1"/>
              <a:t>27</a:t>
            </a:fld>
            <a:endParaRPr lang="en-US" b="0">
              <a:solidFill>
                <a:schemeClr val="bg1"/>
              </a:solidFill>
              <a:latin typeface="Humanst531 BT"/>
            </a:endParaRPr>
          </a:p>
        </p:txBody>
      </p:sp>
      <p:sp>
        <p:nvSpPr>
          <p:cNvPr id="32771" name="Rectangle 2"/>
          <p:cNvSpPr>
            <a:spLocks noGrp="1" noChangeArrowheads="1"/>
          </p:cNvSpPr>
          <p:nvPr>
            <p:ph type="title"/>
          </p:nvPr>
        </p:nvSpPr>
        <p:spPr>
          <a:xfrm>
            <a:off x="1524000" y="228601"/>
            <a:ext cx="7391400" cy="519113"/>
          </a:xfrm>
        </p:spPr>
        <p:txBody>
          <a:bodyPr>
            <a:normAutofit fontScale="90000"/>
          </a:bodyPr>
          <a:lstStyle/>
          <a:p>
            <a:pPr eaLnBrk="1" hangingPunct="1"/>
            <a:r>
              <a:rPr lang="ar-LB" smtClean="0">
                <a:cs typeface="Arabic Transparent" panose="020B0604020202020204" pitchFamily="34" charset="0"/>
              </a:rPr>
              <a:t>مجموعات العمليات</a:t>
            </a:r>
            <a:endParaRPr lang="en-US" smtClean="0">
              <a:cs typeface="Arabic Transparent" panose="020B0604020202020204" pitchFamily="34" charset="0"/>
            </a:endParaRPr>
          </a:p>
        </p:txBody>
      </p:sp>
      <p:sp>
        <p:nvSpPr>
          <p:cNvPr id="32772" name="Rectangle 3"/>
          <p:cNvSpPr>
            <a:spLocks noGrp="1" noChangeArrowheads="1"/>
          </p:cNvSpPr>
          <p:nvPr>
            <p:ph type="body" idx="1"/>
          </p:nvPr>
        </p:nvSpPr>
        <p:spPr>
          <a:xfrm>
            <a:off x="1676400" y="914400"/>
            <a:ext cx="8534400" cy="5029200"/>
          </a:xfrm>
        </p:spPr>
        <p:txBody>
          <a:bodyPr/>
          <a:lstStyle/>
          <a:p>
            <a:pPr algn="r" rtl="1" eaLnBrk="1" hangingPunct="1">
              <a:lnSpc>
                <a:spcPct val="120000"/>
              </a:lnSpc>
            </a:pPr>
            <a:r>
              <a:rPr lang="ar-LB" smtClean="0">
                <a:cs typeface="Arabic Transparent" panose="020B0604020202020204" pitchFamily="34" charset="0"/>
              </a:rPr>
              <a:t>عمليات إدارةِ المشروع مُخَطَّطة في دورةِ الحياة ومُنظَّمةِ في مجموعات:</a:t>
            </a:r>
            <a:endParaRPr lang="en-US" smtClean="0">
              <a:cs typeface="Arabic Transparent" panose="020B0604020202020204" pitchFamily="34" charset="0"/>
            </a:endParaRPr>
          </a:p>
          <a:p>
            <a:pPr algn="r" rtl="1" eaLnBrk="1" hangingPunct="1">
              <a:lnSpc>
                <a:spcPct val="120000"/>
              </a:lnSpc>
            </a:pPr>
            <a:endParaRPr lang="en-US" sz="1000">
              <a:cs typeface="Arabic Transparent" panose="020B0604020202020204" pitchFamily="34" charset="0"/>
            </a:endParaRPr>
          </a:p>
          <a:p>
            <a:pPr lvl="1" algn="r" rtl="1" eaLnBrk="1" hangingPunct="1">
              <a:lnSpc>
                <a:spcPct val="120000"/>
              </a:lnSpc>
            </a:pPr>
            <a:r>
              <a:rPr lang="ar-LB" sz="1600" b="1">
                <a:cs typeface="Arabic Transparent" panose="020B0604020202020204" pitchFamily="34" charset="0"/>
              </a:rPr>
              <a:t>عمليّات البدء: </a:t>
            </a:r>
            <a:r>
              <a:rPr lang="ar-LB" sz="1600">
                <a:cs typeface="Arabic Transparent" panose="020B0604020202020204" pitchFamily="34" charset="0"/>
              </a:rPr>
              <a:t>تقدير أن المشروع أو المرحلة ينبغي أن تبدأ والالتزام بفعل ذلك</a:t>
            </a:r>
            <a:endParaRPr lang="en-US" sz="1600">
              <a:cs typeface="Arabic Transparent" panose="020B0604020202020204" pitchFamily="34" charset="0"/>
            </a:endParaRPr>
          </a:p>
          <a:p>
            <a:pPr lvl="1" algn="r" rtl="1" eaLnBrk="1" hangingPunct="1">
              <a:lnSpc>
                <a:spcPct val="120000"/>
              </a:lnSpc>
            </a:pPr>
            <a:r>
              <a:rPr lang="ar-LB" sz="1600" b="1">
                <a:cs typeface="Arabic Transparent" panose="020B0604020202020204" pitchFamily="34" charset="0"/>
              </a:rPr>
              <a:t>عمليّات التخطيط: </a:t>
            </a:r>
            <a:r>
              <a:rPr lang="ar-LB" sz="1600">
                <a:cs typeface="Arabic Transparent" panose="020B0604020202020204" pitchFamily="34" charset="0"/>
              </a:rPr>
              <a:t>ابتكار وتعهّد مخطط عمل</a:t>
            </a:r>
            <a:endParaRPr lang="en-US" sz="1600">
              <a:cs typeface="Arabic Transparent" panose="020B0604020202020204" pitchFamily="34" charset="0"/>
            </a:endParaRPr>
          </a:p>
          <a:p>
            <a:pPr lvl="1" algn="r" rtl="1" eaLnBrk="1" hangingPunct="1">
              <a:lnSpc>
                <a:spcPct val="120000"/>
              </a:lnSpc>
            </a:pPr>
            <a:r>
              <a:rPr lang="ar-LB" sz="1600" b="1">
                <a:cs typeface="Arabic Transparent" panose="020B0604020202020204" pitchFamily="34" charset="0"/>
              </a:rPr>
              <a:t>عمليّات التنفيذ: </a:t>
            </a:r>
            <a:r>
              <a:rPr lang="ar-LB" sz="1600">
                <a:cs typeface="Arabic Transparent" panose="020B0604020202020204" pitchFamily="34" charset="0"/>
              </a:rPr>
              <a:t>تنسيق الموارد للحصول على الخطة</a:t>
            </a:r>
            <a:endParaRPr lang="en-US" sz="1600">
              <a:cs typeface="Arabic Transparent" panose="020B0604020202020204" pitchFamily="34" charset="0"/>
            </a:endParaRPr>
          </a:p>
          <a:p>
            <a:pPr lvl="1" algn="r" rtl="1" eaLnBrk="1" hangingPunct="1">
              <a:lnSpc>
                <a:spcPct val="120000"/>
              </a:lnSpc>
            </a:pPr>
            <a:r>
              <a:rPr lang="ar-LB" sz="1600" b="1">
                <a:cs typeface="Arabic Transparent" panose="020B0604020202020204" pitchFamily="34" charset="0"/>
              </a:rPr>
              <a:t>عمليّات المتابعة والمراقبة: </a:t>
            </a:r>
            <a:r>
              <a:rPr lang="ar-LB" sz="1600">
                <a:cs typeface="Arabic Transparent" panose="020B0604020202020204" pitchFamily="34" charset="0"/>
              </a:rPr>
              <a:t>ضمان تحقق أهداف المشروع</a:t>
            </a:r>
            <a:endParaRPr lang="en-US" sz="1600">
              <a:cs typeface="Arabic Transparent" panose="020B0604020202020204" pitchFamily="34" charset="0"/>
            </a:endParaRPr>
          </a:p>
          <a:p>
            <a:pPr lvl="1" algn="r" rtl="1" eaLnBrk="1" hangingPunct="1">
              <a:lnSpc>
                <a:spcPct val="120000"/>
              </a:lnSpc>
            </a:pPr>
            <a:r>
              <a:rPr lang="ar-LB" sz="1600" b="1">
                <a:cs typeface="Arabic Transparent" panose="020B0604020202020204" pitchFamily="34" charset="0"/>
              </a:rPr>
              <a:t>عمليّات الإنهاء: </a:t>
            </a:r>
            <a:r>
              <a:rPr lang="ar-LB" sz="1600">
                <a:cs typeface="Arabic Transparent" panose="020B0604020202020204" pitchFamily="34" charset="0"/>
              </a:rPr>
              <a:t>تشكيل القبول وأخذه إلى نهاية منظمّة</a:t>
            </a:r>
            <a:endParaRPr lang="en-US" sz="1600">
              <a:cs typeface="Arabic Transparent" panose="020B0604020202020204" pitchFamily="34" charset="0"/>
            </a:endParaRPr>
          </a:p>
          <a:p>
            <a:pPr lvl="1" algn="r" rtl="1" eaLnBrk="1" hangingPunct="1">
              <a:lnSpc>
                <a:spcPct val="120000"/>
              </a:lnSpc>
            </a:pPr>
            <a:endParaRPr lang="en-US" sz="100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مجموعات العمليات مربوطة بالنتائج التي تنتجها؛ نتائج كل عملية تصبح داخلات على عمليات غيرها</a:t>
            </a:r>
            <a:endParaRPr lang="en-US" smtClean="0">
              <a:cs typeface="Arabic Transparent" panose="020B0604020202020204" pitchFamily="34" charset="0"/>
            </a:endParaRPr>
          </a:p>
        </p:txBody>
      </p:sp>
    </p:spTree>
    <p:extLst>
      <p:ext uri="{BB962C8B-B14F-4D97-AF65-F5344CB8AC3E}">
        <p14:creationId xmlns:p14="http://schemas.microsoft.com/office/powerpoint/2010/main" val="39787318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61907D4C-4E89-433D-9F0A-3DE8A48F8526}" type="slidenum">
              <a:rPr lang="en-US" b="0">
                <a:solidFill>
                  <a:schemeClr val="bg1"/>
                </a:solidFill>
                <a:latin typeface="Humanst531 BT"/>
              </a:rPr>
              <a:pPr eaLnBrk="1" hangingPunct="1"/>
              <a:t>28</a:t>
            </a:fld>
            <a:endParaRPr lang="en-US" b="0">
              <a:solidFill>
                <a:schemeClr val="bg1"/>
              </a:solidFill>
              <a:latin typeface="Humanst531 BT"/>
            </a:endParaRPr>
          </a:p>
        </p:txBody>
      </p:sp>
      <p:sp>
        <p:nvSpPr>
          <p:cNvPr id="33795" name="Rectangle 2"/>
          <p:cNvSpPr>
            <a:spLocks noGrp="1" noChangeArrowheads="1"/>
          </p:cNvSpPr>
          <p:nvPr>
            <p:ph type="title"/>
          </p:nvPr>
        </p:nvSpPr>
        <p:spPr>
          <a:xfrm>
            <a:off x="1676400" y="228601"/>
            <a:ext cx="7391400" cy="519113"/>
          </a:xfrm>
        </p:spPr>
        <p:txBody>
          <a:bodyPr>
            <a:normAutofit fontScale="90000"/>
          </a:bodyPr>
          <a:lstStyle/>
          <a:p>
            <a:pPr eaLnBrk="1" hangingPunct="1"/>
            <a:r>
              <a:rPr lang="ar-LB" smtClean="0">
                <a:cs typeface="Arabic Transparent" panose="020B0604020202020204" pitchFamily="34" charset="0"/>
              </a:rPr>
              <a:t>تخطيط الموجة المتدحرجة</a:t>
            </a:r>
            <a:endParaRPr lang="en-US" smtClean="0">
              <a:cs typeface="Arabic Transparent" panose="020B0604020202020204" pitchFamily="34" charset="0"/>
            </a:endParaRPr>
          </a:p>
        </p:txBody>
      </p:sp>
      <p:sp>
        <p:nvSpPr>
          <p:cNvPr id="33796" name="Rectangle 3"/>
          <p:cNvSpPr>
            <a:spLocks noGrp="1" noChangeArrowheads="1"/>
          </p:cNvSpPr>
          <p:nvPr>
            <p:ph type="body" idx="1"/>
          </p:nvPr>
        </p:nvSpPr>
        <p:spPr>
          <a:xfrm>
            <a:off x="1981200" y="1219201"/>
            <a:ext cx="8229600" cy="4911725"/>
          </a:xfrm>
        </p:spPr>
        <p:txBody>
          <a:bodyPr/>
          <a:lstStyle/>
          <a:p>
            <a:pPr algn="r" rtl="1" eaLnBrk="1" hangingPunct="1">
              <a:lnSpc>
                <a:spcPct val="120000"/>
              </a:lnSpc>
            </a:pPr>
            <a:r>
              <a:rPr lang="ar-LB" smtClean="0">
                <a:cs typeface="Arabic Transparent" panose="020B0604020202020204" pitchFamily="34" charset="0"/>
              </a:rPr>
              <a:t>مجموعات العمليات تتداخل وتتقاطع مع مختلف المراحل</a:t>
            </a:r>
            <a:endParaRPr lang="en-US" smtClean="0">
              <a:cs typeface="Arabic Transparent" panose="020B0604020202020204" pitchFamily="34" charset="0"/>
            </a:endParaRPr>
          </a:p>
          <a:p>
            <a:pPr algn="r" rtl="1" eaLnBrk="1" hangingPunct="1">
              <a:lnSpc>
                <a:spcPct val="120000"/>
              </a:lnSpc>
            </a:pPr>
            <a:endParaRPr lang="en-US" sz="100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إذا قسّم المشروع إلى عدة مراحل (مثلاً: تصميم، تطبيق إلخ.)، فمعنى ذلك أن مجموعات العمليات ستحصل في كلّ مرحلة من المراحل</a:t>
            </a:r>
            <a:endParaRPr lang="en-US" smtClean="0">
              <a:cs typeface="Arabic Transparent" panose="020B0604020202020204" pitchFamily="34" charset="0"/>
            </a:endParaRPr>
          </a:p>
          <a:p>
            <a:pPr algn="r" rtl="1" eaLnBrk="1" hangingPunct="1">
              <a:lnSpc>
                <a:spcPct val="120000"/>
              </a:lnSpc>
            </a:pPr>
            <a:endParaRPr lang="en-US" sz="100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يُشيرُ تخطيط الموجةِ المتدحرجة إلى التَفصيل المطرد لخطةِ المشروع بشكل دائم ومتكرر.</a:t>
            </a:r>
            <a:endParaRPr lang="en-US" smtClean="0">
              <a:cs typeface="Arabic Transparent" panose="020B0604020202020204" pitchFamily="34" charset="0"/>
            </a:endParaRPr>
          </a:p>
        </p:txBody>
      </p:sp>
    </p:spTree>
    <p:extLst>
      <p:ext uri="{BB962C8B-B14F-4D97-AF65-F5344CB8AC3E}">
        <p14:creationId xmlns:p14="http://schemas.microsoft.com/office/powerpoint/2010/main" val="18199120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A98C8A8D-3C06-4388-9E8C-1CC4422F0A6D}" type="slidenum">
              <a:rPr lang="en-US" b="0">
                <a:solidFill>
                  <a:schemeClr val="bg1"/>
                </a:solidFill>
                <a:latin typeface="Humanst531 BT"/>
              </a:rPr>
              <a:pPr eaLnBrk="1" hangingPunct="1"/>
              <a:t>29</a:t>
            </a:fld>
            <a:endParaRPr lang="en-US" b="0">
              <a:solidFill>
                <a:schemeClr val="bg1"/>
              </a:solidFill>
              <a:latin typeface="Humanst531 BT"/>
            </a:endParaRPr>
          </a:p>
        </p:txBody>
      </p:sp>
      <p:pic>
        <p:nvPicPr>
          <p:cNvPr id="34819" name="Picture 2" descr="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1" y="-1041400"/>
            <a:ext cx="8977313" cy="789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extBox 3"/>
          <p:cNvSpPr txBox="1">
            <a:spLocks noChangeArrowheads="1"/>
          </p:cNvSpPr>
          <p:nvPr/>
        </p:nvSpPr>
        <p:spPr bwMode="auto">
          <a:xfrm>
            <a:off x="2667000" y="381001"/>
            <a:ext cx="6553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ar-LB" sz="3600">
                <a:solidFill>
                  <a:srgbClr val="C00000"/>
                </a:solidFill>
                <a:cs typeface="Arabic Transparent" panose="020B0604020202020204" pitchFamily="34" charset="0"/>
              </a:rPr>
              <a:t>مجموعات العمليّات في المراحل/المشاريع</a:t>
            </a:r>
            <a:endParaRPr lang="en-US" sz="3600">
              <a:solidFill>
                <a:srgbClr val="C00000"/>
              </a:solidFill>
              <a:cs typeface="Arabic Transparent" panose="020B0604020202020204" pitchFamily="34" charset="0"/>
            </a:endParaRPr>
          </a:p>
        </p:txBody>
      </p:sp>
    </p:spTree>
    <p:extLst>
      <p:ext uri="{BB962C8B-B14F-4D97-AF65-F5344CB8AC3E}">
        <p14:creationId xmlns:p14="http://schemas.microsoft.com/office/powerpoint/2010/main" val="32764220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72D9BA53-72E3-462B-A185-93D4448960C4}" type="slidenum">
              <a:rPr lang="en-US" sz="2000" b="0">
                <a:solidFill>
                  <a:schemeClr val="bg1"/>
                </a:solidFill>
                <a:latin typeface="Humanst531 BT"/>
                <a:cs typeface="+mn-cs"/>
              </a:rPr>
              <a:pPr eaLnBrk="1" hangingPunct="1"/>
              <a:t>3</a:t>
            </a:fld>
            <a:endParaRPr lang="en-US" sz="2000" b="0">
              <a:solidFill>
                <a:schemeClr val="bg1"/>
              </a:solidFill>
              <a:latin typeface="Humanst531 BT"/>
              <a:cs typeface="+mn-cs"/>
            </a:endParaRPr>
          </a:p>
        </p:txBody>
      </p:sp>
      <p:sp>
        <p:nvSpPr>
          <p:cNvPr id="4099" name="Rectangle 2"/>
          <p:cNvSpPr>
            <a:spLocks noGrp="1" noChangeArrowheads="1"/>
          </p:cNvSpPr>
          <p:nvPr>
            <p:ph type="title"/>
          </p:nvPr>
        </p:nvSpPr>
        <p:spPr>
          <a:xfrm>
            <a:off x="2057400" y="288926"/>
            <a:ext cx="6858000" cy="519113"/>
          </a:xfrm>
        </p:spPr>
        <p:txBody>
          <a:bodyPr>
            <a:normAutofit fontScale="90000"/>
          </a:bodyPr>
          <a:lstStyle/>
          <a:p>
            <a:pPr algn="ctr" eaLnBrk="1" hangingPunct="1"/>
            <a:r>
              <a:rPr lang="ar-LB" dirty="0" smtClean="0">
                <a:cs typeface="Arabic Transparent" panose="020B0604020202020204" pitchFamily="34" charset="0"/>
              </a:rPr>
              <a:t>تعريفات</a:t>
            </a:r>
            <a:endParaRPr lang="en-US" dirty="0" smtClean="0">
              <a:cs typeface="Arabic Transparent" panose="020B0604020202020204" pitchFamily="34" charset="0"/>
            </a:endParaRPr>
          </a:p>
        </p:txBody>
      </p:sp>
      <p:sp>
        <p:nvSpPr>
          <p:cNvPr id="4100" name="Rectangle 3"/>
          <p:cNvSpPr>
            <a:spLocks noGrp="1" noChangeArrowheads="1"/>
          </p:cNvSpPr>
          <p:nvPr>
            <p:ph type="body" idx="1"/>
          </p:nvPr>
        </p:nvSpPr>
        <p:spPr>
          <a:xfrm>
            <a:off x="6400800" y="1219200"/>
            <a:ext cx="3657600" cy="5029200"/>
          </a:xfrm>
        </p:spPr>
        <p:txBody>
          <a:bodyPr>
            <a:normAutofit/>
          </a:bodyPr>
          <a:lstStyle/>
          <a:p>
            <a:pPr algn="r" rtl="1" eaLnBrk="1" hangingPunct="1"/>
            <a:r>
              <a:rPr lang="ar-SA" sz="2000" dirty="0" smtClean="0"/>
              <a:t>المشروع</a:t>
            </a:r>
            <a:endParaRPr lang="en-US" sz="2000" dirty="0" smtClean="0"/>
          </a:p>
          <a:p>
            <a:pPr algn="r" rtl="1" eaLnBrk="1" hangingPunct="1"/>
            <a:r>
              <a:rPr lang="ar-SA" sz="2000" dirty="0" smtClean="0"/>
              <a:t>إدارة المشاريع</a:t>
            </a:r>
            <a:endParaRPr lang="en-US" sz="2000" dirty="0" smtClean="0"/>
          </a:p>
          <a:p>
            <a:pPr algn="r" rtl="1" eaLnBrk="1" hangingPunct="1"/>
            <a:r>
              <a:rPr lang="ar-SA" sz="2000" dirty="0" smtClean="0"/>
              <a:t>دورة حياة المشروع</a:t>
            </a:r>
            <a:endParaRPr lang="en-US" sz="2000" dirty="0" smtClean="0"/>
          </a:p>
          <a:p>
            <a:pPr algn="r" rtl="1" eaLnBrk="1" hangingPunct="1"/>
            <a:r>
              <a:rPr lang="ar-LB" sz="2000" dirty="0" smtClean="0"/>
              <a:t>مراحل المشروع</a:t>
            </a:r>
            <a:endParaRPr lang="en-US" sz="2000" dirty="0" smtClean="0"/>
          </a:p>
          <a:p>
            <a:pPr algn="r" rtl="1" eaLnBrk="1" hangingPunct="1"/>
            <a:r>
              <a:rPr lang="ar-SA" sz="2000" dirty="0" smtClean="0"/>
              <a:t>دورة حياة المنتَج</a:t>
            </a:r>
            <a:endParaRPr lang="en-US" sz="2000" dirty="0" smtClean="0"/>
          </a:p>
          <a:p>
            <a:pPr algn="r" rtl="1" eaLnBrk="1" hangingPunct="1"/>
            <a:r>
              <a:rPr lang="ar-SA" sz="2000" dirty="0" smtClean="0"/>
              <a:t>منهجية إدارة المشاريع</a:t>
            </a:r>
            <a:endParaRPr lang="en-US" sz="2000" dirty="0" smtClean="0"/>
          </a:p>
          <a:p>
            <a:pPr algn="r" rtl="1" eaLnBrk="1" hangingPunct="1"/>
            <a:r>
              <a:rPr lang="ar-SA" sz="2000" dirty="0" smtClean="0"/>
              <a:t>مجموعات العمليات</a:t>
            </a:r>
            <a:endParaRPr lang="en-US" sz="2000" dirty="0" smtClean="0"/>
          </a:p>
          <a:p>
            <a:pPr algn="r" rtl="1" eaLnBrk="1" hangingPunct="1"/>
            <a:r>
              <a:rPr lang="ar-LB" sz="2000" dirty="0" smtClean="0"/>
              <a:t>بيان</a:t>
            </a:r>
            <a:r>
              <a:rPr lang="ar-SA" sz="2000" dirty="0" smtClean="0"/>
              <a:t> العمل</a:t>
            </a:r>
            <a:endParaRPr lang="en-US" sz="2000" dirty="0" smtClean="0"/>
          </a:p>
          <a:p>
            <a:pPr algn="r" rtl="1" eaLnBrk="1" hangingPunct="1"/>
            <a:r>
              <a:rPr lang="ar-SA" sz="2000" dirty="0" smtClean="0"/>
              <a:t>القيود الثلاثية</a:t>
            </a:r>
            <a:endParaRPr lang="en-US" sz="2000" dirty="0" smtClean="0"/>
          </a:p>
          <a:p>
            <a:pPr algn="r" rtl="1" eaLnBrk="1" hangingPunct="1"/>
            <a:r>
              <a:rPr lang="ar-SA" sz="2000" dirty="0" smtClean="0"/>
              <a:t>العمليات</a:t>
            </a:r>
            <a:endParaRPr lang="en-US" sz="2000" dirty="0" smtClean="0"/>
          </a:p>
          <a:p>
            <a:pPr algn="r" rtl="1" eaLnBrk="1" hangingPunct="1"/>
            <a:r>
              <a:rPr lang="ar-LB" sz="2000" dirty="0" smtClean="0"/>
              <a:t>البرنامج</a:t>
            </a:r>
            <a:endParaRPr lang="en-US" sz="2000" dirty="0" smtClean="0"/>
          </a:p>
        </p:txBody>
      </p:sp>
      <p:sp>
        <p:nvSpPr>
          <p:cNvPr id="4101" name="Rectangle 4"/>
          <p:cNvSpPr>
            <a:spLocks noChangeArrowheads="1"/>
          </p:cNvSpPr>
          <p:nvPr/>
        </p:nvSpPr>
        <p:spPr bwMode="auto">
          <a:xfrm>
            <a:off x="2362200" y="1219200"/>
            <a:ext cx="3657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rtl="1" eaLnBrk="1" hangingPunct="1">
              <a:spcBef>
                <a:spcPct val="20000"/>
              </a:spcBef>
              <a:buFontTx/>
              <a:buChar char="•"/>
            </a:pPr>
            <a:r>
              <a:rPr lang="ar-SA" sz="2000" b="0" dirty="0">
                <a:latin typeface="Verdana" panose="020B0604030504040204" pitchFamily="34" charset="0"/>
                <a:cs typeface="+mn-cs"/>
              </a:rPr>
              <a:t>مكتب إدارة المشاريع</a:t>
            </a:r>
            <a:endParaRPr lang="en-US" sz="2000" b="0" dirty="0">
              <a:latin typeface="Verdana" panose="020B0604030504040204" pitchFamily="34" charset="0"/>
              <a:cs typeface="+mn-cs"/>
            </a:endParaRPr>
          </a:p>
          <a:p>
            <a:pPr algn="r" rtl="1" eaLnBrk="1" hangingPunct="1">
              <a:spcBef>
                <a:spcPct val="20000"/>
              </a:spcBef>
              <a:buFontTx/>
              <a:buChar char="•"/>
            </a:pPr>
            <a:r>
              <a:rPr lang="ar-SA" sz="2000" b="0" dirty="0">
                <a:latin typeface="Verdana" panose="020B0604030504040204" pitchFamily="34" charset="0"/>
                <a:cs typeface="+mn-cs"/>
              </a:rPr>
              <a:t>أصحاب المصلحة</a:t>
            </a:r>
            <a:endParaRPr lang="en-US" sz="2000" b="0" dirty="0">
              <a:latin typeface="Verdana" panose="020B0604030504040204" pitchFamily="34" charset="0"/>
              <a:cs typeface="+mn-cs"/>
            </a:endParaRPr>
          </a:p>
          <a:p>
            <a:pPr algn="r" rtl="1" eaLnBrk="1" hangingPunct="1">
              <a:spcBef>
                <a:spcPct val="20000"/>
              </a:spcBef>
              <a:buFontTx/>
              <a:buChar char="•"/>
            </a:pPr>
            <a:r>
              <a:rPr lang="ar-SA" sz="2000" b="0" dirty="0">
                <a:latin typeface="Verdana" panose="020B0604030504040204" pitchFamily="34" charset="0"/>
                <a:cs typeface="+mn-cs"/>
              </a:rPr>
              <a:t>مهارات مدير المشاريع</a:t>
            </a:r>
            <a:endParaRPr lang="en-US" sz="2000" b="0" dirty="0">
              <a:latin typeface="Verdana" panose="020B0604030504040204" pitchFamily="34" charset="0"/>
              <a:cs typeface="+mn-cs"/>
            </a:endParaRPr>
          </a:p>
          <a:p>
            <a:pPr algn="r" rtl="1" eaLnBrk="1" hangingPunct="1">
              <a:spcBef>
                <a:spcPct val="20000"/>
              </a:spcBef>
              <a:buFontTx/>
              <a:buChar char="•"/>
            </a:pPr>
            <a:r>
              <a:rPr lang="ar-SA" sz="2000" b="0" dirty="0">
                <a:latin typeface="Verdana" panose="020B0604030504040204" pitchFamily="34" charset="0"/>
                <a:cs typeface="+mn-cs"/>
              </a:rPr>
              <a:t>الهيكليات التنظيمية</a:t>
            </a:r>
            <a:endParaRPr lang="en-US" sz="2000" b="0" dirty="0">
              <a:latin typeface="Verdana" panose="020B0604030504040204" pitchFamily="34" charset="0"/>
              <a:cs typeface="+mn-cs"/>
            </a:endParaRPr>
          </a:p>
          <a:p>
            <a:pPr algn="r" rtl="1" eaLnBrk="1" hangingPunct="1">
              <a:spcBef>
                <a:spcPct val="20000"/>
              </a:spcBef>
              <a:buFontTx/>
              <a:buChar char="•"/>
            </a:pPr>
            <a:r>
              <a:rPr lang="ar-SA" sz="2000" b="0" dirty="0">
                <a:latin typeface="Verdana" panose="020B0604030504040204" pitchFamily="34" charset="0"/>
                <a:cs typeface="+mn-cs"/>
              </a:rPr>
              <a:t>المعلومات التاريخية</a:t>
            </a:r>
            <a:endParaRPr lang="en-US" sz="2000" b="0" dirty="0">
              <a:latin typeface="Verdana" panose="020B0604030504040204" pitchFamily="34" charset="0"/>
              <a:cs typeface="+mn-cs"/>
            </a:endParaRPr>
          </a:p>
          <a:p>
            <a:pPr algn="r" rtl="1" eaLnBrk="1" hangingPunct="1">
              <a:spcBef>
                <a:spcPct val="20000"/>
              </a:spcBef>
              <a:buFontTx/>
              <a:buChar char="•"/>
            </a:pPr>
            <a:r>
              <a:rPr lang="ar-SA" sz="2000" b="0" dirty="0">
                <a:latin typeface="Verdana" panose="020B0604030504040204" pitchFamily="34" charset="0"/>
                <a:cs typeface="+mn-cs"/>
              </a:rPr>
              <a:t>الدروس المستفادة</a:t>
            </a:r>
            <a:endParaRPr lang="en-US" sz="2000" b="0" dirty="0">
              <a:latin typeface="Verdana" panose="020B0604030504040204" pitchFamily="34" charset="0"/>
              <a:cs typeface="+mn-cs"/>
            </a:endParaRPr>
          </a:p>
          <a:p>
            <a:pPr algn="r" rtl="1" eaLnBrk="1" hangingPunct="1">
              <a:spcBef>
                <a:spcPct val="20000"/>
              </a:spcBef>
              <a:buFontTx/>
              <a:buChar char="•"/>
            </a:pPr>
            <a:r>
              <a:rPr lang="ar-SA" sz="2000" b="0" dirty="0">
                <a:latin typeface="Verdana" panose="020B0604030504040204" pitchFamily="34" charset="0"/>
                <a:cs typeface="+mn-cs"/>
              </a:rPr>
              <a:t>خط الأساس</a:t>
            </a:r>
            <a:endParaRPr lang="en-US" sz="2000" b="0" dirty="0">
              <a:latin typeface="Verdana" panose="020B0604030504040204" pitchFamily="34" charset="0"/>
              <a:cs typeface="+mn-cs"/>
            </a:endParaRPr>
          </a:p>
          <a:p>
            <a:pPr algn="r" rtl="1" eaLnBrk="1" hangingPunct="1">
              <a:spcBef>
                <a:spcPct val="20000"/>
              </a:spcBef>
              <a:buFontTx/>
              <a:buChar char="•"/>
            </a:pPr>
            <a:r>
              <a:rPr lang="ar-SA" sz="2000" b="0" dirty="0">
                <a:latin typeface="Verdana" panose="020B0604030504040204" pitchFamily="34" charset="0"/>
                <a:cs typeface="+mn-cs"/>
              </a:rPr>
              <a:t>اللوائح والمقاييس</a:t>
            </a:r>
            <a:endParaRPr lang="en-US" sz="2000" b="0" dirty="0">
              <a:latin typeface="Verdana" panose="020B0604030504040204" pitchFamily="34" charset="0"/>
              <a:cs typeface="+mn-cs"/>
            </a:endParaRPr>
          </a:p>
          <a:p>
            <a:pPr algn="r" rtl="1" eaLnBrk="1" hangingPunct="1">
              <a:spcBef>
                <a:spcPct val="20000"/>
              </a:spcBef>
              <a:buFontTx/>
              <a:buChar char="•"/>
            </a:pPr>
            <a:r>
              <a:rPr lang="ar-SA" sz="2000" b="0" dirty="0">
                <a:latin typeface="Verdana" panose="020B0604030504040204" pitchFamily="34" charset="0"/>
                <a:cs typeface="+mn-cs"/>
              </a:rPr>
              <a:t>ال</a:t>
            </a:r>
            <a:r>
              <a:rPr lang="ar-LB" sz="2000" b="0" dirty="0">
                <a:latin typeface="Verdana" panose="020B0604030504040204" pitchFamily="34" charset="0"/>
                <a:cs typeface="+mn-cs"/>
              </a:rPr>
              <a:t>مُ</a:t>
            </a:r>
            <a:r>
              <a:rPr lang="ar-SA" sz="2000" b="0" dirty="0">
                <a:latin typeface="Verdana" panose="020B0604030504040204" pitchFamily="34" charset="0"/>
                <a:cs typeface="+mn-cs"/>
              </a:rPr>
              <a:t>دخ</a:t>
            </a:r>
            <a:r>
              <a:rPr lang="ar-LB" sz="2000" b="0" dirty="0">
                <a:latin typeface="Verdana" panose="020B0604030504040204" pitchFamily="34" charset="0"/>
                <a:cs typeface="+mn-cs"/>
              </a:rPr>
              <a:t>َ</a:t>
            </a:r>
            <a:r>
              <a:rPr lang="ar-SA" sz="2000" b="0" dirty="0" smtClean="0">
                <a:latin typeface="Verdana" panose="020B0604030504040204" pitchFamily="34" charset="0"/>
                <a:cs typeface="+mn-cs"/>
              </a:rPr>
              <a:t>لات</a:t>
            </a:r>
            <a:endParaRPr lang="en-US" sz="2000" b="0" dirty="0">
              <a:latin typeface="Verdana" panose="020B0604030504040204" pitchFamily="34" charset="0"/>
              <a:cs typeface="+mn-cs"/>
            </a:endParaRPr>
          </a:p>
          <a:p>
            <a:pPr algn="r" rtl="1" eaLnBrk="1" hangingPunct="1">
              <a:spcBef>
                <a:spcPct val="20000"/>
              </a:spcBef>
              <a:buFontTx/>
              <a:buChar char="•"/>
            </a:pPr>
            <a:r>
              <a:rPr lang="ar-SA" sz="2000" b="0" dirty="0">
                <a:latin typeface="Verdana" panose="020B0604030504040204" pitchFamily="34" charset="0"/>
                <a:cs typeface="+mn-cs"/>
              </a:rPr>
              <a:t>ال</a:t>
            </a:r>
            <a:r>
              <a:rPr lang="ar-LB" sz="2000" b="0" dirty="0">
                <a:latin typeface="Verdana" panose="020B0604030504040204" pitchFamily="34" charset="0"/>
                <a:cs typeface="+mn-cs"/>
              </a:rPr>
              <a:t>أدوات</a:t>
            </a:r>
            <a:r>
              <a:rPr lang="ar-SA" sz="2000" b="0" dirty="0">
                <a:latin typeface="Verdana" panose="020B0604030504040204" pitchFamily="34" charset="0"/>
                <a:cs typeface="+mn-cs"/>
              </a:rPr>
              <a:t> </a:t>
            </a:r>
            <a:r>
              <a:rPr lang="ar-LB" sz="2000" b="0" dirty="0" smtClean="0">
                <a:latin typeface="Verdana" panose="020B0604030504040204" pitchFamily="34" charset="0"/>
                <a:cs typeface="+mn-cs"/>
              </a:rPr>
              <a:t>والتقنيات</a:t>
            </a:r>
            <a:endParaRPr lang="en-US" sz="2000" b="0" dirty="0">
              <a:latin typeface="Verdana" panose="020B0604030504040204" pitchFamily="34" charset="0"/>
              <a:cs typeface="+mn-cs"/>
            </a:endParaRPr>
          </a:p>
          <a:p>
            <a:pPr algn="r" rtl="1" eaLnBrk="1" hangingPunct="1">
              <a:spcBef>
                <a:spcPct val="20000"/>
              </a:spcBef>
              <a:buFontTx/>
              <a:buChar char="•"/>
            </a:pPr>
            <a:r>
              <a:rPr lang="ar-SA" sz="2000" b="0" dirty="0">
                <a:latin typeface="Verdana" panose="020B0604030504040204" pitchFamily="34" charset="0"/>
                <a:cs typeface="+mn-cs"/>
              </a:rPr>
              <a:t>ال</a:t>
            </a:r>
            <a:r>
              <a:rPr lang="ar-LB" sz="2000" b="0" dirty="0" smtClean="0">
                <a:latin typeface="Verdana" panose="020B0604030504040204" pitchFamily="34" charset="0"/>
                <a:cs typeface="+mn-cs"/>
              </a:rPr>
              <a:t>مُخرَجات</a:t>
            </a:r>
            <a:endParaRPr lang="en-US" sz="2000" b="0" dirty="0">
              <a:latin typeface="Verdana" panose="020B0604030504040204" pitchFamily="34" charset="0"/>
              <a:cs typeface="+mn-cs"/>
            </a:endParaRPr>
          </a:p>
        </p:txBody>
      </p:sp>
    </p:spTree>
    <p:extLst>
      <p:ext uri="{BB962C8B-B14F-4D97-AF65-F5344CB8AC3E}">
        <p14:creationId xmlns:p14="http://schemas.microsoft.com/office/powerpoint/2010/main" val="55631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2ABFDF63-1875-46A8-8914-065124385C57}" type="slidenum">
              <a:rPr lang="en-US" b="0">
                <a:solidFill>
                  <a:schemeClr val="bg1"/>
                </a:solidFill>
                <a:latin typeface="Humanst531 BT"/>
              </a:rPr>
              <a:pPr eaLnBrk="1" hangingPunct="1"/>
              <a:t>30</a:t>
            </a:fld>
            <a:endParaRPr lang="en-US" b="0">
              <a:solidFill>
                <a:schemeClr val="bg1"/>
              </a:solidFill>
              <a:latin typeface="Humanst531 BT"/>
            </a:endParaRPr>
          </a:p>
        </p:txBody>
      </p:sp>
      <p:pic>
        <p:nvPicPr>
          <p:cNvPr id="35843" name="Picture 2" descr="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1" y="-38100"/>
            <a:ext cx="9140825"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Box 3"/>
          <p:cNvSpPr txBox="1">
            <a:spLocks noChangeArrowheads="1"/>
          </p:cNvSpPr>
          <p:nvPr/>
        </p:nvSpPr>
        <p:spPr bwMode="auto">
          <a:xfrm>
            <a:off x="3505200" y="228601"/>
            <a:ext cx="5105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ar-LB" sz="4000">
                <a:solidFill>
                  <a:srgbClr val="C00000"/>
                </a:solidFill>
                <a:cs typeface="Arabic Transparent" panose="020B0604020202020204" pitchFamily="34" charset="0"/>
              </a:rPr>
              <a:t>المشروع متعدد المراحل</a:t>
            </a:r>
            <a:endParaRPr lang="en-US" sz="4000">
              <a:solidFill>
                <a:srgbClr val="C00000"/>
              </a:solidFill>
              <a:cs typeface="Arabic Transparent" panose="020B0604020202020204" pitchFamily="34" charset="0"/>
            </a:endParaRPr>
          </a:p>
        </p:txBody>
      </p:sp>
    </p:spTree>
    <p:extLst>
      <p:ext uri="{BB962C8B-B14F-4D97-AF65-F5344CB8AC3E}">
        <p14:creationId xmlns:p14="http://schemas.microsoft.com/office/powerpoint/2010/main" val="5209435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A120FAF5-93E9-4CD2-97A0-0B9EDBF03088}" type="slidenum">
              <a:rPr lang="en-US" b="0">
                <a:solidFill>
                  <a:schemeClr val="bg1"/>
                </a:solidFill>
                <a:latin typeface="Humanst531 BT"/>
              </a:rPr>
              <a:pPr eaLnBrk="1" hangingPunct="1"/>
              <a:t>31</a:t>
            </a:fld>
            <a:endParaRPr lang="en-US" b="0">
              <a:solidFill>
                <a:schemeClr val="bg1"/>
              </a:solidFill>
              <a:latin typeface="Humanst531 BT"/>
            </a:endParaRPr>
          </a:p>
        </p:txBody>
      </p:sp>
      <p:sp>
        <p:nvSpPr>
          <p:cNvPr id="36867" name="Rectangle 2"/>
          <p:cNvSpPr>
            <a:spLocks noGrp="1" noChangeArrowheads="1"/>
          </p:cNvSpPr>
          <p:nvPr>
            <p:ph type="title"/>
          </p:nvPr>
        </p:nvSpPr>
        <p:spPr>
          <a:xfrm>
            <a:off x="1676400" y="166688"/>
            <a:ext cx="7391400" cy="519112"/>
          </a:xfrm>
        </p:spPr>
        <p:txBody>
          <a:bodyPr>
            <a:normAutofit fontScale="90000"/>
          </a:bodyPr>
          <a:lstStyle/>
          <a:p>
            <a:pPr eaLnBrk="1" hangingPunct="1"/>
            <a:r>
              <a:rPr lang="ar-LB" smtClean="0">
                <a:cs typeface="Arabic Transparent" panose="020B0604020202020204" pitchFamily="34" charset="0"/>
              </a:rPr>
              <a:t>المجالات المعرفيّة</a:t>
            </a:r>
            <a:endParaRPr lang="en-US" smtClean="0">
              <a:cs typeface="Arabic Transparent" panose="020B0604020202020204" pitchFamily="34" charset="0"/>
            </a:endParaRPr>
          </a:p>
        </p:txBody>
      </p:sp>
      <p:sp>
        <p:nvSpPr>
          <p:cNvPr id="36868" name="Rectangle 3"/>
          <p:cNvSpPr>
            <a:spLocks noGrp="1" noChangeArrowheads="1"/>
          </p:cNvSpPr>
          <p:nvPr>
            <p:ph type="body" idx="1"/>
          </p:nvPr>
        </p:nvSpPr>
        <p:spPr>
          <a:xfrm>
            <a:off x="1828800" y="838200"/>
            <a:ext cx="8534400" cy="5105400"/>
          </a:xfrm>
        </p:spPr>
        <p:txBody>
          <a:bodyPr>
            <a:normAutofit fontScale="77500" lnSpcReduction="20000"/>
          </a:bodyPr>
          <a:lstStyle/>
          <a:p>
            <a:pPr algn="r" rtl="1" eaLnBrk="1" hangingPunct="1">
              <a:lnSpc>
                <a:spcPct val="120000"/>
              </a:lnSpc>
            </a:pPr>
            <a:r>
              <a:rPr lang="ar-LB" dirty="0" smtClean="0">
                <a:cs typeface="Arabic Transparent" panose="020B0604020202020204" pitchFamily="34" charset="0"/>
              </a:rPr>
              <a:t>كفاءات إدارة المشاريع تتجمع منطقيًا في المجالات المعرفيّة</a:t>
            </a:r>
            <a:endParaRPr lang="en-US" dirty="0" smtClean="0">
              <a:cs typeface="Arabic Transparent" panose="020B0604020202020204" pitchFamily="34" charset="0"/>
            </a:endParaRPr>
          </a:p>
          <a:p>
            <a:pPr algn="r" rtl="1" eaLnBrk="1" hangingPunct="1">
              <a:lnSpc>
                <a:spcPct val="120000"/>
              </a:lnSpc>
            </a:pPr>
            <a:r>
              <a:rPr lang="ar-LB" dirty="0" smtClean="0">
                <a:cs typeface="Arabic Transparent" panose="020B0604020202020204" pitchFamily="34" charset="0"/>
              </a:rPr>
              <a:t>كل مجال معرفيّ يتجسّد في مجموعة المهارات، التقنيّات والعمليّات المناسبة</a:t>
            </a:r>
            <a:endParaRPr lang="en-US" dirty="0" smtClean="0">
              <a:cs typeface="Arabic Transparent" panose="020B0604020202020204" pitchFamily="34" charset="0"/>
            </a:endParaRPr>
          </a:p>
          <a:p>
            <a:pPr algn="r" rtl="1" eaLnBrk="1" hangingPunct="1">
              <a:lnSpc>
                <a:spcPct val="120000"/>
              </a:lnSpc>
            </a:pPr>
            <a:r>
              <a:rPr lang="ar-LB" dirty="0" smtClean="0">
                <a:cs typeface="Arabic Transparent" panose="020B0604020202020204" pitchFamily="34" charset="0"/>
              </a:rPr>
              <a:t>تنسحب العمليّات على المجالات المعرفية لتنتج </a:t>
            </a:r>
            <a:r>
              <a:rPr lang="ar-LB" dirty="0" err="1" smtClean="0">
                <a:cs typeface="Arabic Transparent" panose="020B0604020202020204" pitchFamily="34" charset="0"/>
              </a:rPr>
              <a:t>تسليمات</a:t>
            </a:r>
            <a:r>
              <a:rPr lang="ar-LB" dirty="0" smtClean="0">
                <a:cs typeface="Arabic Transparent" panose="020B0604020202020204" pitchFamily="34" charset="0"/>
              </a:rPr>
              <a:t> المشروع</a:t>
            </a:r>
            <a:endParaRPr lang="en-US" dirty="0" smtClean="0">
              <a:cs typeface="Arabic Transparent" panose="020B0604020202020204" pitchFamily="34" charset="0"/>
            </a:endParaRPr>
          </a:p>
          <a:p>
            <a:pPr algn="r" rtl="1" eaLnBrk="1" hangingPunct="1">
              <a:lnSpc>
                <a:spcPct val="120000"/>
              </a:lnSpc>
            </a:pPr>
            <a:r>
              <a:rPr lang="ar-LB" dirty="0" smtClean="0">
                <a:cs typeface="Arabic Transparent" panose="020B0604020202020204" pitchFamily="34" charset="0"/>
              </a:rPr>
              <a:t>العمليّات - ومجالاتها المعرفيّة المناسبة</a:t>
            </a:r>
          </a:p>
          <a:p>
            <a:pPr algn="r" rtl="1" eaLnBrk="1" hangingPunct="1">
              <a:lnSpc>
                <a:spcPct val="120000"/>
              </a:lnSpc>
            </a:pPr>
            <a:endParaRPr lang="en-US" dirty="0" smtClean="0">
              <a:cs typeface="Arabic Transparent" panose="020B0604020202020204" pitchFamily="34" charset="0"/>
            </a:endParaRPr>
          </a:p>
          <a:p>
            <a:pPr lvl="1" algn="r" rtl="1" eaLnBrk="1" hangingPunct="1">
              <a:lnSpc>
                <a:spcPct val="120000"/>
              </a:lnSpc>
            </a:pPr>
            <a:r>
              <a:rPr lang="ar-SA" sz="1600" dirty="0">
                <a:cs typeface="Arabic Transparent" panose="020B0604020202020204" pitchFamily="34" charset="0"/>
              </a:rPr>
              <a:t>إدارة </a:t>
            </a:r>
            <a:r>
              <a:rPr lang="ar-LB" sz="1600" dirty="0">
                <a:cs typeface="Arabic Transparent" panose="020B0604020202020204" pitchFamily="34" charset="0"/>
              </a:rPr>
              <a:t>تكامل</a:t>
            </a:r>
            <a:r>
              <a:rPr lang="ar-SA" sz="1600" dirty="0">
                <a:cs typeface="Arabic Transparent" panose="020B0604020202020204" pitchFamily="34" charset="0"/>
              </a:rPr>
              <a:t> المشروع</a:t>
            </a:r>
          </a:p>
          <a:p>
            <a:pPr lvl="1" algn="r" rtl="1" eaLnBrk="1" hangingPunct="1">
              <a:lnSpc>
                <a:spcPct val="120000"/>
              </a:lnSpc>
            </a:pPr>
            <a:r>
              <a:rPr lang="ar-LB" sz="1600" dirty="0">
                <a:cs typeface="Arabic Transparent" panose="020B0604020202020204" pitchFamily="34" charset="0"/>
              </a:rPr>
              <a:t> </a:t>
            </a:r>
            <a:r>
              <a:rPr lang="ar-SA" sz="1600" dirty="0">
                <a:cs typeface="Arabic Transparent" panose="020B0604020202020204" pitchFamily="34" charset="0"/>
              </a:rPr>
              <a:t>إدارة </a:t>
            </a:r>
            <a:r>
              <a:rPr lang="ar-LB" sz="1600" dirty="0">
                <a:cs typeface="Arabic Transparent" panose="020B0604020202020204" pitchFamily="34" charset="0"/>
              </a:rPr>
              <a:t>نطاق</a:t>
            </a:r>
            <a:r>
              <a:rPr lang="ar-SA" sz="1600" dirty="0">
                <a:cs typeface="Arabic Transparent" panose="020B0604020202020204" pitchFamily="34" charset="0"/>
              </a:rPr>
              <a:t> المشروع</a:t>
            </a:r>
          </a:p>
          <a:p>
            <a:pPr lvl="1" algn="r" rtl="1" eaLnBrk="1" hangingPunct="1">
              <a:lnSpc>
                <a:spcPct val="120000"/>
              </a:lnSpc>
            </a:pPr>
            <a:r>
              <a:rPr lang="ar-LB" sz="1600" dirty="0">
                <a:cs typeface="Arabic Transparent" panose="020B0604020202020204" pitchFamily="34" charset="0"/>
              </a:rPr>
              <a:t> </a:t>
            </a:r>
            <a:r>
              <a:rPr lang="ar-SA" sz="1600" dirty="0">
                <a:cs typeface="Arabic Transparent" panose="020B0604020202020204" pitchFamily="34" charset="0"/>
              </a:rPr>
              <a:t>إدارة </a:t>
            </a:r>
            <a:r>
              <a:rPr lang="ar-LB" sz="1600" dirty="0">
                <a:cs typeface="Arabic Transparent" panose="020B0604020202020204" pitchFamily="34" charset="0"/>
              </a:rPr>
              <a:t>وقت</a:t>
            </a:r>
            <a:r>
              <a:rPr lang="ar-SA" sz="1600" dirty="0">
                <a:cs typeface="Arabic Transparent" panose="020B0604020202020204" pitchFamily="34" charset="0"/>
              </a:rPr>
              <a:t> المشروع</a:t>
            </a:r>
          </a:p>
          <a:p>
            <a:pPr lvl="1" algn="r" rtl="1" eaLnBrk="1" hangingPunct="1">
              <a:lnSpc>
                <a:spcPct val="120000"/>
              </a:lnSpc>
            </a:pPr>
            <a:r>
              <a:rPr lang="ar-SA" sz="1600" dirty="0">
                <a:cs typeface="Arabic Transparent" panose="020B0604020202020204" pitchFamily="34" charset="0"/>
              </a:rPr>
              <a:t>إدارة </a:t>
            </a:r>
            <a:r>
              <a:rPr lang="ar-LB" sz="1600" dirty="0">
                <a:cs typeface="Arabic Transparent" panose="020B0604020202020204" pitchFamily="34" charset="0"/>
              </a:rPr>
              <a:t>تكلفة</a:t>
            </a:r>
            <a:r>
              <a:rPr lang="ar-SA" sz="1600" dirty="0">
                <a:cs typeface="Arabic Transparent" panose="020B0604020202020204" pitchFamily="34" charset="0"/>
              </a:rPr>
              <a:t> المشروع</a:t>
            </a:r>
          </a:p>
          <a:p>
            <a:pPr lvl="1" algn="r" rtl="1" eaLnBrk="1" hangingPunct="1">
              <a:lnSpc>
                <a:spcPct val="120000"/>
              </a:lnSpc>
            </a:pPr>
            <a:r>
              <a:rPr lang="ar-SA" sz="1600" dirty="0">
                <a:cs typeface="Arabic Transparent" panose="020B0604020202020204" pitchFamily="34" charset="0"/>
              </a:rPr>
              <a:t>إدارة </a:t>
            </a:r>
            <a:r>
              <a:rPr lang="ar-LB" sz="1600" dirty="0">
                <a:cs typeface="Arabic Transparent" panose="020B0604020202020204" pitchFamily="34" charset="0"/>
              </a:rPr>
              <a:t>جودة</a:t>
            </a:r>
            <a:r>
              <a:rPr lang="ar-SA" sz="1600" dirty="0">
                <a:cs typeface="Arabic Transparent" panose="020B0604020202020204" pitchFamily="34" charset="0"/>
              </a:rPr>
              <a:t> المشروع</a:t>
            </a:r>
          </a:p>
          <a:p>
            <a:pPr lvl="1" algn="r" rtl="1" eaLnBrk="1" hangingPunct="1">
              <a:lnSpc>
                <a:spcPct val="120000"/>
              </a:lnSpc>
            </a:pPr>
            <a:r>
              <a:rPr lang="ar-SA" sz="1600" dirty="0">
                <a:cs typeface="Arabic Transparent" panose="020B0604020202020204" pitchFamily="34" charset="0"/>
              </a:rPr>
              <a:t>إدارة </a:t>
            </a:r>
            <a:r>
              <a:rPr lang="ar-LB" sz="1600" dirty="0">
                <a:cs typeface="Arabic Transparent" panose="020B0604020202020204" pitchFamily="34" charset="0"/>
              </a:rPr>
              <a:t>الموارد البشرية</a:t>
            </a:r>
            <a:r>
              <a:rPr lang="ar-SA" sz="1600" dirty="0">
                <a:cs typeface="Arabic Transparent" panose="020B0604020202020204" pitchFamily="34" charset="0"/>
              </a:rPr>
              <a:t> للمشروع</a:t>
            </a:r>
          </a:p>
          <a:p>
            <a:pPr lvl="1" algn="r" rtl="1" eaLnBrk="1" hangingPunct="1">
              <a:lnSpc>
                <a:spcPct val="120000"/>
              </a:lnSpc>
            </a:pPr>
            <a:r>
              <a:rPr lang="ar-SA" sz="1600" dirty="0">
                <a:cs typeface="Arabic Transparent" panose="020B0604020202020204" pitchFamily="34" charset="0"/>
              </a:rPr>
              <a:t>إدارة </a:t>
            </a:r>
            <a:r>
              <a:rPr lang="ar-LB" sz="1600" dirty="0">
                <a:cs typeface="Arabic Transparent" panose="020B0604020202020204" pitchFamily="34" charset="0"/>
              </a:rPr>
              <a:t>اتصالات</a:t>
            </a:r>
            <a:r>
              <a:rPr lang="ar-SA" sz="1600" dirty="0">
                <a:cs typeface="Arabic Transparent" panose="020B0604020202020204" pitchFamily="34" charset="0"/>
              </a:rPr>
              <a:t> المشروع</a:t>
            </a:r>
          </a:p>
          <a:p>
            <a:pPr lvl="1" algn="r" rtl="1" eaLnBrk="1" hangingPunct="1">
              <a:lnSpc>
                <a:spcPct val="120000"/>
              </a:lnSpc>
            </a:pPr>
            <a:r>
              <a:rPr lang="ar-SA" sz="1600" dirty="0">
                <a:cs typeface="Arabic Transparent" panose="020B0604020202020204" pitchFamily="34" charset="0"/>
              </a:rPr>
              <a:t>إدارة </a:t>
            </a:r>
            <a:r>
              <a:rPr lang="ar-LB" sz="1600" dirty="0">
                <a:cs typeface="Arabic Transparent" panose="020B0604020202020204" pitchFamily="34" charset="0"/>
              </a:rPr>
              <a:t>مخاطر</a:t>
            </a:r>
            <a:r>
              <a:rPr lang="ar-SA" sz="1600" dirty="0">
                <a:cs typeface="Arabic Transparent" panose="020B0604020202020204" pitchFamily="34" charset="0"/>
              </a:rPr>
              <a:t> المشروع</a:t>
            </a:r>
          </a:p>
          <a:p>
            <a:pPr lvl="1" algn="r" rtl="1" eaLnBrk="1" hangingPunct="1">
              <a:lnSpc>
                <a:spcPct val="120000"/>
              </a:lnSpc>
            </a:pPr>
            <a:r>
              <a:rPr lang="ar-SA" sz="1600" dirty="0">
                <a:cs typeface="Arabic Transparent" panose="020B0604020202020204" pitchFamily="34" charset="0"/>
              </a:rPr>
              <a:t>إدارة </a:t>
            </a:r>
            <a:r>
              <a:rPr lang="ar-LB" sz="1600" dirty="0">
                <a:cs typeface="Arabic Transparent" panose="020B0604020202020204" pitchFamily="34" charset="0"/>
              </a:rPr>
              <a:t>توريد</a:t>
            </a:r>
            <a:r>
              <a:rPr lang="ar-SA" sz="1600" dirty="0">
                <a:cs typeface="Arabic Transparent" panose="020B0604020202020204" pitchFamily="34" charset="0"/>
              </a:rPr>
              <a:t> </a:t>
            </a:r>
            <a:r>
              <a:rPr lang="ar-SA" sz="1600" dirty="0" smtClean="0">
                <a:cs typeface="Arabic Transparent" panose="020B0604020202020204" pitchFamily="34" charset="0"/>
              </a:rPr>
              <a:t>المشروع</a:t>
            </a:r>
            <a:endParaRPr lang="ar-LB" sz="1600" dirty="0" smtClean="0">
              <a:cs typeface="Arabic Transparent" panose="020B0604020202020204" pitchFamily="34" charset="0"/>
            </a:endParaRPr>
          </a:p>
          <a:p>
            <a:pPr lvl="1" algn="r" rtl="1" eaLnBrk="1" hangingPunct="1">
              <a:lnSpc>
                <a:spcPct val="120000"/>
              </a:lnSpc>
            </a:pPr>
            <a:r>
              <a:rPr lang="ar-LB" sz="1600" dirty="0" smtClean="0">
                <a:cs typeface="Arabic Transparent" panose="020B0604020202020204" pitchFamily="34" charset="0"/>
              </a:rPr>
              <a:t>إدارة أصحاب المصلحة في المشروع</a:t>
            </a:r>
            <a:endParaRPr lang="en-US" sz="1600" dirty="0">
              <a:cs typeface="Arabic Transparent" panose="020B0604020202020204" pitchFamily="34" charset="0"/>
            </a:endParaRPr>
          </a:p>
        </p:txBody>
      </p:sp>
    </p:spTree>
    <p:extLst>
      <p:ext uri="{BB962C8B-B14F-4D97-AF65-F5344CB8AC3E}">
        <p14:creationId xmlns:p14="http://schemas.microsoft.com/office/powerpoint/2010/main" val="21627561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B6AF5B03-47B3-465F-ACBC-5829C61693A7}" type="slidenum">
              <a:rPr lang="en-US" b="0">
                <a:solidFill>
                  <a:schemeClr val="bg1"/>
                </a:solidFill>
                <a:latin typeface="Humanst531 BT"/>
              </a:rPr>
              <a:pPr eaLnBrk="1" hangingPunct="1"/>
              <a:t>32</a:t>
            </a:fld>
            <a:endParaRPr lang="en-US" b="0">
              <a:solidFill>
                <a:schemeClr val="bg1"/>
              </a:solidFill>
              <a:latin typeface="Humanst531 BT"/>
            </a:endParaRPr>
          </a:p>
        </p:txBody>
      </p:sp>
      <p:sp>
        <p:nvSpPr>
          <p:cNvPr id="38915" name="Rectangle 2"/>
          <p:cNvSpPr>
            <a:spLocks noGrp="1" noChangeArrowheads="1"/>
          </p:cNvSpPr>
          <p:nvPr>
            <p:ph type="title"/>
          </p:nvPr>
        </p:nvSpPr>
        <p:spPr>
          <a:xfrm>
            <a:off x="1676400" y="288926"/>
            <a:ext cx="7391400" cy="519113"/>
          </a:xfrm>
        </p:spPr>
        <p:txBody>
          <a:bodyPr>
            <a:normAutofit fontScale="90000"/>
          </a:bodyPr>
          <a:lstStyle/>
          <a:p>
            <a:pPr eaLnBrk="1" hangingPunct="1"/>
            <a:r>
              <a:rPr lang="ar-LB" smtClean="0">
                <a:cs typeface="Arabic Transparent" panose="020B0604020202020204" pitchFamily="34" charset="0"/>
              </a:rPr>
              <a:t>بيان العمل</a:t>
            </a:r>
            <a:endParaRPr lang="en-US" smtClean="0">
              <a:cs typeface="Arabic Transparent" panose="020B0604020202020204" pitchFamily="34" charset="0"/>
            </a:endParaRPr>
          </a:p>
        </p:txBody>
      </p:sp>
      <p:sp>
        <p:nvSpPr>
          <p:cNvPr id="38916" name="Rectangle 3"/>
          <p:cNvSpPr>
            <a:spLocks noGrp="1" noChangeArrowheads="1"/>
          </p:cNvSpPr>
          <p:nvPr>
            <p:ph type="body" idx="1"/>
          </p:nvPr>
        </p:nvSpPr>
        <p:spPr>
          <a:xfrm>
            <a:off x="1676400" y="1524000"/>
            <a:ext cx="8534400" cy="4419600"/>
          </a:xfrm>
        </p:spPr>
        <p:txBody>
          <a:bodyPr/>
          <a:lstStyle/>
          <a:p>
            <a:pPr algn="r" rtl="1" eaLnBrk="1" hangingPunct="1"/>
            <a:r>
              <a:rPr lang="ar-SA" smtClean="0">
                <a:cs typeface="Arabic Transparent" panose="020B0604020202020204" pitchFamily="34" charset="0"/>
              </a:rPr>
              <a:t>توصيف سردي للمنتجات والخدمات التي سيُزوّدنا بها المشروع (داخلية أو خارجية) </a:t>
            </a:r>
            <a:endParaRPr lang="en-US" smtClean="0">
              <a:cs typeface="Arabic Transparent" panose="020B0604020202020204" pitchFamily="34" charset="0"/>
            </a:endParaRPr>
          </a:p>
          <a:p>
            <a:pPr eaLnBrk="1" hangingPunct="1">
              <a:buFontTx/>
              <a:buNone/>
            </a:pPr>
            <a:endParaRPr lang="en-US" smtClean="0">
              <a:cs typeface="Arabic Transparent" panose="020B0604020202020204" pitchFamily="34" charset="0"/>
            </a:endParaRPr>
          </a:p>
        </p:txBody>
      </p:sp>
    </p:spTree>
    <p:extLst>
      <p:ext uri="{BB962C8B-B14F-4D97-AF65-F5344CB8AC3E}">
        <p14:creationId xmlns:p14="http://schemas.microsoft.com/office/powerpoint/2010/main" val="7806046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5D46D34E-1FCE-4235-A235-3DA927AC4AE2}" type="slidenum">
              <a:rPr lang="en-US" b="0">
                <a:solidFill>
                  <a:schemeClr val="bg1"/>
                </a:solidFill>
                <a:latin typeface="Humanst531 BT"/>
              </a:rPr>
              <a:pPr eaLnBrk="1" hangingPunct="1"/>
              <a:t>33</a:t>
            </a:fld>
            <a:endParaRPr lang="en-US" b="0">
              <a:solidFill>
                <a:schemeClr val="bg1"/>
              </a:solidFill>
              <a:latin typeface="Humanst531 BT"/>
            </a:endParaRPr>
          </a:p>
        </p:txBody>
      </p:sp>
      <p:sp>
        <p:nvSpPr>
          <p:cNvPr id="39939" name="Rectangle 2"/>
          <p:cNvSpPr>
            <a:spLocks noGrp="1" noChangeArrowheads="1"/>
          </p:cNvSpPr>
          <p:nvPr>
            <p:ph type="title"/>
          </p:nvPr>
        </p:nvSpPr>
        <p:spPr>
          <a:xfrm>
            <a:off x="1524000" y="304801"/>
            <a:ext cx="7391400" cy="519113"/>
          </a:xfrm>
        </p:spPr>
        <p:txBody>
          <a:bodyPr>
            <a:normAutofit fontScale="90000"/>
          </a:bodyPr>
          <a:lstStyle/>
          <a:p>
            <a:pPr eaLnBrk="1" hangingPunct="1"/>
            <a:r>
              <a:rPr lang="ar-SA" smtClean="0">
                <a:cs typeface="Arabic Transparent" panose="020B0604020202020204" pitchFamily="34" charset="0"/>
              </a:rPr>
              <a:t>إدارة المشاريع</a:t>
            </a:r>
            <a:endParaRPr lang="en-US" smtClean="0">
              <a:cs typeface="Arabic Transparent" panose="020B0604020202020204" pitchFamily="34" charset="0"/>
            </a:endParaRPr>
          </a:p>
        </p:txBody>
      </p:sp>
      <p:sp>
        <p:nvSpPr>
          <p:cNvPr id="39940" name="Rectangle 3"/>
          <p:cNvSpPr>
            <a:spLocks noGrp="1" noChangeArrowheads="1"/>
          </p:cNvSpPr>
          <p:nvPr>
            <p:ph type="body" idx="1"/>
          </p:nvPr>
        </p:nvSpPr>
        <p:spPr>
          <a:xfrm>
            <a:off x="1905000" y="990600"/>
            <a:ext cx="8534400" cy="4800600"/>
          </a:xfrm>
        </p:spPr>
        <p:txBody>
          <a:bodyPr>
            <a:normAutofit fontScale="85000" lnSpcReduction="20000"/>
          </a:bodyPr>
          <a:lstStyle/>
          <a:p>
            <a:pPr algn="r" rtl="1" eaLnBrk="1" hangingPunct="1">
              <a:lnSpc>
                <a:spcPct val="120000"/>
              </a:lnSpc>
            </a:pPr>
            <a:r>
              <a:rPr lang="ar-LB" smtClean="0">
                <a:cs typeface="Arabic Transparent" panose="020B0604020202020204" pitchFamily="34" charset="0"/>
              </a:rPr>
              <a:t>“تطبيق المعارف، المهارات، الوسائل والتقنيّات على نشاطات المشروع من أجل تحقيق كافة المتطلبات“</a:t>
            </a:r>
            <a:endParaRPr lang="en-US" smtClean="0">
              <a:cs typeface="Arabic Transparent" panose="020B0604020202020204" pitchFamily="34" charset="0"/>
            </a:endParaRPr>
          </a:p>
          <a:p>
            <a:pPr algn="r" rtl="1" eaLnBrk="1" hangingPunct="1">
              <a:lnSpc>
                <a:spcPct val="120000"/>
              </a:lnSpc>
              <a:buFontTx/>
              <a:buNone/>
            </a:pPr>
            <a:endParaRPr lang="en-US" sz="100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قد تتضمن:</a:t>
            </a:r>
            <a:endParaRPr lang="en-US" smtClean="0">
              <a:cs typeface="Arabic Transparent" panose="020B0604020202020204" pitchFamily="34" charset="0"/>
            </a:endParaRPr>
          </a:p>
          <a:p>
            <a:pPr lvl="1" algn="r" rtl="1" eaLnBrk="1" hangingPunct="1">
              <a:lnSpc>
                <a:spcPct val="120000"/>
              </a:lnSpc>
            </a:pPr>
            <a:r>
              <a:rPr lang="ar-LB" sz="1800">
                <a:cs typeface="Arabic Transparent" panose="020B0604020202020204" pitchFamily="34" charset="0"/>
              </a:rPr>
              <a:t>تطوير المتطلّبات</a:t>
            </a:r>
            <a:endParaRPr lang="en-US" sz="1800">
              <a:cs typeface="Arabic Transparent" panose="020B0604020202020204" pitchFamily="34" charset="0"/>
            </a:endParaRPr>
          </a:p>
          <a:p>
            <a:pPr lvl="1" algn="r" rtl="1" eaLnBrk="1" hangingPunct="1">
              <a:lnSpc>
                <a:spcPct val="120000"/>
              </a:lnSpc>
            </a:pPr>
            <a:r>
              <a:rPr lang="ar-LB" sz="1800">
                <a:cs typeface="Arabic Transparent" panose="020B0604020202020204" pitchFamily="34" charset="0"/>
              </a:rPr>
              <a:t>تحديد أهداف واقعية</a:t>
            </a:r>
            <a:endParaRPr lang="en-US" sz="1800">
              <a:cs typeface="Arabic Transparent" panose="020B0604020202020204" pitchFamily="34" charset="0"/>
            </a:endParaRPr>
          </a:p>
          <a:p>
            <a:pPr lvl="1" algn="r" rtl="1" eaLnBrk="1" hangingPunct="1">
              <a:lnSpc>
                <a:spcPct val="120000"/>
              </a:lnSpc>
            </a:pPr>
            <a:r>
              <a:rPr lang="ar-LB" sz="1800">
                <a:cs typeface="Arabic Transparent" panose="020B0604020202020204" pitchFamily="34" charset="0"/>
              </a:rPr>
              <a:t>إدارة القيد الثلاثي</a:t>
            </a:r>
            <a:endParaRPr lang="en-US" sz="1800">
              <a:cs typeface="Arabic Transparent" panose="020B0604020202020204" pitchFamily="34" charset="0"/>
            </a:endParaRPr>
          </a:p>
          <a:p>
            <a:pPr lvl="1" algn="r" rtl="1" eaLnBrk="1" hangingPunct="1">
              <a:lnSpc>
                <a:spcPct val="120000"/>
              </a:lnSpc>
            </a:pPr>
            <a:r>
              <a:rPr lang="ar-LB" sz="1800">
                <a:cs typeface="Arabic Transparent" panose="020B0604020202020204" pitchFamily="34" charset="0"/>
              </a:rPr>
              <a:t>تكييف الخطط المُختلِفة حسب الحاجة لنَيل أهدافِ المشروعِ وأصحابِ المصلحة</a:t>
            </a:r>
            <a:endParaRPr lang="en-US" sz="1800">
              <a:cs typeface="Arabic Transparent" panose="020B0604020202020204" pitchFamily="34" charset="0"/>
            </a:endParaRPr>
          </a:p>
          <a:p>
            <a:pPr algn="r" rtl="1" eaLnBrk="1" hangingPunct="1">
              <a:lnSpc>
                <a:spcPct val="120000"/>
              </a:lnSpc>
            </a:pPr>
            <a:endParaRPr lang="en-US" sz="100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قد تبدأ إدارة المشروع باختيار العملياتِ المناسبةِ والمرتبطة بإكمال عملِ المشروع</a:t>
            </a:r>
            <a:endParaRPr lang="en-US" smtClean="0">
              <a:cs typeface="Arabic Transparent" panose="020B0604020202020204" pitchFamily="34" charset="0"/>
            </a:endParaRPr>
          </a:p>
          <a:p>
            <a:pPr algn="r" rtl="1" eaLnBrk="1" hangingPunct="1">
              <a:lnSpc>
                <a:spcPct val="120000"/>
              </a:lnSpc>
            </a:pPr>
            <a:endParaRPr lang="en-US" sz="100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تتضمّنُ استعمال منهجية مُؤَسَّسَة لتَوفيق متطلباتِ المُنتَج والمشروع مع مواصفاتِ المُنتَج.</a:t>
            </a:r>
            <a:endParaRPr lang="en-US" smtClean="0">
              <a:cs typeface="Arabic Transparent" panose="020B0604020202020204" pitchFamily="34" charset="0"/>
            </a:endParaRPr>
          </a:p>
        </p:txBody>
      </p:sp>
    </p:spTree>
    <p:extLst>
      <p:ext uri="{BB962C8B-B14F-4D97-AF65-F5344CB8AC3E}">
        <p14:creationId xmlns:p14="http://schemas.microsoft.com/office/powerpoint/2010/main" val="31169497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59C5377E-8393-48AC-A35E-CA8FBC57A037}" type="slidenum">
              <a:rPr lang="en-US" b="0">
                <a:solidFill>
                  <a:schemeClr val="bg1"/>
                </a:solidFill>
                <a:latin typeface="Humanst531 BT"/>
              </a:rPr>
              <a:pPr eaLnBrk="1" hangingPunct="1"/>
              <a:t>34</a:t>
            </a:fld>
            <a:endParaRPr lang="en-US" b="0">
              <a:solidFill>
                <a:schemeClr val="bg1"/>
              </a:solidFill>
              <a:latin typeface="Humanst531 BT"/>
            </a:endParaRPr>
          </a:p>
        </p:txBody>
      </p:sp>
      <p:sp>
        <p:nvSpPr>
          <p:cNvPr id="40963" name="Rectangle 2"/>
          <p:cNvSpPr>
            <a:spLocks noGrp="1" noChangeArrowheads="1"/>
          </p:cNvSpPr>
          <p:nvPr>
            <p:ph type="title"/>
          </p:nvPr>
        </p:nvSpPr>
        <p:spPr>
          <a:xfrm>
            <a:off x="2133600" y="228601"/>
            <a:ext cx="6629400" cy="519113"/>
          </a:xfrm>
        </p:spPr>
        <p:txBody>
          <a:bodyPr>
            <a:normAutofit fontScale="90000"/>
          </a:bodyPr>
          <a:lstStyle/>
          <a:p>
            <a:pPr eaLnBrk="1" hangingPunct="1"/>
            <a:r>
              <a:rPr lang="ar-SA" smtClean="0">
                <a:cs typeface="Arabic Transparent" panose="020B0604020202020204" pitchFamily="34" charset="0"/>
              </a:rPr>
              <a:t>نظام إدارة المشاريع</a:t>
            </a:r>
            <a:endParaRPr lang="en-US" smtClean="0">
              <a:cs typeface="Arabic Transparent" panose="020B0604020202020204" pitchFamily="34" charset="0"/>
            </a:endParaRPr>
          </a:p>
        </p:txBody>
      </p:sp>
      <p:sp>
        <p:nvSpPr>
          <p:cNvPr id="40964" name="Rectangle 3"/>
          <p:cNvSpPr>
            <a:spLocks noGrp="1" noChangeArrowheads="1"/>
          </p:cNvSpPr>
          <p:nvPr>
            <p:ph type="body" idx="1"/>
          </p:nvPr>
        </p:nvSpPr>
        <p:spPr>
          <a:xfrm>
            <a:off x="1981200" y="1219201"/>
            <a:ext cx="8229600" cy="4525963"/>
          </a:xfrm>
        </p:spPr>
        <p:txBody>
          <a:bodyPr/>
          <a:lstStyle/>
          <a:p>
            <a:pPr algn="r" rtl="1" eaLnBrk="1" hangingPunct="1">
              <a:lnSpc>
                <a:spcPct val="120000"/>
              </a:lnSpc>
            </a:pPr>
            <a:r>
              <a:rPr lang="ar-SA" smtClean="0">
                <a:cs typeface="Arabic Transparent" panose="020B0604020202020204" pitchFamily="34" charset="0"/>
              </a:rPr>
              <a:t>نظام إدارة المشاريع هو مجموعة الإجراءات، الوسائل</a:t>
            </a:r>
            <a:r>
              <a:rPr lang="ar-LB" smtClean="0">
                <a:cs typeface="Arabic Transparent" panose="020B0604020202020204" pitchFamily="34" charset="0"/>
              </a:rPr>
              <a:t>،</a:t>
            </a:r>
            <a:r>
              <a:rPr lang="ar-SA" smtClean="0">
                <a:cs typeface="Arabic Transparent" panose="020B0604020202020204" pitchFamily="34" charset="0"/>
              </a:rPr>
              <a:t> التقنيّات، العمليات والمنهجيات التي قد يستعملها مدير المشروع، مكتب إدارة المشاريع، أو الشركة </a:t>
            </a:r>
            <a:r>
              <a:rPr lang="ar-LB" smtClean="0">
                <a:cs typeface="Arabic Transparent" panose="020B0604020202020204" pitchFamily="34" charset="0"/>
              </a:rPr>
              <a:t>المديرة</a:t>
            </a:r>
            <a:r>
              <a:rPr lang="ar-SA" smtClean="0">
                <a:cs typeface="Arabic Transparent" panose="020B0604020202020204" pitchFamily="34" charset="0"/>
              </a:rPr>
              <a:t> </a:t>
            </a:r>
            <a:r>
              <a:rPr lang="ar-LB" smtClean="0">
                <a:cs typeface="Arabic Transparent" panose="020B0604020202020204" pitchFamily="34" charset="0"/>
              </a:rPr>
              <a:t>ل</a:t>
            </a:r>
            <a:r>
              <a:rPr lang="ar-SA" smtClean="0">
                <a:cs typeface="Arabic Transparent" panose="020B0604020202020204" pitchFamily="34" charset="0"/>
              </a:rPr>
              <a:t>لمش</a:t>
            </a:r>
            <a:r>
              <a:rPr lang="ar-LB" smtClean="0">
                <a:cs typeface="Arabic Transparent" panose="020B0604020202020204" pitchFamily="34" charset="0"/>
              </a:rPr>
              <a:t>روع</a:t>
            </a:r>
            <a:endParaRPr lang="en-US" smtClean="0">
              <a:cs typeface="Arabic Transparent" panose="020B0604020202020204" pitchFamily="34" charset="0"/>
            </a:endParaRPr>
          </a:p>
          <a:p>
            <a:pPr algn="r" rtl="1" eaLnBrk="1" hangingPunct="1">
              <a:lnSpc>
                <a:spcPct val="120000"/>
              </a:lnSpc>
            </a:pPr>
            <a:endParaRPr lang="en-US" sz="1000">
              <a:cs typeface="Arabic Transparent" panose="020B0604020202020204" pitchFamily="34" charset="0"/>
            </a:endParaRPr>
          </a:p>
          <a:p>
            <a:pPr algn="r" rtl="1" eaLnBrk="1" hangingPunct="1">
              <a:lnSpc>
                <a:spcPct val="120000"/>
              </a:lnSpc>
            </a:pPr>
            <a:r>
              <a:rPr lang="ar-SA" smtClean="0">
                <a:cs typeface="Arabic Transparent" panose="020B0604020202020204" pitchFamily="34" charset="0"/>
              </a:rPr>
              <a:t>هذا النظام قد يتخذ طبيعة رسمية أو شكلية. عادةً ما يكون مدعومًا بخطة إدارة المشروع أثناء تنفيذ</a:t>
            </a:r>
            <a:r>
              <a:rPr lang="ar-LB" smtClean="0">
                <a:cs typeface="Arabic Transparent" panose="020B0604020202020204" pitchFamily="34" charset="0"/>
              </a:rPr>
              <a:t>ه</a:t>
            </a:r>
            <a:endParaRPr lang="en-US" smtClean="0">
              <a:cs typeface="Arabic Transparent" panose="020B0604020202020204" pitchFamily="34" charset="0"/>
            </a:endParaRPr>
          </a:p>
          <a:p>
            <a:pPr algn="r" rtl="1" eaLnBrk="1" hangingPunct="1">
              <a:lnSpc>
                <a:spcPct val="120000"/>
              </a:lnSpc>
              <a:buFontTx/>
              <a:buNone/>
            </a:pPr>
            <a:endParaRPr lang="en-US" smtClean="0">
              <a:cs typeface="Arabic Transparent" panose="020B0604020202020204" pitchFamily="34" charset="0"/>
            </a:endParaRPr>
          </a:p>
          <a:p>
            <a:pPr algn="r" rtl="1" eaLnBrk="1" hangingPunct="1">
              <a:lnSpc>
                <a:spcPct val="120000"/>
              </a:lnSpc>
            </a:pPr>
            <a:endParaRPr lang="en-US" smtClean="0">
              <a:cs typeface="Arabic Transparent" panose="020B0604020202020204" pitchFamily="34" charset="0"/>
            </a:endParaRPr>
          </a:p>
        </p:txBody>
      </p:sp>
    </p:spTree>
    <p:extLst>
      <p:ext uri="{BB962C8B-B14F-4D97-AF65-F5344CB8AC3E}">
        <p14:creationId xmlns:p14="http://schemas.microsoft.com/office/powerpoint/2010/main" val="24445674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5F8C15AA-3D97-48EF-9BF8-74264D908D12}" type="slidenum">
              <a:rPr lang="en-US" b="0">
                <a:solidFill>
                  <a:schemeClr val="bg1"/>
                </a:solidFill>
                <a:latin typeface="Humanst531 BT"/>
              </a:rPr>
              <a:pPr eaLnBrk="1" hangingPunct="1"/>
              <a:t>35</a:t>
            </a:fld>
            <a:endParaRPr lang="en-US" b="0">
              <a:solidFill>
                <a:schemeClr val="bg1"/>
              </a:solidFill>
              <a:latin typeface="Humanst531 BT"/>
            </a:endParaRPr>
          </a:p>
        </p:txBody>
      </p:sp>
      <p:sp>
        <p:nvSpPr>
          <p:cNvPr id="41987" name="Rectangle 2"/>
          <p:cNvSpPr>
            <a:spLocks noGrp="1" noChangeArrowheads="1"/>
          </p:cNvSpPr>
          <p:nvPr>
            <p:ph type="title"/>
          </p:nvPr>
        </p:nvSpPr>
        <p:spPr>
          <a:xfrm>
            <a:off x="1676400" y="228601"/>
            <a:ext cx="7391400" cy="519113"/>
          </a:xfrm>
        </p:spPr>
        <p:txBody>
          <a:bodyPr>
            <a:normAutofit fontScale="90000"/>
          </a:bodyPr>
          <a:lstStyle/>
          <a:p>
            <a:pPr eaLnBrk="1" hangingPunct="1"/>
            <a:r>
              <a:rPr lang="ar-SA" smtClean="0">
                <a:cs typeface="Arabic Transparent" panose="020B0604020202020204" pitchFamily="34" charset="0"/>
              </a:rPr>
              <a:t>منهجية المشروع</a:t>
            </a:r>
            <a:endParaRPr lang="en-US" smtClean="0">
              <a:cs typeface="Arabic Transparent" panose="020B0604020202020204" pitchFamily="34" charset="0"/>
            </a:endParaRPr>
          </a:p>
        </p:txBody>
      </p:sp>
      <p:sp>
        <p:nvSpPr>
          <p:cNvPr id="41988" name="Rectangle 3"/>
          <p:cNvSpPr>
            <a:spLocks noGrp="1" noChangeArrowheads="1"/>
          </p:cNvSpPr>
          <p:nvPr>
            <p:ph type="body" idx="1"/>
          </p:nvPr>
        </p:nvSpPr>
        <p:spPr>
          <a:xfrm>
            <a:off x="1676400" y="1143000"/>
            <a:ext cx="8534400" cy="4800600"/>
          </a:xfrm>
        </p:spPr>
        <p:txBody>
          <a:bodyPr/>
          <a:lstStyle/>
          <a:p>
            <a:pPr algn="r" rtl="1" eaLnBrk="1" hangingPunct="1">
              <a:lnSpc>
                <a:spcPct val="120000"/>
              </a:lnSpc>
            </a:pPr>
            <a:r>
              <a:rPr lang="ar-SA" smtClean="0">
                <a:cs typeface="Arabic Transparent" panose="020B0604020202020204" pitchFamily="34" charset="0"/>
              </a:rPr>
              <a:t>معهد إدارة المشاريع لم يوج</a:t>
            </a:r>
            <a:r>
              <a:rPr lang="ar-LB" smtClean="0">
                <a:cs typeface="Arabic Transparent" panose="020B0604020202020204" pitchFamily="34" charset="0"/>
              </a:rPr>
              <a:t>ِ</a:t>
            </a:r>
            <a:r>
              <a:rPr lang="ar-SA" smtClean="0">
                <a:cs typeface="Arabic Transparent" panose="020B0604020202020204" pitchFamily="34" charset="0"/>
              </a:rPr>
              <a:t>د تعريفًا للمراحل التي عليك استخدامها في مشروعك الخاص</a:t>
            </a:r>
            <a:endParaRPr lang="en-US" smtClean="0">
              <a:cs typeface="Arabic Transparent" panose="020B0604020202020204" pitchFamily="34" charset="0"/>
            </a:endParaRPr>
          </a:p>
          <a:p>
            <a:pPr algn="r" rtl="1" eaLnBrk="1" hangingPunct="1">
              <a:lnSpc>
                <a:spcPct val="120000"/>
              </a:lnSpc>
            </a:pPr>
            <a:endParaRPr lang="en-US" sz="100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الدليل المعرفي لإدارة المشروعات</a:t>
            </a:r>
            <a:r>
              <a:rPr lang="ar-SA" smtClean="0">
                <a:cs typeface="Arabic Transparent" panose="020B0604020202020204" pitchFamily="34" charset="0"/>
              </a:rPr>
              <a:t> لا يصف منهجيات المشاريع، لكن</a:t>
            </a:r>
            <a:r>
              <a:rPr lang="ar-LB" smtClean="0">
                <a:cs typeface="Arabic Transparent" panose="020B0604020202020204" pitchFamily="34" charset="0"/>
              </a:rPr>
              <a:t>ّ</a:t>
            </a:r>
            <a:r>
              <a:rPr lang="ar-SA" smtClean="0">
                <a:cs typeface="Arabic Transparent" panose="020B0604020202020204" pitchFamily="34" charset="0"/>
              </a:rPr>
              <a:t> العمليات معرّفة بشكل يتلاءم مع منهجية مشروعك</a:t>
            </a:r>
            <a:r>
              <a:rPr lang="ar-LB" smtClean="0">
                <a:cs typeface="Arabic Transparent" panose="020B0604020202020204" pitchFamily="34" charset="0"/>
              </a:rPr>
              <a:t> التي تختارها بنفسك</a:t>
            </a:r>
            <a:endParaRPr lang="en-US" smtClean="0">
              <a:cs typeface="Arabic Transparent" panose="020B0604020202020204" pitchFamily="34" charset="0"/>
            </a:endParaRPr>
          </a:p>
          <a:p>
            <a:pPr algn="r" rtl="1" eaLnBrk="1" hangingPunct="1">
              <a:lnSpc>
                <a:spcPct val="120000"/>
              </a:lnSpc>
            </a:pPr>
            <a:endParaRPr lang="en-US" smtClean="0">
              <a:cs typeface="Arabic Transparent" panose="020B0604020202020204" pitchFamily="34" charset="0"/>
            </a:endParaRPr>
          </a:p>
        </p:txBody>
      </p:sp>
    </p:spTree>
    <p:extLst>
      <p:ext uri="{BB962C8B-B14F-4D97-AF65-F5344CB8AC3E}">
        <p14:creationId xmlns:p14="http://schemas.microsoft.com/office/powerpoint/2010/main" val="37439348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A56DFA56-4852-4333-9D17-D350D08FF6D8}" type="slidenum">
              <a:rPr lang="en-US" b="0">
                <a:solidFill>
                  <a:schemeClr val="bg1"/>
                </a:solidFill>
                <a:latin typeface="Humanst531 BT"/>
              </a:rPr>
              <a:pPr eaLnBrk="1" hangingPunct="1"/>
              <a:t>36</a:t>
            </a:fld>
            <a:endParaRPr lang="en-US" b="0">
              <a:solidFill>
                <a:schemeClr val="bg1"/>
              </a:solidFill>
              <a:latin typeface="Humanst531 BT"/>
            </a:endParaRPr>
          </a:p>
        </p:txBody>
      </p:sp>
      <p:sp>
        <p:nvSpPr>
          <p:cNvPr id="43011" name="Rectangle 2"/>
          <p:cNvSpPr>
            <a:spLocks noGrp="1" noChangeArrowheads="1"/>
          </p:cNvSpPr>
          <p:nvPr>
            <p:ph type="title"/>
          </p:nvPr>
        </p:nvSpPr>
        <p:spPr/>
        <p:txBody>
          <a:bodyPr/>
          <a:lstStyle/>
          <a:p>
            <a:pPr eaLnBrk="1" hangingPunct="1"/>
            <a:r>
              <a:rPr lang="ar-LB" b="1" smtClean="0">
                <a:cs typeface="Arabic Transparent" panose="020B0604020202020204" pitchFamily="34" charset="0"/>
              </a:rPr>
              <a:t>القيد الثلاثي 1/3</a:t>
            </a:r>
            <a:endParaRPr lang="en-US" b="1" smtClean="0">
              <a:cs typeface="Arabic Transparent" panose="020B0604020202020204" pitchFamily="34" charset="0"/>
            </a:endParaRPr>
          </a:p>
        </p:txBody>
      </p:sp>
      <p:sp>
        <p:nvSpPr>
          <p:cNvPr id="43012" name="AutoShape 3"/>
          <p:cNvSpPr>
            <a:spLocks noChangeArrowheads="1"/>
          </p:cNvSpPr>
          <p:nvPr/>
        </p:nvSpPr>
        <p:spPr bwMode="auto">
          <a:xfrm>
            <a:off x="3733800" y="2057400"/>
            <a:ext cx="4343400" cy="3048000"/>
          </a:xfrm>
          <a:prstGeom prst="triangle">
            <a:avLst>
              <a:gd name="adj" fmla="val 50000"/>
            </a:avLst>
          </a:prstGeom>
          <a:gradFill rotWithShape="1">
            <a:gsLst>
              <a:gs pos="0">
                <a:srgbClr val="000082"/>
              </a:gs>
              <a:gs pos="30000">
                <a:srgbClr val="66008F"/>
              </a:gs>
              <a:gs pos="64999">
                <a:srgbClr val="BA0066"/>
              </a:gs>
              <a:gs pos="89999">
                <a:srgbClr val="FF0000"/>
              </a:gs>
              <a:gs pos="100000">
                <a:srgbClr val="FF8200"/>
              </a:gs>
            </a:gsLst>
            <a:lin ang="5400000" scaled="1"/>
          </a:gradFill>
          <a:ln w="19050">
            <a:solidFill>
              <a:schemeClr val="tx1"/>
            </a:solidFill>
            <a:miter lim="800000"/>
            <a:headEnd type="none" w="sm" len="sm"/>
            <a:tailEnd type="none" w="sm" len="sm"/>
          </a:ln>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spcBef>
                <a:spcPct val="20000"/>
              </a:spcBef>
              <a:buClr>
                <a:schemeClr val="accent1"/>
              </a:buClr>
              <a:buSzPct val="75000"/>
              <a:buFont typeface="Wingdings" panose="05000000000000000000" pitchFamily="2" charset="2"/>
              <a:buNone/>
            </a:pPr>
            <a:endParaRPr lang="en-GB" b="0">
              <a:solidFill>
                <a:schemeClr val="bg1"/>
              </a:solidFill>
            </a:endParaRPr>
          </a:p>
        </p:txBody>
      </p:sp>
      <p:sp>
        <p:nvSpPr>
          <p:cNvPr id="336900" name="Text Box 4"/>
          <p:cNvSpPr txBox="1">
            <a:spLocks noChangeArrowheads="1"/>
          </p:cNvSpPr>
          <p:nvPr/>
        </p:nvSpPr>
        <p:spPr bwMode="auto">
          <a:xfrm rot="18336695">
            <a:off x="4007644" y="3061494"/>
            <a:ext cx="1143000" cy="700088"/>
          </a:xfrm>
          <a:prstGeom prst="rect">
            <a:avLst/>
          </a:prstGeom>
          <a:noFill/>
          <a:ln w="9525">
            <a:noFill/>
            <a:miter lim="800000"/>
            <a:headEnd/>
            <a:tailEnd/>
          </a:ln>
          <a:effectLst/>
        </p:spPr>
        <p:txBody>
          <a:bodyPr lIns="83814" tIns="41907" rIns="83814" bIns="41907">
            <a:spAutoFit/>
          </a:bodyPr>
          <a:lstStyle/>
          <a:p>
            <a:pPr algn="ctr" defTabSz="838200" eaLnBrk="0" hangingPunct="0">
              <a:spcBef>
                <a:spcPct val="50000"/>
              </a:spcBef>
              <a:buClr>
                <a:schemeClr val="accent1"/>
              </a:buClr>
              <a:buSzPct val="75000"/>
              <a:defRPr/>
            </a:pPr>
            <a:r>
              <a:rPr kumimoji="1" lang="ar-LB" sz="4000" dirty="0">
                <a:solidFill>
                  <a:schemeClr val="folHlink"/>
                </a:solidFill>
                <a:latin typeface="Arial" charset="0"/>
                <a:cs typeface="Arial" charset="0"/>
                <a:sym typeface="Marlett" pitchFamily="2" charset="2"/>
              </a:rPr>
              <a:t>الوقت</a:t>
            </a:r>
            <a:endParaRPr kumimoji="1" lang="en-US" sz="4400" i="1" dirty="0">
              <a:solidFill>
                <a:schemeClr val="folHlink"/>
              </a:solidFill>
              <a:effectLst>
                <a:outerShdw blurRad="38100" dist="38100" dir="2700000" algn="tl">
                  <a:srgbClr val="C0C0C0"/>
                </a:outerShdw>
              </a:effectLst>
              <a:latin typeface="Arial" charset="0"/>
              <a:cs typeface="Arial" charset="0"/>
              <a:sym typeface="Marlett" pitchFamily="2" charset="2"/>
            </a:endParaRPr>
          </a:p>
        </p:txBody>
      </p:sp>
      <p:sp>
        <p:nvSpPr>
          <p:cNvPr id="336901" name="Text Box 5"/>
          <p:cNvSpPr txBox="1">
            <a:spLocks noChangeArrowheads="1"/>
          </p:cNvSpPr>
          <p:nvPr/>
        </p:nvSpPr>
        <p:spPr bwMode="auto">
          <a:xfrm rot="3314309">
            <a:off x="6535738" y="3149600"/>
            <a:ext cx="1350962" cy="700088"/>
          </a:xfrm>
          <a:prstGeom prst="rect">
            <a:avLst/>
          </a:prstGeom>
          <a:noFill/>
          <a:ln w="9525">
            <a:noFill/>
            <a:miter lim="800000"/>
            <a:headEnd/>
            <a:tailEnd/>
          </a:ln>
          <a:effectLst/>
        </p:spPr>
        <p:txBody>
          <a:bodyPr lIns="83814" tIns="41907" rIns="83814" bIns="41907">
            <a:spAutoFit/>
          </a:bodyPr>
          <a:lstStyle/>
          <a:p>
            <a:pPr algn="ctr" defTabSz="838200" eaLnBrk="0" hangingPunct="0">
              <a:spcBef>
                <a:spcPct val="50000"/>
              </a:spcBef>
              <a:buClr>
                <a:schemeClr val="accent1"/>
              </a:buClr>
              <a:buSzPct val="75000"/>
              <a:defRPr/>
            </a:pPr>
            <a:r>
              <a:rPr kumimoji="1" lang="ar-LB" sz="4000" dirty="0">
                <a:solidFill>
                  <a:srgbClr val="C53BBB"/>
                </a:solidFill>
                <a:latin typeface="Arial" charset="0"/>
                <a:cs typeface="Arial" charset="0"/>
                <a:sym typeface="Marlett" pitchFamily="2" charset="2"/>
              </a:rPr>
              <a:t>التكلفة</a:t>
            </a:r>
            <a:endParaRPr kumimoji="1" lang="en-US" sz="4400" i="1" dirty="0">
              <a:solidFill>
                <a:srgbClr val="C53BBB"/>
              </a:solidFill>
              <a:effectLst>
                <a:outerShdw blurRad="38100" dist="38100" dir="2700000" algn="tl">
                  <a:srgbClr val="C0C0C0"/>
                </a:outerShdw>
              </a:effectLst>
              <a:latin typeface="Arial" charset="0"/>
              <a:cs typeface="Arial" charset="0"/>
              <a:sym typeface="Marlett" pitchFamily="2" charset="2"/>
            </a:endParaRPr>
          </a:p>
        </p:txBody>
      </p:sp>
      <p:sp>
        <p:nvSpPr>
          <p:cNvPr id="336903" name="Text Box 7"/>
          <p:cNvSpPr txBox="1">
            <a:spLocks noChangeArrowheads="1"/>
          </p:cNvSpPr>
          <p:nvPr/>
        </p:nvSpPr>
        <p:spPr bwMode="auto">
          <a:xfrm>
            <a:off x="5181600" y="5014914"/>
            <a:ext cx="1447800" cy="700087"/>
          </a:xfrm>
          <a:prstGeom prst="rect">
            <a:avLst/>
          </a:prstGeom>
          <a:noFill/>
          <a:ln w="9525">
            <a:noFill/>
            <a:miter lim="800000"/>
            <a:headEnd/>
            <a:tailEnd/>
          </a:ln>
          <a:effectLst/>
        </p:spPr>
        <p:txBody>
          <a:bodyPr lIns="83814" tIns="41907" rIns="83814" bIns="41907">
            <a:spAutoFit/>
          </a:bodyPr>
          <a:lstStyle/>
          <a:p>
            <a:pPr algn="ctr" defTabSz="838200" eaLnBrk="0" hangingPunct="0">
              <a:spcBef>
                <a:spcPct val="50000"/>
              </a:spcBef>
              <a:buClr>
                <a:schemeClr val="accent1"/>
              </a:buClr>
              <a:buSzPct val="75000"/>
              <a:defRPr/>
            </a:pPr>
            <a:r>
              <a:rPr kumimoji="1" lang="ar-LB" sz="4000" dirty="0" smtClean="0">
                <a:solidFill>
                  <a:srgbClr val="FF0000"/>
                </a:solidFill>
                <a:latin typeface="Arial" charset="0"/>
                <a:cs typeface="Arial" charset="0"/>
                <a:sym typeface="Marlett" pitchFamily="2" charset="2"/>
              </a:rPr>
              <a:t>النطاق</a:t>
            </a:r>
            <a:endParaRPr kumimoji="1" lang="en-US" sz="4400" i="1" dirty="0">
              <a:solidFill>
                <a:srgbClr val="FF0000"/>
              </a:solidFill>
              <a:effectLst>
                <a:outerShdw blurRad="38100" dist="38100" dir="2700000" algn="tl">
                  <a:srgbClr val="C0C0C0"/>
                </a:outerShdw>
              </a:effectLst>
              <a:latin typeface="Arial" charset="0"/>
              <a:cs typeface="Arial" charset="0"/>
              <a:sym typeface="Marlett" pitchFamily="2" charset="2"/>
            </a:endParaRPr>
          </a:p>
        </p:txBody>
      </p:sp>
    </p:spTree>
    <p:extLst>
      <p:ext uri="{BB962C8B-B14F-4D97-AF65-F5344CB8AC3E}">
        <p14:creationId xmlns:p14="http://schemas.microsoft.com/office/powerpoint/2010/main" val="19165762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85702C06-94C1-4981-AFBD-ADA8B39BE7F1}" type="slidenum">
              <a:rPr lang="en-US" b="0">
                <a:solidFill>
                  <a:schemeClr val="bg1"/>
                </a:solidFill>
                <a:latin typeface="Humanst531 BT"/>
              </a:rPr>
              <a:pPr eaLnBrk="1" hangingPunct="1"/>
              <a:t>37</a:t>
            </a:fld>
            <a:endParaRPr lang="en-US" b="0">
              <a:solidFill>
                <a:schemeClr val="bg1"/>
              </a:solidFill>
              <a:latin typeface="Humanst531 BT"/>
            </a:endParaRPr>
          </a:p>
        </p:txBody>
      </p:sp>
      <p:sp>
        <p:nvSpPr>
          <p:cNvPr id="44035" name="Rectangle 2"/>
          <p:cNvSpPr>
            <a:spLocks noGrp="1" noChangeArrowheads="1"/>
          </p:cNvSpPr>
          <p:nvPr>
            <p:ph type="title"/>
          </p:nvPr>
        </p:nvSpPr>
        <p:spPr>
          <a:xfrm>
            <a:off x="1752600" y="258763"/>
            <a:ext cx="7391400" cy="519112"/>
          </a:xfrm>
        </p:spPr>
        <p:txBody>
          <a:bodyPr>
            <a:normAutofit fontScale="90000"/>
          </a:bodyPr>
          <a:lstStyle/>
          <a:p>
            <a:pPr eaLnBrk="1" hangingPunct="1"/>
            <a:r>
              <a:rPr lang="ar-LB" smtClean="0">
                <a:cs typeface="Arabic Transparent" panose="020B0604020202020204" pitchFamily="34" charset="0"/>
              </a:rPr>
              <a:t>القيد الثلاثي 2/3</a:t>
            </a:r>
            <a:endParaRPr lang="en-US" smtClean="0">
              <a:cs typeface="Arabic Transparent" panose="020B0604020202020204" pitchFamily="34" charset="0"/>
            </a:endParaRPr>
          </a:p>
        </p:txBody>
      </p:sp>
      <p:sp>
        <p:nvSpPr>
          <p:cNvPr id="44036" name="Rectangle 3"/>
          <p:cNvSpPr>
            <a:spLocks noGrp="1" noChangeArrowheads="1"/>
          </p:cNvSpPr>
          <p:nvPr>
            <p:ph type="body" idx="1"/>
          </p:nvPr>
        </p:nvSpPr>
        <p:spPr>
          <a:xfrm>
            <a:off x="1676400" y="1143000"/>
            <a:ext cx="8534400" cy="4800600"/>
          </a:xfrm>
        </p:spPr>
        <p:txBody>
          <a:bodyPr/>
          <a:lstStyle/>
          <a:p>
            <a:pPr algn="r" rtl="1" eaLnBrk="1" hangingPunct="1">
              <a:lnSpc>
                <a:spcPct val="120000"/>
              </a:lnSpc>
            </a:pPr>
            <a:r>
              <a:rPr lang="ar-LB" sz="1800">
                <a:cs typeface="Arabic Transparent" panose="020B0604020202020204" pitchFamily="34" charset="0"/>
              </a:rPr>
              <a:t>لا ينبغي لمدير المشروع أن يمرر جميع التغييرات ببساطة؛ بل عليه أن يقوّم كيفية تأثيرها على مختلف جوانب المشروع</a:t>
            </a:r>
            <a:endParaRPr lang="en-US" sz="1800">
              <a:cs typeface="Arabic Transparent" panose="020B0604020202020204" pitchFamily="34" charset="0"/>
            </a:endParaRPr>
          </a:p>
          <a:p>
            <a:pPr algn="r" rtl="1" eaLnBrk="1" hangingPunct="1">
              <a:lnSpc>
                <a:spcPct val="120000"/>
              </a:lnSpc>
            </a:pPr>
            <a:endParaRPr lang="en-US" sz="1000">
              <a:cs typeface="Arabic Transparent" panose="020B0604020202020204" pitchFamily="34" charset="0"/>
            </a:endParaRPr>
          </a:p>
          <a:p>
            <a:pPr algn="r" rtl="1" eaLnBrk="1" hangingPunct="1">
              <a:lnSpc>
                <a:spcPct val="120000"/>
              </a:lnSpc>
            </a:pPr>
            <a:r>
              <a:rPr lang="ar-LB" sz="1800">
                <a:cs typeface="Arabic Transparent" panose="020B0604020202020204" pitchFamily="34" charset="0"/>
              </a:rPr>
              <a:t>القيد الثلاثي، </a:t>
            </a:r>
            <a:r>
              <a:rPr lang="ar-LB" sz="1800" b="1">
                <a:cs typeface="Arabic Transparent" panose="020B0604020202020204" pitchFamily="34" charset="0"/>
              </a:rPr>
              <a:t>المثلث الحديدي</a:t>
            </a:r>
            <a:r>
              <a:rPr lang="ar-LB" sz="1800">
                <a:cs typeface="Arabic Transparent" panose="020B0604020202020204" pitchFamily="34" charset="0"/>
              </a:rPr>
              <a:t>، هو المفهوم الذي يقول بأن النطاق والوقت والتكلفة مترابطون بشكل مباشر </a:t>
            </a:r>
            <a:endParaRPr lang="en-US" sz="1800">
              <a:cs typeface="Arabic Transparent" panose="020B0604020202020204" pitchFamily="34" charset="0"/>
            </a:endParaRPr>
          </a:p>
          <a:p>
            <a:pPr algn="r" rtl="1" eaLnBrk="1" hangingPunct="1">
              <a:lnSpc>
                <a:spcPct val="120000"/>
              </a:lnSpc>
            </a:pPr>
            <a:endParaRPr lang="en-US" sz="1000">
              <a:cs typeface="Arabic Transparent" panose="020B0604020202020204" pitchFamily="34" charset="0"/>
            </a:endParaRPr>
          </a:p>
          <a:p>
            <a:pPr algn="r" rtl="1" eaLnBrk="1" hangingPunct="1">
              <a:lnSpc>
                <a:spcPct val="120000"/>
              </a:lnSpc>
            </a:pPr>
            <a:r>
              <a:rPr lang="ar-LB" sz="1800">
                <a:cs typeface="Arabic Transparent" panose="020B0604020202020204" pitchFamily="34" charset="0"/>
              </a:rPr>
              <a:t>الاقتطاع من الميزانية من دون الرجوع إلى النطاق والجدول الزمني أمر متعارف عليه في بعض الشركات. لا ينبغي لمدير المشروع أَنْ يَقبلَ بفرض ذلك عليه ببساطة. إنّ القيدَ الثلاثيَ سيبقى سواء اعترفت به وقبلته الشركة أم لم تفعل.</a:t>
            </a:r>
            <a:endParaRPr lang="en-US" sz="1800">
              <a:cs typeface="Arabic Transparent" panose="020B0604020202020204" pitchFamily="34" charset="0"/>
            </a:endParaRPr>
          </a:p>
        </p:txBody>
      </p:sp>
    </p:spTree>
    <p:extLst>
      <p:ext uri="{BB962C8B-B14F-4D97-AF65-F5344CB8AC3E}">
        <p14:creationId xmlns:p14="http://schemas.microsoft.com/office/powerpoint/2010/main" val="20497708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BDEEBE5B-CF12-4387-BF8D-AB81E0CBAB9C}" type="slidenum">
              <a:rPr lang="en-US" b="0">
                <a:solidFill>
                  <a:schemeClr val="bg1"/>
                </a:solidFill>
                <a:latin typeface="Humanst531 BT"/>
              </a:rPr>
              <a:pPr eaLnBrk="1" hangingPunct="1"/>
              <a:t>38</a:t>
            </a:fld>
            <a:endParaRPr lang="en-US" b="0">
              <a:solidFill>
                <a:schemeClr val="bg1"/>
              </a:solidFill>
              <a:latin typeface="Humanst531 BT"/>
            </a:endParaRPr>
          </a:p>
        </p:txBody>
      </p:sp>
      <p:pic>
        <p:nvPicPr>
          <p:cNvPr id="45059" name="Picture 2" descr="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041400"/>
            <a:ext cx="16389350" cy="789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TextBox 3"/>
          <p:cNvSpPr txBox="1">
            <a:spLocks noChangeArrowheads="1"/>
          </p:cNvSpPr>
          <p:nvPr/>
        </p:nvSpPr>
        <p:spPr bwMode="auto">
          <a:xfrm>
            <a:off x="3352800" y="381001"/>
            <a:ext cx="533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ar-LB" sz="3600">
                <a:solidFill>
                  <a:srgbClr val="C00000"/>
                </a:solidFill>
                <a:cs typeface="Arabic Transparent" panose="020B0604020202020204" pitchFamily="34" charset="0"/>
              </a:rPr>
              <a:t>القيد الثلاثي 3/3</a:t>
            </a:r>
            <a:endParaRPr lang="en-US" sz="3600">
              <a:solidFill>
                <a:srgbClr val="C00000"/>
              </a:solidFill>
            </a:endParaRPr>
          </a:p>
        </p:txBody>
      </p:sp>
      <p:sp>
        <p:nvSpPr>
          <p:cNvPr id="45061" name="Rectangle 4"/>
          <p:cNvSpPr>
            <a:spLocks noChangeArrowheads="1"/>
          </p:cNvSpPr>
          <p:nvPr/>
        </p:nvSpPr>
        <p:spPr bwMode="auto">
          <a:xfrm>
            <a:off x="5562600" y="2438400"/>
            <a:ext cx="990600" cy="3048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ar-LB"/>
              <a:t>النطاق</a:t>
            </a:r>
            <a:endParaRPr lang="en-US"/>
          </a:p>
        </p:txBody>
      </p:sp>
      <p:sp>
        <p:nvSpPr>
          <p:cNvPr id="45062" name="Rectangle 5"/>
          <p:cNvSpPr>
            <a:spLocks noChangeArrowheads="1"/>
          </p:cNvSpPr>
          <p:nvPr/>
        </p:nvSpPr>
        <p:spPr bwMode="auto">
          <a:xfrm rot="3471587">
            <a:off x="6750844" y="2983707"/>
            <a:ext cx="990600" cy="37941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ar-LB"/>
              <a:t>التكلفة</a:t>
            </a:r>
            <a:endParaRPr lang="en-US"/>
          </a:p>
        </p:txBody>
      </p:sp>
      <p:sp>
        <p:nvSpPr>
          <p:cNvPr id="45063" name="Rectangle 6"/>
          <p:cNvSpPr>
            <a:spLocks noChangeArrowheads="1"/>
          </p:cNvSpPr>
          <p:nvPr/>
        </p:nvSpPr>
        <p:spPr bwMode="auto">
          <a:xfrm rot="-3383689">
            <a:off x="4370388" y="2963863"/>
            <a:ext cx="990600" cy="36195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ar-LB"/>
              <a:t>الجودة</a:t>
            </a:r>
            <a:endParaRPr lang="en-US"/>
          </a:p>
        </p:txBody>
      </p:sp>
      <p:sp>
        <p:nvSpPr>
          <p:cNvPr id="45064" name="Rectangle 7"/>
          <p:cNvSpPr>
            <a:spLocks noChangeArrowheads="1"/>
          </p:cNvSpPr>
          <p:nvPr/>
        </p:nvSpPr>
        <p:spPr bwMode="auto">
          <a:xfrm>
            <a:off x="5257800" y="4648200"/>
            <a:ext cx="1600200" cy="6096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ar-LB"/>
              <a:t>إرضاء العميل</a:t>
            </a:r>
            <a:endParaRPr lang="en-US"/>
          </a:p>
        </p:txBody>
      </p:sp>
      <p:sp>
        <p:nvSpPr>
          <p:cNvPr id="45065" name="Rectangle 8"/>
          <p:cNvSpPr>
            <a:spLocks noChangeArrowheads="1"/>
          </p:cNvSpPr>
          <p:nvPr/>
        </p:nvSpPr>
        <p:spPr bwMode="auto">
          <a:xfrm rot="-3356058">
            <a:off x="6697663" y="4149725"/>
            <a:ext cx="990600" cy="3048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ar-LB"/>
              <a:t>الوقت</a:t>
            </a:r>
            <a:endParaRPr lang="en-US"/>
          </a:p>
        </p:txBody>
      </p:sp>
      <p:sp>
        <p:nvSpPr>
          <p:cNvPr id="45066" name="Rectangle 9"/>
          <p:cNvSpPr>
            <a:spLocks noChangeArrowheads="1"/>
          </p:cNvSpPr>
          <p:nvPr/>
        </p:nvSpPr>
        <p:spPr bwMode="auto">
          <a:xfrm rot="3665754">
            <a:off x="4449763" y="4165600"/>
            <a:ext cx="990600" cy="3048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ar-LB"/>
              <a:t>المخاطر</a:t>
            </a:r>
            <a:endParaRPr lang="en-US"/>
          </a:p>
        </p:txBody>
      </p:sp>
    </p:spTree>
    <p:extLst>
      <p:ext uri="{BB962C8B-B14F-4D97-AF65-F5344CB8AC3E}">
        <p14:creationId xmlns:p14="http://schemas.microsoft.com/office/powerpoint/2010/main" val="40058652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8645B49C-1E35-435C-8AA6-D22D137FD6D1}" type="slidenum">
              <a:rPr lang="en-US" b="0">
                <a:solidFill>
                  <a:schemeClr val="bg1"/>
                </a:solidFill>
                <a:latin typeface="Humanst531 BT"/>
              </a:rPr>
              <a:pPr eaLnBrk="1" hangingPunct="1"/>
              <a:t>39</a:t>
            </a:fld>
            <a:endParaRPr lang="en-US" b="0">
              <a:solidFill>
                <a:schemeClr val="bg1"/>
              </a:solidFill>
              <a:latin typeface="Humanst531 BT"/>
            </a:endParaRPr>
          </a:p>
        </p:txBody>
      </p:sp>
      <p:sp>
        <p:nvSpPr>
          <p:cNvPr id="46083" name="Rectangle 2"/>
          <p:cNvSpPr>
            <a:spLocks noGrp="1" noChangeArrowheads="1"/>
          </p:cNvSpPr>
          <p:nvPr>
            <p:ph type="title"/>
          </p:nvPr>
        </p:nvSpPr>
        <p:spPr>
          <a:xfrm>
            <a:off x="1676400" y="319088"/>
            <a:ext cx="7391400" cy="519112"/>
          </a:xfrm>
        </p:spPr>
        <p:txBody>
          <a:bodyPr>
            <a:normAutofit fontScale="90000"/>
          </a:bodyPr>
          <a:lstStyle/>
          <a:p>
            <a:pPr eaLnBrk="1" hangingPunct="1"/>
            <a:r>
              <a:rPr lang="ar-SA" smtClean="0">
                <a:cs typeface="Arabic Transparent" panose="020B0604020202020204" pitchFamily="34" charset="0"/>
              </a:rPr>
              <a:t>المشروعات والعمليات</a:t>
            </a:r>
            <a:r>
              <a:rPr lang="ar-LB" smtClean="0">
                <a:cs typeface="Arabic Transparent" panose="020B0604020202020204" pitchFamily="34" charset="0"/>
              </a:rPr>
              <a:t> المعتادة</a:t>
            </a:r>
            <a:r>
              <a:rPr lang="ar-SA" smtClean="0">
                <a:cs typeface="Arabic Transparent" panose="020B0604020202020204" pitchFamily="34" charset="0"/>
              </a:rPr>
              <a:t> 1/3</a:t>
            </a:r>
            <a:endParaRPr lang="en-US" smtClean="0">
              <a:cs typeface="Arabic Transparent" panose="020B0604020202020204" pitchFamily="34" charset="0"/>
            </a:endParaRPr>
          </a:p>
        </p:txBody>
      </p:sp>
      <p:sp>
        <p:nvSpPr>
          <p:cNvPr id="46084" name="Rectangle 3"/>
          <p:cNvSpPr>
            <a:spLocks noGrp="1" noChangeArrowheads="1"/>
          </p:cNvSpPr>
          <p:nvPr>
            <p:ph type="body" idx="1"/>
          </p:nvPr>
        </p:nvSpPr>
        <p:spPr>
          <a:xfrm>
            <a:off x="1676400" y="1143000"/>
            <a:ext cx="8534400" cy="4800600"/>
          </a:xfrm>
        </p:spPr>
        <p:txBody>
          <a:bodyPr>
            <a:normAutofit fontScale="92500" lnSpcReduction="20000"/>
          </a:bodyPr>
          <a:lstStyle/>
          <a:p>
            <a:pPr marL="457200" indent="-457200" algn="r" rtl="1">
              <a:lnSpc>
                <a:spcPct val="120000"/>
              </a:lnSpc>
              <a:buNone/>
            </a:pPr>
            <a:r>
              <a:rPr lang="ar-LB" b="1" smtClean="0">
                <a:cs typeface="Arabic Transparent" panose="020B0604020202020204" pitchFamily="34" charset="0"/>
              </a:rPr>
              <a:t>التشابه بين العمليات المعتادة والمشاريع</a:t>
            </a:r>
            <a:endParaRPr lang="en-US" smtClean="0">
              <a:cs typeface="Arabic Transparent" panose="020B0604020202020204" pitchFamily="34" charset="0"/>
            </a:endParaRPr>
          </a:p>
          <a:p>
            <a:pPr marL="457200" indent="-457200" algn="r" rtl="1">
              <a:lnSpc>
                <a:spcPct val="120000"/>
              </a:lnSpc>
            </a:pPr>
            <a:r>
              <a:rPr lang="ar-LB" smtClean="0">
                <a:cs typeface="Arabic Transparent" panose="020B0604020202020204" pitchFamily="34" charset="0"/>
              </a:rPr>
              <a:t>مؤداة من قبل الناس</a:t>
            </a:r>
            <a:endParaRPr lang="en-US" smtClean="0">
              <a:cs typeface="Arabic Transparent" panose="020B0604020202020204" pitchFamily="34" charset="0"/>
            </a:endParaRPr>
          </a:p>
          <a:p>
            <a:pPr marL="457200" indent="-457200" algn="r" rtl="1">
              <a:lnSpc>
                <a:spcPct val="120000"/>
              </a:lnSpc>
            </a:pPr>
            <a:r>
              <a:rPr lang="ar-LB" smtClean="0">
                <a:cs typeface="Arabic Transparent" panose="020B0604020202020204" pitchFamily="34" charset="0"/>
              </a:rPr>
              <a:t>مقيّدة بالموارد المحدودة</a:t>
            </a:r>
            <a:endParaRPr lang="en-US" smtClean="0">
              <a:cs typeface="Arabic Transparent" panose="020B0604020202020204" pitchFamily="34" charset="0"/>
            </a:endParaRPr>
          </a:p>
          <a:p>
            <a:pPr marL="457200" indent="-457200" algn="r" rtl="1">
              <a:lnSpc>
                <a:spcPct val="120000"/>
              </a:lnSpc>
            </a:pPr>
            <a:r>
              <a:rPr lang="ar-LB" smtClean="0">
                <a:cs typeface="Arabic Transparent" panose="020B0604020202020204" pitchFamily="34" charset="0"/>
              </a:rPr>
              <a:t>مخططة، منفّذة ومضبوطة</a:t>
            </a:r>
            <a:endParaRPr lang="en-US" smtClean="0">
              <a:cs typeface="Arabic Transparent" panose="020B0604020202020204" pitchFamily="34" charset="0"/>
            </a:endParaRPr>
          </a:p>
          <a:p>
            <a:pPr marL="457200" indent="-457200" algn="r" rtl="1">
              <a:lnSpc>
                <a:spcPct val="120000"/>
              </a:lnSpc>
            </a:pPr>
            <a:endParaRPr lang="en-US" sz="1400">
              <a:cs typeface="Arabic Transparent" panose="020B0604020202020204" pitchFamily="34" charset="0"/>
            </a:endParaRPr>
          </a:p>
          <a:p>
            <a:pPr marL="457200" indent="-457200" algn="r" rtl="1">
              <a:lnSpc>
                <a:spcPct val="120000"/>
              </a:lnSpc>
              <a:buNone/>
            </a:pPr>
            <a:r>
              <a:rPr lang="ar-LB" b="1" smtClean="0">
                <a:cs typeface="Arabic Transparent" panose="020B0604020202020204" pitchFamily="34" charset="0"/>
              </a:rPr>
              <a:t>الاختلاف بين العمليات المعتادة والمشاريع</a:t>
            </a:r>
            <a:endParaRPr lang="en-US" b="1" smtClean="0">
              <a:cs typeface="Arabic Transparent" panose="020B0604020202020204" pitchFamily="34" charset="0"/>
            </a:endParaRPr>
          </a:p>
          <a:p>
            <a:pPr marL="457200" indent="-457200" algn="r" rtl="1">
              <a:lnSpc>
                <a:spcPct val="120000"/>
              </a:lnSpc>
            </a:pPr>
            <a:r>
              <a:rPr lang="ar-LB" smtClean="0">
                <a:cs typeface="Arabic Transparent" panose="020B0604020202020204" pitchFamily="34" charset="0"/>
              </a:rPr>
              <a:t>العمليات المعتادة ليس لها مدى زمني محدد. المشاريع مؤقتة ولها مدة زمنية ثابتة </a:t>
            </a:r>
            <a:endParaRPr lang="en-US" smtClean="0">
              <a:cs typeface="Arabic Transparent" panose="020B0604020202020204" pitchFamily="34" charset="0"/>
            </a:endParaRPr>
          </a:p>
          <a:p>
            <a:pPr marL="457200" indent="-457200" algn="r" rtl="1">
              <a:lnSpc>
                <a:spcPct val="120000"/>
              </a:lnSpc>
            </a:pPr>
            <a:r>
              <a:rPr lang="ar-LB" smtClean="0">
                <a:cs typeface="Arabic Transparent" panose="020B0604020202020204" pitchFamily="34" charset="0"/>
              </a:rPr>
              <a:t>تهدف العمليات المعتادة إلى تأمين استمرارية العمل. يهدف المشروع إلى تحقيق الغاية منه وإنهائه</a:t>
            </a:r>
            <a:endParaRPr lang="en-US" smtClean="0">
              <a:cs typeface="Arabic Transparent" panose="020B0604020202020204" pitchFamily="34" charset="0"/>
            </a:endParaRPr>
          </a:p>
        </p:txBody>
      </p:sp>
    </p:spTree>
    <p:extLst>
      <p:ext uri="{BB962C8B-B14F-4D97-AF65-F5344CB8AC3E}">
        <p14:creationId xmlns:p14="http://schemas.microsoft.com/office/powerpoint/2010/main" val="24873698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6EF2ACD1-B002-4B73-BFAF-36581600129C}" type="slidenum">
              <a:rPr lang="en-US" b="0">
                <a:solidFill>
                  <a:schemeClr val="bg1"/>
                </a:solidFill>
                <a:latin typeface="Humanst531 BT"/>
              </a:rPr>
              <a:pPr eaLnBrk="1" hangingPunct="1"/>
              <a:t>4</a:t>
            </a:fld>
            <a:endParaRPr lang="en-US" b="0">
              <a:solidFill>
                <a:schemeClr val="bg1"/>
              </a:solidFill>
              <a:latin typeface="Humanst531 BT"/>
            </a:endParaRPr>
          </a:p>
        </p:txBody>
      </p:sp>
      <p:sp>
        <p:nvSpPr>
          <p:cNvPr id="5123" name="Rectangle 2"/>
          <p:cNvSpPr>
            <a:spLocks noGrp="1" noChangeArrowheads="1"/>
          </p:cNvSpPr>
          <p:nvPr>
            <p:ph type="title"/>
          </p:nvPr>
        </p:nvSpPr>
        <p:spPr>
          <a:xfrm>
            <a:off x="1828800" y="304801"/>
            <a:ext cx="7391400" cy="519113"/>
          </a:xfrm>
        </p:spPr>
        <p:txBody>
          <a:bodyPr>
            <a:normAutofit fontScale="90000"/>
          </a:bodyPr>
          <a:lstStyle/>
          <a:p>
            <a:pPr algn="ctr" eaLnBrk="1" hangingPunct="1"/>
            <a:r>
              <a:rPr lang="ar-SA" dirty="0" smtClean="0">
                <a:cs typeface="Arabic Transparent" panose="020B0604020202020204" pitchFamily="34" charset="0"/>
              </a:rPr>
              <a:t>فلسفة إدارة المشاريع</a:t>
            </a:r>
            <a:endParaRPr lang="en-US" dirty="0" smtClean="0">
              <a:cs typeface="Arabic Transparent" panose="020B0604020202020204" pitchFamily="34" charset="0"/>
            </a:endParaRPr>
          </a:p>
        </p:txBody>
      </p:sp>
      <p:sp>
        <p:nvSpPr>
          <p:cNvPr id="5124" name="Rectangle 3"/>
          <p:cNvSpPr>
            <a:spLocks noGrp="1" noChangeArrowheads="1"/>
          </p:cNvSpPr>
          <p:nvPr>
            <p:ph type="body" idx="1"/>
          </p:nvPr>
        </p:nvSpPr>
        <p:spPr>
          <a:xfrm>
            <a:off x="1676400" y="990600"/>
            <a:ext cx="8763000" cy="5029200"/>
          </a:xfrm>
        </p:spPr>
        <p:txBody>
          <a:bodyPr>
            <a:normAutofit fontScale="77500" lnSpcReduction="20000"/>
          </a:bodyPr>
          <a:lstStyle/>
          <a:p>
            <a:pPr marL="381000" indent="-381000" algn="r" rtl="1">
              <a:lnSpc>
                <a:spcPct val="120000"/>
              </a:lnSpc>
            </a:pPr>
            <a:r>
              <a:rPr lang="ar-LB" dirty="0" smtClean="0">
                <a:cs typeface="Arabic Transparent" panose="020B0604020202020204" pitchFamily="34" charset="0"/>
              </a:rPr>
              <a:t>كُلّ </a:t>
            </a:r>
            <a:r>
              <a:rPr lang="ar-LB" dirty="0" err="1" smtClean="0">
                <a:cs typeface="Arabic Transparent" panose="020B0604020202020204" pitchFamily="34" charset="0"/>
              </a:rPr>
              <a:t>مشرو</a:t>
            </a:r>
            <a:r>
              <a:rPr lang="ar-SA" dirty="0" smtClean="0">
                <a:cs typeface="Arabic Transparent" panose="020B0604020202020204" pitchFamily="34" charset="0"/>
              </a:rPr>
              <a:t>ع</a:t>
            </a:r>
            <a:r>
              <a:rPr lang="ar-LB" dirty="0" smtClean="0">
                <a:cs typeface="Arabic Transparent" panose="020B0604020202020204" pitchFamily="34" charset="0"/>
              </a:rPr>
              <a:t> لَهُ سياق ويتأثّرُ بشدّة بنوع المنظمةِ ال</a:t>
            </a:r>
            <a:r>
              <a:rPr lang="ar-SA" dirty="0" smtClean="0">
                <a:cs typeface="Arabic Transparent" panose="020B0604020202020204" pitchFamily="34" charset="0"/>
              </a:rPr>
              <a:t>تي تؤدّيه</a:t>
            </a:r>
            <a:r>
              <a:rPr lang="ar-LB" dirty="0" smtClean="0">
                <a:cs typeface="Arabic Transparent" panose="020B0604020202020204" pitchFamily="34" charset="0"/>
              </a:rPr>
              <a:t>.</a:t>
            </a:r>
          </a:p>
          <a:p>
            <a:pPr marL="381000" indent="-381000" algn="r" rtl="1">
              <a:lnSpc>
                <a:spcPct val="120000"/>
              </a:lnSpc>
            </a:pPr>
            <a:endParaRPr lang="ar-LB" dirty="0" smtClean="0">
              <a:cs typeface="Arabic Transparent" panose="020B0604020202020204" pitchFamily="34" charset="0"/>
            </a:endParaRPr>
          </a:p>
          <a:p>
            <a:pPr marL="381000" indent="-381000" algn="r" rtl="1">
              <a:lnSpc>
                <a:spcPct val="120000"/>
              </a:lnSpc>
            </a:pPr>
            <a:r>
              <a:rPr lang="ar-LB" dirty="0" smtClean="0">
                <a:cs typeface="Arabic Transparent" panose="020B0604020202020204" pitchFamily="34" charset="0"/>
              </a:rPr>
              <a:t>سياق المشروع</a:t>
            </a:r>
            <a:r>
              <a:rPr lang="ar-SA" dirty="0" smtClean="0">
                <a:cs typeface="Arabic Transparent" panose="020B0604020202020204" pitchFamily="34" charset="0"/>
              </a:rPr>
              <a:t> </a:t>
            </a:r>
            <a:r>
              <a:rPr lang="el-GR" dirty="0" smtClean="0">
                <a:cs typeface="Arabic Transparent" panose="020B0604020202020204" pitchFamily="34" charset="0"/>
              </a:rPr>
              <a:t>Ξ</a:t>
            </a:r>
            <a:r>
              <a:rPr lang="ar-SA" dirty="0" smtClean="0">
                <a:cs typeface="Arabic Transparent" panose="020B0604020202020204" pitchFamily="34" charset="0"/>
              </a:rPr>
              <a:t> </a:t>
            </a:r>
            <a:r>
              <a:rPr lang="ar-LB" dirty="0" smtClean="0">
                <a:cs typeface="Arabic Transparent" panose="020B0604020202020204" pitchFamily="34" charset="0"/>
              </a:rPr>
              <a:t>أدوار أصحابِ ال</a:t>
            </a:r>
            <a:r>
              <a:rPr lang="ar-SA" dirty="0" smtClean="0">
                <a:cs typeface="Arabic Transparent" panose="020B0604020202020204" pitchFamily="34" charset="0"/>
              </a:rPr>
              <a:t>مص</a:t>
            </a:r>
            <a:r>
              <a:rPr lang="ar-LB" dirty="0" err="1" smtClean="0">
                <a:cs typeface="Arabic Transparent" panose="020B0604020202020204" pitchFamily="34" charset="0"/>
              </a:rPr>
              <a:t>لحة</a:t>
            </a:r>
            <a:r>
              <a:rPr lang="ar-LB" dirty="0" smtClean="0">
                <a:cs typeface="Arabic Transparent" panose="020B0604020202020204" pitchFamily="34" charset="0"/>
              </a:rPr>
              <a:t> المختلفين.</a:t>
            </a:r>
          </a:p>
          <a:p>
            <a:pPr marL="381000" indent="-381000" algn="r" rtl="1">
              <a:lnSpc>
                <a:spcPct val="120000"/>
              </a:lnSpc>
            </a:pPr>
            <a:endParaRPr lang="ar-LB" dirty="0" smtClean="0">
              <a:cs typeface="Arabic Transparent" panose="020B0604020202020204" pitchFamily="34" charset="0"/>
            </a:endParaRPr>
          </a:p>
          <a:p>
            <a:pPr marL="381000" indent="-381000" algn="r" rtl="1">
              <a:lnSpc>
                <a:spcPct val="120000"/>
              </a:lnSpc>
              <a:buNone/>
            </a:pPr>
            <a:r>
              <a:rPr lang="ar-LB" dirty="0" smtClean="0">
                <a:cs typeface="Arabic Transparent" panose="020B0604020202020204" pitchFamily="34" charset="0"/>
              </a:rPr>
              <a:t>مدير </a:t>
            </a:r>
            <a:r>
              <a:rPr lang="ar-SA" dirty="0" smtClean="0">
                <a:cs typeface="Arabic Transparent" panose="020B0604020202020204" pitchFamily="34" charset="0"/>
              </a:rPr>
              <a:t>ال</a:t>
            </a:r>
            <a:r>
              <a:rPr lang="ar-LB" dirty="0" smtClean="0">
                <a:cs typeface="Arabic Transparent" panose="020B0604020202020204" pitchFamily="34" charset="0"/>
              </a:rPr>
              <a:t>مش</a:t>
            </a:r>
            <a:r>
              <a:rPr lang="ar-SA" dirty="0" smtClean="0">
                <a:cs typeface="Arabic Transparent" panose="020B0604020202020204" pitchFamily="34" charset="0"/>
              </a:rPr>
              <a:t>ا</a:t>
            </a:r>
            <a:r>
              <a:rPr lang="ar-LB" dirty="0" smtClean="0">
                <a:cs typeface="Arabic Transparent" panose="020B0604020202020204" pitchFamily="34" charset="0"/>
              </a:rPr>
              <a:t>ر</a:t>
            </a:r>
            <a:r>
              <a:rPr lang="ar-SA" dirty="0" smtClean="0">
                <a:cs typeface="Arabic Transparent" panose="020B0604020202020204" pitchFamily="34" charset="0"/>
              </a:rPr>
              <a:t>ي</a:t>
            </a:r>
            <a:r>
              <a:rPr lang="ar-LB" dirty="0" smtClean="0">
                <a:cs typeface="Arabic Transparent" panose="020B0604020202020204" pitchFamily="34" charset="0"/>
              </a:rPr>
              <a:t>ع </a:t>
            </a:r>
            <a:r>
              <a:rPr lang="ar-SA" dirty="0" smtClean="0">
                <a:cs typeface="Arabic Transparent" panose="020B0604020202020204" pitchFamily="34" charset="0"/>
              </a:rPr>
              <a:t>ال</a:t>
            </a:r>
            <a:r>
              <a:rPr lang="ar-LB" dirty="0" smtClean="0">
                <a:cs typeface="Arabic Transparent" panose="020B0604020202020204" pitchFamily="34" charset="0"/>
              </a:rPr>
              <a:t>فعّال يَ</a:t>
            </a:r>
            <a:r>
              <a:rPr lang="ar-SA" dirty="0" smtClean="0">
                <a:cs typeface="Arabic Transparent" panose="020B0604020202020204" pitchFamily="34" charset="0"/>
              </a:rPr>
              <a:t>نبغي</a:t>
            </a:r>
            <a:r>
              <a:rPr lang="ar-LB" dirty="0" smtClean="0">
                <a:cs typeface="Arabic Transparent" panose="020B0604020202020204" pitchFamily="34" charset="0"/>
              </a:rPr>
              <a:t> أَنْ:</a:t>
            </a:r>
            <a:endParaRPr lang="ar-SA" dirty="0" smtClean="0">
              <a:cs typeface="Arabic Transparent" panose="020B0604020202020204" pitchFamily="34" charset="0"/>
            </a:endParaRPr>
          </a:p>
          <a:p>
            <a:pPr marL="381000" indent="-381000" algn="r" rtl="1">
              <a:lnSpc>
                <a:spcPct val="120000"/>
              </a:lnSpc>
              <a:buNone/>
            </a:pPr>
            <a:endParaRPr lang="ar-LB" dirty="0" smtClean="0">
              <a:cs typeface="Arabic Transparent" panose="020B0604020202020204" pitchFamily="34" charset="0"/>
            </a:endParaRPr>
          </a:p>
          <a:p>
            <a:pPr marL="381000" indent="-381000" algn="r" rtl="1">
              <a:lnSpc>
                <a:spcPct val="120000"/>
              </a:lnSpc>
            </a:pPr>
            <a:r>
              <a:rPr lang="ar-LB" dirty="0" smtClean="0">
                <a:cs typeface="Arabic Transparent" panose="020B0604020202020204" pitchFamily="34" charset="0"/>
              </a:rPr>
              <a:t>يُميّز الأنواعَ المختلفةَ لأصحابِ </a:t>
            </a:r>
            <a:r>
              <a:rPr lang="ar-SA" dirty="0" smtClean="0">
                <a:cs typeface="Arabic Transparent" panose="020B0604020202020204" pitchFamily="34" charset="0"/>
              </a:rPr>
              <a:t>المص</a:t>
            </a:r>
            <a:r>
              <a:rPr lang="ar-LB" dirty="0" err="1" smtClean="0">
                <a:cs typeface="Arabic Transparent" panose="020B0604020202020204" pitchFamily="34" charset="0"/>
              </a:rPr>
              <a:t>لحة</a:t>
            </a:r>
            <a:r>
              <a:rPr lang="ar-LB" dirty="0" smtClean="0">
                <a:cs typeface="Arabic Transparent" panose="020B0604020202020204" pitchFamily="34" charset="0"/>
              </a:rPr>
              <a:t> </a:t>
            </a:r>
            <a:r>
              <a:rPr lang="ar-SA" dirty="0" smtClean="0">
                <a:cs typeface="Arabic Transparent" panose="020B0604020202020204" pitchFamily="34" charset="0"/>
              </a:rPr>
              <a:t>في</a:t>
            </a:r>
            <a:r>
              <a:rPr lang="ar-LB" dirty="0" smtClean="0">
                <a:cs typeface="Arabic Transparent" panose="020B0604020202020204" pitchFamily="34" charset="0"/>
              </a:rPr>
              <a:t> المشروع (عملاء، كفلاء، إدارة عليا، الخ. )</a:t>
            </a:r>
          </a:p>
          <a:p>
            <a:pPr marL="381000" indent="-381000" algn="r" rtl="1">
              <a:lnSpc>
                <a:spcPct val="120000"/>
              </a:lnSpc>
            </a:pPr>
            <a:r>
              <a:rPr lang="ar-LB" dirty="0" smtClean="0">
                <a:cs typeface="Arabic Transparent" panose="020B0604020202020204" pitchFamily="34" charset="0"/>
              </a:rPr>
              <a:t>يَفْهم حاجات أصحابِ ال</a:t>
            </a:r>
            <a:r>
              <a:rPr lang="ar-SA" dirty="0" smtClean="0">
                <a:cs typeface="Arabic Transparent" panose="020B0604020202020204" pitchFamily="34" charset="0"/>
              </a:rPr>
              <a:t>مص</a:t>
            </a:r>
            <a:r>
              <a:rPr lang="ar-LB" dirty="0" err="1" smtClean="0">
                <a:cs typeface="Arabic Transparent" panose="020B0604020202020204" pitchFamily="34" charset="0"/>
              </a:rPr>
              <a:t>لحة</a:t>
            </a:r>
            <a:endParaRPr lang="ar-LB" dirty="0" smtClean="0">
              <a:cs typeface="Arabic Transparent" panose="020B0604020202020204" pitchFamily="34" charset="0"/>
            </a:endParaRPr>
          </a:p>
          <a:p>
            <a:pPr marL="381000" indent="-381000" algn="r" rtl="1">
              <a:lnSpc>
                <a:spcPct val="120000"/>
              </a:lnSpc>
            </a:pPr>
            <a:r>
              <a:rPr lang="ar-LB" dirty="0" smtClean="0">
                <a:cs typeface="Arabic Transparent" panose="020B0604020202020204" pitchFamily="34" charset="0"/>
              </a:rPr>
              <a:t>يُساعدهم </a:t>
            </a:r>
            <a:r>
              <a:rPr lang="ar-SA" dirty="0" smtClean="0">
                <a:cs typeface="Arabic Transparent" panose="020B0604020202020204" pitchFamily="34" charset="0"/>
              </a:rPr>
              <a:t>ل</a:t>
            </a:r>
            <a:r>
              <a:rPr lang="ar-LB" dirty="0" smtClean="0">
                <a:cs typeface="Arabic Transparent" panose="020B0604020202020204" pitchFamily="34" charset="0"/>
              </a:rPr>
              <a:t>لعمل سوية لإنْتاج الأهدافِ المشتركةِ و</a:t>
            </a:r>
            <a:r>
              <a:rPr lang="ar-SA" dirty="0" smtClean="0">
                <a:cs typeface="Arabic Transparent" panose="020B0604020202020204" pitchFamily="34" charset="0"/>
              </a:rPr>
              <a:t>ال</a:t>
            </a:r>
            <a:r>
              <a:rPr lang="ar-LB" dirty="0" smtClean="0">
                <a:cs typeface="Arabic Transparent" panose="020B0604020202020204" pitchFamily="34" charset="0"/>
              </a:rPr>
              <a:t>واقعيةِ التي سَتُؤدّي إلى</a:t>
            </a:r>
            <a:r>
              <a:rPr lang="ar-SA" dirty="0" smtClean="0">
                <a:cs typeface="Arabic Transparent" panose="020B0604020202020204" pitchFamily="34" charset="0"/>
              </a:rPr>
              <a:t> </a:t>
            </a:r>
            <a:r>
              <a:rPr lang="ar-LB" dirty="0" smtClean="0">
                <a:cs typeface="Arabic Transparent" panose="020B0604020202020204" pitchFamily="34" charset="0"/>
              </a:rPr>
              <a:t>مشروع ناجح.</a:t>
            </a:r>
          </a:p>
        </p:txBody>
      </p:sp>
    </p:spTree>
    <p:extLst>
      <p:ext uri="{BB962C8B-B14F-4D97-AF65-F5344CB8AC3E}">
        <p14:creationId xmlns:p14="http://schemas.microsoft.com/office/powerpoint/2010/main" val="42754468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C9742984-A9A5-45F9-9A1A-DFF28D8236A7}" type="slidenum">
              <a:rPr lang="en-US" b="0">
                <a:solidFill>
                  <a:schemeClr val="bg1"/>
                </a:solidFill>
                <a:latin typeface="Humanst531 BT"/>
              </a:rPr>
              <a:pPr eaLnBrk="1" hangingPunct="1"/>
              <a:t>40</a:t>
            </a:fld>
            <a:endParaRPr lang="en-US" b="0">
              <a:solidFill>
                <a:schemeClr val="bg1"/>
              </a:solidFill>
              <a:latin typeface="Humanst531 BT"/>
            </a:endParaRPr>
          </a:p>
        </p:txBody>
      </p:sp>
      <p:sp>
        <p:nvSpPr>
          <p:cNvPr id="47107" name="Rectangle 2"/>
          <p:cNvSpPr>
            <a:spLocks noGrp="1" noChangeArrowheads="1"/>
          </p:cNvSpPr>
          <p:nvPr>
            <p:ph type="title"/>
          </p:nvPr>
        </p:nvSpPr>
        <p:spPr>
          <a:xfrm>
            <a:off x="1676400" y="319088"/>
            <a:ext cx="7391400" cy="519112"/>
          </a:xfrm>
        </p:spPr>
        <p:txBody>
          <a:bodyPr>
            <a:normAutofit fontScale="90000"/>
          </a:bodyPr>
          <a:lstStyle/>
          <a:p>
            <a:pPr eaLnBrk="1" hangingPunct="1"/>
            <a:r>
              <a:rPr lang="ar-SA" smtClean="0">
                <a:cs typeface="Arabic Transparent" panose="020B0604020202020204" pitchFamily="34" charset="0"/>
              </a:rPr>
              <a:t>المشروعات والعمليات</a:t>
            </a:r>
            <a:r>
              <a:rPr lang="ar-LB" smtClean="0">
                <a:cs typeface="Arabic Transparent" panose="020B0604020202020204" pitchFamily="34" charset="0"/>
              </a:rPr>
              <a:t> المعتادة</a:t>
            </a:r>
            <a:r>
              <a:rPr lang="ar-SA" smtClean="0">
                <a:cs typeface="Arabic Transparent" panose="020B0604020202020204" pitchFamily="34" charset="0"/>
              </a:rPr>
              <a:t> </a:t>
            </a:r>
            <a:r>
              <a:rPr lang="ar-LB" smtClean="0">
                <a:cs typeface="Arabic Transparent" panose="020B0604020202020204" pitchFamily="34" charset="0"/>
              </a:rPr>
              <a:t>2</a:t>
            </a:r>
            <a:r>
              <a:rPr lang="ar-SA" smtClean="0">
                <a:cs typeface="Arabic Transparent" panose="020B0604020202020204" pitchFamily="34" charset="0"/>
              </a:rPr>
              <a:t>/3</a:t>
            </a:r>
            <a:endParaRPr lang="en-US" smtClean="0">
              <a:cs typeface="Arabic Transparent" panose="020B0604020202020204" pitchFamily="34" charset="0"/>
            </a:endParaRPr>
          </a:p>
        </p:txBody>
      </p:sp>
      <p:graphicFrame>
        <p:nvGraphicFramePr>
          <p:cNvPr id="7" name="Table 6"/>
          <p:cNvGraphicFramePr>
            <a:graphicFrameLocks noGrp="1"/>
          </p:cNvGraphicFramePr>
          <p:nvPr/>
        </p:nvGraphicFramePr>
        <p:xfrm>
          <a:off x="2971800" y="1981201"/>
          <a:ext cx="6096000" cy="2790397"/>
        </p:xfrm>
        <a:graphic>
          <a:graphicData uri="http://schemas.openxmlformats.org/drawingml/2006/table">
            <a:tbl>
              <a:tblPr firstRow="1" bandRow="1">
                <a:tableStyleId>{5940675A-B579-460E-94D1-54222C63F5DA}</a:tableStyleId>
              </a:tblPr>
              <a:tblGrid>
                <a:gridCol w="3048000"/>
                <a:gridCol w="3048000"/>
              </a:tblGrid>
              <a:tr h="415661">
                <a:tc>
                  <a:txBody>
                    <a:bodyPr/>
                    <a:lstStyle/>
                    <a:p>
                      <a:pPr algn="ctr" rtl="1"/>
                      <a:r>
                        <a:rPr lang="ar-LB" sz="2000" b="1" u="none" dirty="0" smtClean="0">
                          <a:cs typeface="Arabic Transparent" pitchFamily="2" charset="-78"/>
                        </a:rPr>
                        <a:t>العمليات</a:t>
                      </a:r>
                      <a:endParaRPr lang="en-US" sz="2000" b="1" u="none" dirty="0">
                        <a:solidFill>
                          <a:schemeClr val="tx1"/>
                        </a:solidFill>
                        <a:cs typeface="Arabic Transparent" pitchFamily="2" charset="-78"/>
                      </a:endParaRPr>
                    </a:p>
                  </a:txBody>
                  <a:tcPr marT="51246" marB="51246"/>
                </a:tc>
                <a:tc>
                  <a:txBody>
                    <a:bodyPr/>
                    <a:lstStyle/>
                    <a:p>
                      <a:pPr algn="ctr"/>
                      <a:r>
                        <a:rPr lang="ar-LB" sz="2000" b="1" u="none" dirty="0" smtClean="0">
                          <a:cs typeface="Arabic Transparent" pitchFamily="2" charset="-78"/>
                        </a:rPr>
                        <a:t>المشاريع</a:t>
                      </a:r>
                      <a:endParaRPr lang="en-US" sz="2000" b="1" u="none" dirty="0">
                        <a:solidFill>
                          <a:schemeClr val="tx1"/>
                        </a:solidFill>
                        <a:cs typeface="Arabic Transparent" pitchFamily="2" charset="-78"/>
                      </a:endParaRPr>
                    </a:p>
                  </a:txBody>
                  <a:tcPr marT="51246" marB="51246"/>
                </a:tc>
              </a:tr>
              <a:tr h="415661">
                <a:tc>
                  <a:txBody>
                    <a:bodyPr/>
                    <a:lstStyle/>
                    <a:p>
                      <a:pPr algn="r" rtl="1"/>
                      <a:r>
                        <a:rPr lang="ar-LB" sz="2000" dirty="0" smtClean="0">
                          <a:cs typeface="Arabic Transparent" pitchFamily="2" charset="-78"/>
                        </a:rPr>
                        <a:t>وثيقة وأهداف شبه دائمة</a:t>
                      </a:r>
                      <a:endParaRPr lang="en-US" sz="2000" dirty="0">
                        <a:cs typeface="Arabic Transparent" pitchFamily="2" charset="-78"/>
                      </a:endParaRPr>
                    </a:p>
                  </a:txBody>
                  <a:tcPr marT="51246" marB="51246"/>
                </a:tc>
                <a:tc>
                  <a:txBody>
                    <a:bodyPr/>
                    <a:lstStyle/>
                    <a:p>
                      <a:pPr algn="r"/>
                      <a:r>
                        <a:rPr lang="ar-LB" sz="2000" dirty="0" smtClean="0">
                          <a:cs typeface="Arabic Transparent" pitchFamily="2" charset="-78"/>
                        </a:rPr>
                        <a:t>تطوّر وثيقة المنظمة</a:t>
                      </a:r>
                      <a:r>
                        <a:rPr lang="ar-LB" sz="2000" baseline="0" dirty="0" smtClean="0">
                          <a:cs typeface="Arabic Transparent" pitchFamily="2" charset="-78"/>
                        </a:rPr>
                        <a:t> الخاصة، والأهداف</a:t>
                      </a:r>
                      <a:endParaRPr lang="en-US" sz="2000" dirty="0">
                        <a:cs typeface="Arabic Transparent" pitchFamily="2" charset="-78"/>
                      </a:endParaRPr>
                    </a:p>
                  </a:txBody>
                  <a:tcPr marT="51246" marB="51246"/>
                </a:tc>
              </a:tr>
              <a:tr h="415661">
                <a:tc>
                  <a:txBody>
                    <a:bodyPr/>
                    <a:lstStyle/>
                    <a:p>
                      <a:pPr algn="r" rtl="1"/>
                      <a:r>
                        <a:rPr lang="ar-LB" sz="2000" dirty="0" smtClean="0">
                          <a:cs typeface="Arabic Transparent" pitchFamily="2" charset="-78"/>
                        </a:rPr>
                        <a:t>تحافظ على الحالة</a:t>
                      </a:r>
                      <a:endParaRPr lang="en-US" sz="2000" dirty="0">
                        <a:cs typeface="Arabic Transparent" pitchFamily="2" charset="-78"/>
                      </a:endParaRPr>
                    </a:p>
                  </a:txBody>
                  <a:tcPr marT="51246" marB="51246"/>
                </a:tc>
                <a:tc>
                  <a:txBody>
                    <a:bodyPr/>
                    <a:lstStyle/>
                    <a:p>
                      <a:pPr algn="r"/>
                      <a:r>
                        <a:rPr lang="ar-LB" sz="2000" dirty="0" smtClean="0">
                          <a:cs typeface="Arabic Transparent" pitchFamily="2" charset="-78"/>
                        </a:rPr>
                        <a:t>محفّز للتغيير</a:t>
                      </a:r>
                      <a:endParaRPr lang="en-US" sz="2000" dirty="0">
                        <a:cs typeface="Arabic Transparent" pitchFamily="2" charset="-78"/>
                      </a:endParaRPr>
                    </a:p>
                  </a:txBody>
                  <a:tcPr marT="51246" marB="51246"/>
                </a:tc>
              </a:tr>
              <a:tr h="415661">
                <a:tc>
                  <a:txBody>
                    <a:bodyPr/>
                    <a:lstStyle/>
                    <a:p>
                      <a:pPr algn="r" rtl="1"/>
                      <a:r>
                        <a:rPr lang="ar-LB" sz="2000" dirty="0" smtClean="0">
                          <a:cs typeface="Arabic Transparent" pitchFamily="2" charset="-78"/>
                        </a:rPr>
                        <a:t>منتجات وخدمات ثابتة</a:t>
                      </a:r>
                      <a:endParaRPr lang="en-US" sz="2000" dirty="0">
                        <a:cs typeface="Arabic Transparent" pitchFamily="2" charset="-78"/>
                      </a:endParaRPr>
                    </a:p>
                  </a:txBody>
                  <a:tcPr marT="51246" marB="51246"/>
                </a:tc>
                <a:tc>
                  <a:txBody>
                    <a:bodyPr/>
                    <a:lstStyle/>
                    <a:p>
                      <a:pPr algn="r"/>
                      <a:r>
                        <a:rPr lang="ar-LB" sz="2000" dirty="0" smtClean="0">
                          <a:cs typeface="Arabic Transparent" pitchFamily="2" charset="-78"/>
                        </a:rPr>
                        <a:t>منتج أو خدمة فريدة</a:t>
                      </a:r>
                      <a:endParaRPr lang="en-US" sz="2000" dirty="0">
                        <a:cs typeface="Arabic Transparent" pitchFamily="2" charset="-78"/>
                      </a:endParaRPr>
                    </a:p>
                  </a:txBody>
                  <a:tcPr marT="51246" marB="51246"/>
                </a:tc>
              </a:tr>
              <a:tr h="415661">
                <a:tc>
                  <a:txBody>
                    <a:bodyPr/>
                    <a:lstStyle/>
                    <a:p>
                      <a:pPr algn="r" rtl="1"/>
                      <a:r>
                        <a:rPr lang="ar-LB" sz="2000" dirty="0" smtClean="0">
                          <a:cs typeface="Arabic Transparent" pitchFamily="2" charset="-78"/>
                        </a:rPr>
                        <a:t>فريق متجانس</a:t>
                      </a:r>
                      <a:endParaRPr lang="en-US" sz="2000" dirty="0">
                        <a:cs typeface="Arabic Transparent" pitchFamily="2" charset="-78"/>
                      </a:endParaRPr>
                    </a:p>
                  </a:txBody>
                  <a:tcPr marT="51246" marB="51246"/>
                </a:tc>
                <a:tc>
                  <a:txBody>
                    <a:bodyPr/>
                    <a:lstStyle/>
                    <a:p>
                      <a:pPr algn="r"/>
                      <a:r>
                        <a:rPr lang="ar-LB" sz="2000" dirty="0" smtClean="0">
                          <a:cs typeface="Arabic Transparent" pitchFamily="2" charset="-78"/>
                        </a:rPr>
                        <a:t>فريق غير متجانس</a:t>
                      </a:r>
                      <a:endParaRPr lang="en-US" sz="2000" dirty="0">
                        <a:cs typeface="Arabic Transparent" pitchFamily="2" charset="-78"/>
                      </a:endParaRPr>
                    </a:p>
                  </a:txBody>
                  <a:tcPr marT="51246" marB="51246"/>
                </a:tc>
              </a:tr>
              <a:tr h="415661">
                <a:tc>
                  <a:txBody>
                    <a:bodyPr/>
                    <a:lstStyle/>
                    <a:p>
                      <a:pPr algn="r" rtl="1"/>
                      <a:r>
                        <a:rPr lang="ar-LB" sz="2000" dirty="0" smtClean="0">
                          <a:cs typeface="Arabic Transparent" pitchFamily="2" charset="-78"/>
                        </a:rPr>
                        <a:t>مستمرة</a:t>
                      </a:r>
                      <a:endParaRPr lang="en-US" sz="2000" dirty="0">
                        <a:cs typeface="Arabic Transparent" pitchFamily="2" charset="-78"/>
                      </a:endParaRPr>
                    </a:p>
                  </a:txBody>
                  <a:tcPr marT="51246" marB="51246"/>
                </a:tc>
                <a:tc>
                  <a:txBody>
                    <a:bodyPr/>
                    <a:lstStyle/>
                    <a:p>
                      <a:pPr algn="r"/>
                      <a:r>
                        <a:rPr lang="ar-LB" sz="2000" dirty="0" smtClean="0">
                          <a:cs typeface="Arabic Transparent" pitchFamily="2" charset="-78"/>
                        </a:rPr>
                        <a:t>موعد بداية ونهاية</a:t>
                      </a:r>
                      <a:endParaRPr lang="en-US" sz="2000" dirty="0">
                        <a:cs typeface="Arabic Transparent" pitchFamily="2" charset="-78"/>
                      </a:endParaRPr>
                    </a:p>
                  </a:txBody>
                  <a:tcPr marT="51246" marB="51246"/>
                </a:tc>
              </a:tr>
            </a:tbl>
          </a:graphicData>
        </a:graphic>
      </p:graphicFrame>
    </p:spTree>
    <p:extLst>
      <p:ext uri="{BB962C8B-B14F-4D97-AF65-F5344CB8AC3E}">
        <p14:creationId xmlns:p14="http://schemas.microsoft.com/office/powerpoint/2010/main" val="34334603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ECD818FF-D88D-4554-A06E-C03A685A75DE}" type="slidenum">
              <a:rPr lang="en-US" b="0">
                <a:solidFill>
                  <a:schemeClr val="bg1"/>
                </a:solidFill>
                <a:latin typeface="Humanst531 BT"/>
              </a:rPr>
              <a:pPr eaLnBrk="1" hangingPunct="1"/>
              <a:t>41</a:t>
            </a:fld>
            <a:endParaRPr lang="en-US" b="0">
              <a:solidFill>
                <a:schemeClr val="bg1"/>
              </a:solidFill>
              <a:latin typeface="Humanst531 BT"/>
            </a:endParaRPr>
          </a:p>
        </p:txBody>
      </p:sp>
      <p:sp>
        <p:nvSpPr>
          <p:cNvPr id="48131" name="Rectangle 2"/>
          <p:cNvSpPr>
            <a:spLocks noGrp="1" noChangeArrowheads="1"/>
          </p:cNvSpPr>
          <p:nvPr>
            <p:ph type="title"/>
          </p:nvPr>
        </p:nvSpPr>
        <p:spPr>
          <a:xfrm>
            <a:off x="1676400" y="304801"/>
            <a:ext cx="7391400" cy="523875"/>
          </a:xfrm>
        </p:spPr>
        <p:txBody>
          <a:bodyPr>
            <a:normAutofit fontScale="90000"/>
          </a:bodyPr>
          <a:lstStyle/>
          <a:p>
            <a:pPr eaLnBrk="1" hangingPunct="1"/>
            <a:r>
              <a:rPr lang="ar-SA" b="1" smtClean="0">
                <a:cs typeface="Arabic Transparent" panose="020B0604020202020204" pitchFamily="34" charset="0"/>
              </a:rPr>
              <a:t>المشروعات والعمليات</a:t>
            </a:r>
            <a:r>
              <a:rPr lang="ar-LB" b="1" smtClean="0">
                <a:cs typeface="Arabic Transparent" panose="020B0604020202020204" pitchFamily="34" charset="0"/>
              </a:rPr>
              <a:t> المعتادة</a:t>
            </a:r>
            <a:r>
              <a:rPr lang="ar-SA" b="1" smtClean="0">
                <a:cs typeface="Arabic Transparent" panose="020B0604020202020204" pitchFamily="34" charset="0"/>
              </a:rPr>
              <a:t> </a:t>
            </a:r>
            <a:r>
              <a:rPr lang="ar-LB" b="1" smtClean="0">
                <a:cs typeface="Arabic Transparent" panose="020B0604020202020204" pitchFamily="34" charset="0"/>
              </a:rPr>
              <a:t>3</a:t>
            </a:r>
            <a:r>
              <a:rPr lang="ar-SA" b="1" smtClean="0">
                <a:cs typeface="Arabic Transparent" panose="020B0604020202020204" pitchFamily="34" charset="0"/>
              </a:rPr>
              <a:t>/3</a:t>
            </a:r>
            <a:endParaRPr lang="en-US" b="1" smtClean="0">
              <a:cs typeface="Arabic Transparent" panose="020B0604020202020204" pitchFamily="34" charset="0"/>
            </a:endParaRPr>
          </a:p>
        </p:txBody>
      </p:sp>
      <p:graphicFrame>
        <p:nvGraphicFramePr>
          <p:cNvPr id="246820" name="Group 36"/>
          <p:cNvGraphicFramePr>
            <a:graphicFrameLocks noGrp="1"/>
          </p:cNvGraphicFramePr>
          <p:nvPr>
            <p:ph idx="1"/>
          </p:nvPr>
        </p:nvGraphicFramePr>
        <p:xfrm>
          <a:off x="1828800" y="1219201"/>
          <a:ext cx="6629400" cy="4079876"/>
        </p:xfrm>
        <a:graphic>
          <a:graphicData uri="http://schemas.openxmlformats.org/drawingml/2006/table">
            <a:tbl>
              <a:tblPr/>
              <a:tblGrid>
                <a:gridCol w="3692345"/>
                <a:gridCol w="2937055"/>
              </a:tblGrid>
              <a:tr h="60960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ar-LB" sz="1600" b="1" i="0" u="none" strike="noStrike" cap="none" normalizeH="0" baseline="0" dirty="0" smtClean="0">
                          <a:ln>
                            <a:noFill/>
                          </a:ln>
                          <a:solidFill>
                            <a:schemeClr val="tx1"/>
                          </a:solidFill>
                          <a:effectLst/>
                          <a:latin typeface="Verdana" pitchFamily="34" charset="0"/>
                          <a:cs typeface="Arial" charset="0"/>
                        </a:rPr>
                        <a:t>المشاريع</a:t>
                      </a:r>
                      <a:endParaRPr kumimoji="0" lang="en-US" sz="1600" b="0" i="0" u="none" strike="noStrike" cap="none" normalizeH="0" baseline="0" dirty="0" smtClean="0">
                        <a:ln>
                          <a:noFill/>
                        </a:ln>
                        <a:solidFill>
                          <a:schemeClr val="tx1"/>
                        </a:solidFill>
                        <a:effectLst/>
                        <a:latin typeface="Verdana" pitchFamily="34" charset="0"/>
                        <a:cs typeface="Tahoma" pitchFamily="34" charset="0"/>
                      </a:endParaRPr>
                    </a:p>
                  </a:txBody>
                  <a:tcPr marL="91430" marR="9143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ar-LB" sz="1600" b="1" i="0" u="none" strike="noStrike" cap="none" normalizeH="0" baseline="0" dirty="0" smtClean="0">
                          <a:ln>
                            <a:noFill/>
                          </a:ln>
                          <a:solidFill>
                            <a:schemeClr val="tx1"/>
                          </a:solidFill>
                          <a:effectLst/>
                          <a:latin typeface="Verdana" pitchFamily="34" charset="0"/>
                          <a:cs typeface="Arial" charset="0"/>
                        </a:rPr>
                        <a:t>العمليات المعتادة</a:t>
                      </a:r>
                      <a:endParaRPr kumimoji="0" lang="en-US" sz="1600" b="0" i="0" u="none" strike="noStrike" cap="none" normalizeH="0" baseline="0" dirty="0" smtClean="0">
                        <a:ln>
                          <a:noFill/>
                        </a:ln>
                        <a:solidFill>
                          <a:schemeClr val="tx1"/>
                        </a:solidFill>
                        <a:effectLst/>
                        <a:latin typeface="Verdana" pitchFamily="34" charset="0"/>
                        <a:cs typeface="Tahoma" pitchFamily="34" charset="0"/>
                      </a:endParaRPr>
                    </a:p>
                  </a:txBody>
                  <a:tcPr marL="91430" marR="9143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60475">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ar-LB" sz="1600" b="0" i="0" u="none" strike="noStrike" cap="none" normalizeH="0" baseline="0" dirty="0" smtClean="0">
                          <a:ln>
                            <a:noFill/>
                          </a:ln>
                          <a:solidFill>
                            <a:schemeClr val="tx1"/>
                          </a:solidFill>
                          <a:effectLst/>
                          <a:latin typeface="Verdana" pitchFamily="34" charset="0"/>
                          <a:cs typeface="Arial" charset="0"/>
                        </a:rPr>
                        <a:t>مؤقتة – لها بداية ونهاية محددة (رغم أن المدة قد تتراوح من يوم واحد إلى بضع سنوات)</a:t>
                      </a:r>
                      <a:endParaRPr kumimoji="0" lang="en-US" sz="1600" b="0" i="0" u="none" strike="noStrike" cap="none" normalizeH="0" baseline="0" dirty="0" smtClean="0">
                        <a:ln>
                          <a:noFill/>
                        </a:ln>
                        <a:solidFill>
                          <a:schemeClr val="tx1"/>
                        </a:solidFill>
                        <a:effectLst/>
                        <a:latin typeface="Verdana" pitchFamily="34" charset="0"/>
                        <a:cs typeface="Tahoma" pitchFamily="34" charset="0"/>
                      </a:endParaRPr>
                    </a:p>
                  </a:txBody>
                  <a:tcPr marL="91430" marR="9143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ar-LB" sz="1600" b="0" i="0" u="none" strike="noStrike" cap="none" normalizeH="0" baseline="0" dirty="0" smtClean="0">
                          <a:ln>
                            <a:noFill/>
                          </a:ln>
                          <a:solidFill>
                            <a:schemeClr val="tx1"/>
                          </a:solidFill>
                          <a:effectLst/>
                          <a:latin typeface="Verdana" pitchFamily="34" charset="0"/>
                          <a:cs typeface="Arial" charset="0"/>
                        </a:rPr>
                        <a:t>أنشطة مستدامة</a:t>
                      </a:r>
                      <a:endParaRPr kumimoji="0" lang="en-US" sz="1600" b="0" i="0" u="none" strike="noStrike" cap="none" normalizeH="0" baseline="0" dirty="0" smtClean="0">
                        <a:ln>
                          <a:noFill/>
                        </a:ln>
                        <a:solidFill>
                          <a:schemeClr val="tx1"/>
                        </a:solidFill>
                        <a:effectLst/>
                        <a:latin typeface="Verdana" pitchFamily="34" charset="0"/>
                        <a:cs typeface="Tahoma" pitchFamily="34" charset="0"/>
                      </a:endParaRPr>
                    </a:p>
                  </a:txBody>
                  <a:tcPr marL="91430" marR="9143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611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ar-LB" sz="1600" b="0" i="0" u="none" strike="noStrike" cap="none" normalizeH="0" baseline="0" dirty="0" smtClean="0">
                          <a:ln>
                            <a:noFill/>
                          </a:ln>
                          <a:solidFill>
                            <a:schemeClr val="tx1"/>
                          </a:solidFill>
                          <a:effectLst/>
                          <a:latin typeface="Verdana" pitchFamily="34" charset="0"/>
                          <a:cs typeface="Arial" charset="0"/>
                        </a:rPr>
                        <a:t>تحقيق الأهداف وإنهاء المشروع</a:t>
                      </a:r>
                      <a:endParaRPr kumimoji="0" lang="en-US" sz="1600" b="0" i="0" u="none" strike="noStrike" cap="none" normalizeH="0" baseline="0" dirty="0" smtClean="0">
                        <a:ln>
                          <a:noFill/>
                        </a:ln>
                        <a:solidFill>
                          <a:schemeClr val="tx1"/>
                        </a:solidFill>
                        <a:effectLst/>
                        <a:latin typeface="Verdana" pitchFamily="34" charset="0"/>
                        <a:cs typeface="Tahoma" pitchFamily="34" charset="0"/>
                      </a:endParaRPr>
                    </a:p>
                  </a:txBody>
                  <a:tcPr marL="91430" marR="9143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ar-LB" sz="1600" b="0" i="0" u="none" strike="noStrike" cap="none" normalizeH="0" baseline="0" dirty="0" smtClean="0">
                          <a:ln>
                            <a:noFill/>
                          </a:ln>
                          <a:solidFill>
                            <a:schemeClr val="tx1"/>
                          </a:solidFill>
                          <a:effectLst/>
                          <a:latin typeface="Verdana" pitchFamily="34" charset="0"/>
                          <a:cs typeface="Arial" charset="0"/>
                        </a:rPr>
                        <a:t>تؤمن استمرارية العمل</a:t>
                      </a:r>
                      <a:endParaRPr kumimoji="0" lang="en-US" sz="1600" b="0" i="0" u="none" strike="noStrike" cap="none" normalizeH="0" baseline="0" dirty="0" smtClean="0">
                        <a:ln>
                          <a:noFill/>
                        </a:ln>
                        <a:solidFill>
                          <a:schemeClr val="tx1"/>
                        </a:solidFill>
                        <a:effectLst/>
                        <a:latin typeface="Verdana" pitchFamily="34" charset="0"/>
                        <a:cs typeface="Tahoma" pitchFamily="34" charset="0"/>
                      </a:endParaRPr>
                    </a:p>
                  </a:txBody>
                  <a:tcPr marL="91430" marR="9143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4525">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ar-LB" sz="1600" b="0" i="0" u="none" strike="noStrike" cap="none" normalizeH="0" baseline="0" dirty="0" smtClean="0">
                          <a:ln>
                            <a:noFill/>
                          </a:ln>
                          <a:solidFill>
                            <a:schemeClr val="tx1"/>
                          </a:solidFill>
                          <a:effectLst/>
                          <a:latin typeface="Verdana" pitchFamily="34" charset="0"/>
                          <a:cs typeface="Arial" charset="0"/>
                        </a:rPr>
                        <a:t>إنتاج منتَج أو خدمة فريدة</a:t>
                      </a:r>
                      <a:endParaRPr kumimoji="0" lang="en-US" sz="1600" b="0" i="0" u="none" strike="noStrike" cap="none" normalizeH="0" baseline="0" dirty="0" smtClean="0">
                        <a:ln>
                          <a:noFill/>
                        </a:ln>
                        <a:solidFill>
                          <a:schemeClr val="tx1"/>
                        </a:solidFill>
                        <a:effectLst/>
                        <a:latin typeface="Verdana" pitchFamily="34" charset="0"/>
                        <a:cs typeface="Tahoma" pitchFamily="34" charset="0"/>
                      </a:endParaRPr>
                    </a:p>
                  </a:txBody>
                  <a:tcPr marL="91430" marR="9143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ar-LB" sz="1600" b="0" i="0" u="none" strike="noStrike" cap="none" normalizeH="0" baseline="0" dirty="0" smtClean="0">
                          <a:ln>
                            <a:noFill/>
                          </a:ln>
                          <a:solidFill>
                            <a:schemeClr val="tx1"/>
                          </a:solidFill>
                          <a:effectLst/>
                          <a:latin typeface="Verdana" pitchFamily="34" charset="0"/>
                          <a:cs typeface="Arial" charset="0"/>
                        </a:rPr>
                        <a:t>تؤمن استمرارية العمل</a:t>
                      </a:r>
                      <a:endParaRPr kumimoji="0" lang="en-US" sz="1600" b="0" i="0" u="none" strike="noStrike" cap="none" normalizeH="0" baseline="0" dirty="0" smtClean="0">
                        <a:ln>
                          <a:noFill/>
                        </a:ln>
                        <a:solidFill>
                          <a:schemeClr val="tx1"/>
                        </a:solidFill>
                        <a:effectLst/>
                        <a:latin typeface="Verdana" pitchFamily="34" charset="0"/>
                        <a:cs typeface="Tahoma" pitchFamily="34" charset="0"/>
                      </a:endParaRPr>
                    </a:p>
                  </a:txBody>
                  <a:tcPr marL="91430" marR="9143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1916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ar-LB" sz="1600" b="0" i="0" u="none" strike="noStrike" cap="none" normalizeH="0" baseline="0" dirty="0" smtClean="0">
                          <a:ln>
                            <a:noFill/>
                          </a:ln>
                          <a:solidFill>
                            <a:schemeClr val="tx1"/>
                          </a:solidFill>
                          <a:effectLst/>
                          <a:latin typeface="Verdana" pitchFamily="34" charset="0"/>
                          <a:cs typeface="Arial" charset="0"/>
                        </a:rPr>
                        <a:t>منقحة بشكل مطرد</a:t>
                      </a:r>
                      <a:endParaRPr kumimoji="0" lang="en-US" sz="1600" b="0" i="0" u="none" strike="noStrike" cap="none" normalizeH="0" baseline="0" dirty="0" smtClean="0">
                        <a:ln>
                          <a:noFill/>
                        </a:ln>
                        <a:solidFill>
                          <a:schemeClr val="tx1"/>
                        </a:solidFill>
                        <a:effectLst/>
                        <a:latin typeface="Verdana" pitchFamily="34" charset="0"/>
                        <a:cs typeface="Tahoma" pitchFamily="34" charset="0"/>
                      </a:endParaRPr>
                    </a:p>
                  </a:txBody>
                  <a:tcPr marL="91430" marR="9143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defRPr/>
                      </a:pPr>
                      <a:r>
                        <a:rPr kumimoji="0" lang="ar-LB" sz="1600" b="0" i="0" u="none" strike="noStrike" cap="none" normalizeH="0" baseline="0" dirty="0" smtClean="0">
                          <a:ln>
                            <a:noFill/>
                          </a:ln>
                          <a:solidFill>
                            <a:schemeClr val="tx1"/>
                          </a:solidFill>
                          <a:effectLst/>
                          <a:latin typeface="Verdana" pitchFamily="34" charset="0"/>
                          <a:cs typeface="Arial" charset="0"/>
                        </a:rPr>
                        <a:t>لا تنقح بالضرورة بشكل مطرد</a:t>
                      </a:r>
                      <a:endParaRPr kumimoji="0" lang="en-US" sz="1600" b="0" i="0" u="none" strike="noStrike" cap="none" normalizeH="0" baseline="0" dirty="0" smtClean="0">
                        <a:ln>
                          <a:noFill/>
                        </a:ln>
                        <a:solidFill>
                          <a:schemeClr val="tx1"/>
                        </a:solidFill>
                        <a:effectLst/>
                        <a:latin typeface="Verdana" pitchFamily="34" charset="0"/>
                        <a:cs typeface="Tahoma" pitchFamily="34" charset="0"/>
                      </a:endParaRPr>
                    </a:p>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Verdana" pitchFamily="34" charset="0"/>
                        <a:cs typeface="Tahoma" pitchFamily="34" charset="0"/>
                      </a:endParaRPr>
                    </a:p>
                  </a:txBody>
                  <a:tcPr marL="91430" marR="9143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5" name="Table 4"/>
          <p:cNvGraphicFramePr>
            <a:graphicFrameLocks noGrp="1"/>
          </p:cNvGraphicFramePr>
          <p:nvPr/>
        </p:nvGraphicFramePr>
        <p:xfrm>
          <a:off x="8458201" y="1219201"/>
          <a:ext cx="1908175" cy="4079876"/>
        </p:xfrm>
        <a:graphic>
          <a:graphicData uri="http://schemas.openxmlformats.org/drawingml/2006/table">
            <a:tbl>
              <a:tblPr/>
              <a:tblGrid>
                <a:gridCol w="1908175"/>
              </a:tblGrid>
              <a:tr h="60960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Verdana" pitchFamily="34" charset="0"/>
                          <a:cs typeface="Arial" charset="0"/>
                        </a:rPr>
                        <a:t> </a:t>
                      </a:r>
                      <a:endParaRPr kumimoji="0" lang="en-US" sz="1600" b="0" i="0" u="none" strike="noStrike" cap="none" normalizeH="0" baseline="0" dirty="0" smtClean="0">
                        <a:ln>
                          <a:noFill/>
                        </a:ln>
                        <a:solidFill>
                          <a:schemeClr val="tx1"/>
                        </a:solidFill>
                        <a:effectLst/>
                        <a:latin typeface="Verdana" pitchFamily="34" charset="0"/>
                        <a:cs typeface="Tahoma" pitchFamily="34" charset="0"/>
                      </a:endParaRPr>
                    </a:p>
                  </a:txBody>
                  <a:tcPr marL="91474" marR="91474"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60475">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ar-LB" sz="1600" b="1" i="0" u="none" strike="noStrike" cap="none" normalizeH="0" baseline="0" dirty="0" smtClean="0">
                          <a:ln>
                            <a:noFill/>
                          </a:ln>
                          <a:solidFill>
                            <a:schemeClr val="tx1"/>
                          </a:solidFill>
                          <a:effectLst/>
                          <a:latin typeface="Verdana" pitchFamily="34" charset="0"/>
                          <a:cs typeface="Arial" charset="0"/>
                        </a:rPr>
                        <a:t>المدة الزمنية</a:t>
                      </a:r>
                      <a:endParaRPr kumimoji="0" lang="en-US" sz="1600" b="0" i="0" u="none" strike="noStrike" cap="none" normalizeH="0" baseline="0" dirty="0" smtClean="0">
                        <a:ln>
                          <a:noFill/>
                        </a:ln>
                        <a:solidFill>
                          <a:schemeClr val="tx1"/>
                        </a:solidFill>
                        <a:effectLst/>
                        <a:latin typeface="Verdana" pitchFamily="34" charset="0"/>
                        <a:cs typeface="Tahoma" pitchFamily="34" charset="0"/>
                      </a:endParaRPr>
                    </a:p>
                  </a:txBody>
                  <a:tcPr marL="91474" marR="91474"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611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ar-LB" sz="1600" b="1" i="0" u="none" strike="noStrike" cap="none" normalizeH="0" baseline="0" dirty="0" smtClean="0">
                          <a:ln>
                            <a:noFill/>
                          </a:ln>
                          <a:solidFill>
                            <a:schemeClr val="tx1"/>
                          </a:solidFill>
                          <a:effectLst/>
                          <a:latin typeface="Verdana" pitchFamily="34" charset="0"/>
                          <a:cs typeface="Arial" charset="0"/>
                        </a:rPr>
                        <a:t>الأهداف</a:t>
                      </a:r>
                      <a:endParaRPr kumimoji="0" lang="en-US" sz="1600" b="0" i="0" u="none" strike="noStrike" cap="none" normalizeH="0" baseline="0" dirty="0" smtClean="0">
                        <a:ln>
                          <a:noFill/>
                        </a:ln>
                        <a:solidFill>
                          <a:schemeClr val="tx1"/>
                        </a:solidFill>
                        <a:effectLst/>
                        <a:latin typeface="Verdana" pitchFamily="34" charset="0"/>
                        <a:cs typeface="Tahoma" pitchFamily="34" charset="0"/>
                      </a:endParaRPr>
                    </a:p>
                  </a:txBody>
                  <a:tcPr marL="91474" marR="91474"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4525">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ar-LB" sz="1600" b="1" i="0" u="none" strike="noStrike" cap="none" normalizeH="0" baseline="0" dirty="0" smtClean="0">
                          <a:ln>
                            <a:noFill/>
                          </a:ln>
                          <a:solidFill>
                            <a:schemeClr val="tx1"/>
                          </a:solidFill>
                          <a:effectLst/>
                          <a:latin typeface="Verdana" pitchFamily="34" charset="0"/>
                          <a:cs typeface="Arial" charset="0"/>
                        </a:rPr>
                        <a:t>النتائج</a:t>
                      </a:r>
                      <a:endParaRPr kumimoji="0" lang="en-US" sz="1600" b="0" i="0" u="none" strike="noStrike" cap="none" normalizeH="0" baseline="0" dirty="0" smtClean="0">
                        <a:ln>
                          <a:noFill/>
                        </a:ln>
                        <a:solidFill>
                          <a:schemeClr val="tx1"/>
                        </a:solidFill>
                        <a:effectLst/>
                        <a:latin typeface="Verdana" pitchFamily="34" charset="0"/>
                        <a:cs typeface="Tahoma" pitchFamily="34" charset="0"/>
                      </a:endParaRPr>
                    </a:p>
                  </a:txBody>
                  <a:tcPr marL="91474" marR="91474"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1916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ar-LB" sz="1600" b="1" i="0" u="none" strike="noStrike" cap="none" normalizeH="0" baseline="0" dirty="0" smtClean="0">
                          <a:ln>
                            <a:noFill/>
                          </a:ln>
                          <a:solidFill>
                            <a:schemeClr val="tx1"/>
                          </a:solidFill>
                          <a:effectLst/>
                          <a:latin typeface="Verdana" pitchFamily="34" charset="0"/>
                          <a:cs typeface="Arial" charset="0"/>
                        </a:rPr>
                        <a:t>التنقيح المطرد</a:t>
                      </a:r>
                      <a:endParaRPr kumimoji="0" lang="en-US" sz="1600" b="0" i="0" u="none" strike="noStrike" cap="none" normalizeH="0" baseline="0" dirty="0" smtClean="0">
                        <a:ln>
                          <a:noFill/>
                        </a:ln>
                        <a:solidFill>
                          <a:schemeClr val="tx1"/>
                        </a:solidFill>
                        <a:effectLst/>
                        <a:latin typeface="Verdana" pitchFamily="34" charset="0"/>
                        <a:cs typeface="Tahoma" pitchFamily="34" charset="0"/>
                      </a:endParaRPr>
                    </a:p>
                  </a:txBody>
                  <a:tcPr marL="91474" marR="91474"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4510835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97F71788-592E-4F1F-9F01-0EF47284DAF3}" type="slidenum">
              <a:rPr lang="en-US" b="0">
                <a:solidFill>
                  <a:schemeClr val="bg1"/>
                </a:solidFill>
                <a:latin typeface="Humanst531 BT"/>
              </a:rPr>
              <a:pPr eaLnBrk="1" hangingPunct="1"/>
              <a:t>42</a:t>
            </a:fld>
            <a:endParaRPr lang="en-US" b="0">
              <a:solidFill>
                <a:schemeClr val="bg1"/>
              </a:solidFill>
              <a:latin typeface="Humanst531 BT"/>
            </a:endParaRPr>
          </a:p>
        </p:txBody>
      </p:sp>
      <p:sp>
        <p:nvSpPr>
          <p:cNvPr id="51203" name="Rectangle 2"/>
          <p:cNvSpPr>
            <a:spLocks noGrp="1" noChangeArrowheads="1"/>
          </p:cNvSpPr>
          <p:nvPr>
            <p:ph type="title"/>
          </p:nvPr>
        </p:nvSpPr>
        <p:spPr>
          <a:xfrm>
            <a:off x="1676400" y="242888"/>
            <a:ext cx="7391400" cy="519112"/>
          </a:xfrm>
        </p:spPr>
        <p:txBody>
          <a:bodyPr>
            <a:normAutofit fontScale="90000"/>
          </a:bodyPr>
          <a:lstStyle/>
          <a:p>
            <a:pPr eaLnBrk="1" hangingPunct="1"/>
            <a:r>
              <a:rPr lang="ar-SA" smtClean="0">
                <a:cs typeface="Arabic Transparent" panose="020B0604020202020204" pitchFamily="34" charset="0"/>
              </a:rPr>
              <a:t>سياق إدارة المشروع</a:t>
            </a:r>
            <a:endParaRPr lang="en-US" smtClean="0">
              <a:cs typeface="Arabic Transparent" panose="020B0604020202020204" pitchFamily="34" charset="0"/>
            </a:endParaRPr>
          </a:p>
        </p:txBody>
      </p:sp>
      <p:sp>
        <p:nvSpPr>
          <p:cNvPr id="51204" name="Rectangle 3"/>
          <p:cNvSpPr>
            <a:spLocks noGrp="1" noChangeArrowheads="1"/>
          </p:cNvSpPr>
          <p:nvPr>
            <p:ph type="body" idx="1"/>
          </p:nvPr>
        </p:nvSpPr>
        <p:spPr>
          <a:xfrm>
            <a:off x="1676400" y="1143000"/>
            <a:ext cx="8534400" cy="4800600"/>
          </a:xfrm>
        </p:spPr>
        <p:txBody>
          <a:bodyPr/>
          <a:lstStyle/>
          <a:p>
            <a:pPr algn="r" rtl="1" eaLnBrk="1" hangingPunct="1">
              <a:lnSpc>
                <a:spcPct val="120000"/>
              </a:lnSpc>
            </a:pPr>
            <a:r>
              <a:rPr lang="ar-SA" smtClean="0">
                <a:cs typeface="Arabic Transparent" panose="020B0604020202020204" pitchFamily="34" charset="0"/>
              </a:rPr>
              <a:t>تتواجد إدارة المشاريع ضمن سياق أوسع يشمل:</a:t>
            </a:r>
            <a:endParaRPr lang="en-US" smtClean="0">
              <a:cs typeface="Arabic Transparent" panose="020B0604020202020204" pitchFamily="34" charset="0"/>
            </a:endParaRPr>
          </a:p>
          <a:p>
            <a:pPr lvl="1" algn="r" rtl="1" eaLnBrk="1" hangingPunct="1">
              <a:lnSpc>
                <a:spcPct val="120000"/>
              </a:lnSpc>
            </a:pPr>
            <a:r>
              <a:rPr lang="ar-SA" sz="1800">
                <a:cs typeface="Arabic Transparent" panose="020B0604020202020204" pitchFamily="34" charset="0"/>
              </a:rPr>
              <a:t>إدارة البرامج،</a:t>
            </a:r>
            <a:endParaRPr lang="en-US" sz="1800">
              <a:cs typeface="Arabic Transparent" panose="020B0604020202020204" pitchFamily="34" charset="0"/>
            </a:endParaRPr>
          </a:p>
          <a:p>
            <a:pPr lvl="1" algn="r" rtl="1" eaLnBrk="1" hangingPunct="1">
              <a:lnSpc>
                <a:spcPct val="120000"/>
              </a:lnSpc>
            </a:pPr>
            <a:r>
              <a:rPr lang="ar-SA" sz="1800">
                <a:cs typeface="Arabic Transparent" panose="020B0604020202020204" pitchFamily="34" charset="0"/>
              </a:rPr>
              <a:t>إدارة حافظات المشاريع،</a:t>
            </a:r>
            <a:endParaRPr lang="en-US" sz="1800">
              <a:cs typeface="Arabic Transparent" panose="020B0604020202020204" pitchFamily="34" charset="0"/>
            </a:endParaRPr>
          </a:p>
          <a:p>
            <a:pPr lvl="1" algn="r" rtl="1" eaLnBrk="1" hangingPunct="1">
              <a:lnSpc>
                <a:spcPct val="120000"/>
              </a:lnSpc>
            </a:pPr>
            <a:r>
              <a:rPr lang="ar-SA" sz="1800">
                <a:cs typeface="Arabic Transparent" panose="020B0604020202020204" pitchFamily="34" charset="0"/>
              </a:rPr>
              <a:t>مكتب إدارة المشاريع</a:t>
            </a:r>
            <a:r>
              <a:rPr lang="en-US" sz="1800">
                <a:cs typeface="Arabic Transparent" panose="020B0604020202020204" pitchFamily="34" charset="0"/>
              </a:rPr>
              <a:t>.</a:t>
            </a:r>
          </a:p>
          <a:p>
            <a:pPr lvl="1" algn="r" rtl="1" eaLnBrk="1" hangingPunct="1">
              <a:lnSpc>
                <a:spcPct val="120000"/>
              </a:lnSpc>
            </a:pPr>
            <a:endParaRPr lang="en-US" sz="1800">
              <a:cs typeface="Arabic Transparent" panose="020B0604020202020204" pitchFamily="34" charset="0"/>
            </a:endParaRPr>
          </a:p>
          <a:p>
            <a:pPr algn="r" rtl="1" eaLnBrk="1" hangingPunct="1">
              <a:lnSpc>
                <a:spcPct val="120000"/>
              </a:lnSpc>
            </a:pPr>
            <a:r>
              <a:rPr lang="ar-SA" smtClean="0">
                <a:cs typeface="Arabic Transparent" panose="020B0604020202020204" pitchFamily="34" charset="0"/>
              </a:rPr>
              <a:t>في معظم الأحيان، يأتي التدرّج كالتالي:</a:t>
            </a:r>
            <a:endParaRPr lang="en-US" smtClean="0">
              <a:cs typeface="Arabic Transparent" panose="020B0604020202020204" pitchFamily="34" charset="0"/>
            </a:endParaRPr>
          </a:p>
          <a:p>
            <a:pPr lvl="1" algn="r" rtl="1" eaLnBrk="1" hangingPunct="1">
              <a:lnSpc>
                <a:spcPct val="120000"/>
              </a:lnSpc>
            </a:pPr>
            <a:r>
              <a:rPr lang="ar-SA" sz="1800">
                <a:cs typeface="Arabic Transparent" panose="020B0604020202020204" pitchFamily="34" charset="0"/>
              </a:rPr>
              <a:t>المخطط الاستراتيجي،</a:t>
            </a:r>
            <a:endParaRPr lang="en-US" sz="1800">
              <a:cs typeface="Arabic Transparent" panose="020B0604020202020204" pitchFamily="34" charset="0"/>
            </a:endParaRPr>
          </a:p>
          <a:p>
            <a:pPr lvl="1" algn="r" rtl="1" eaLnBrk="1" hangingPunct="1">
              <a:lnSpc>
                <a:spcPct val="120000"/>
              </a:lnSpc>
            </a:pPr>
            <a:r>
              <a:rPr lang="ar-SA" sz="1800">
                <a:cs typeface="Arabic Transparent" panose="020B0604020202020204" pitchFamily="34" charset="0"/>
              </a:rPr>
              <a:t>حافظة مشاريع،</a:t>
            </a:r>
            <a:endParaRPr lang="en-US" sz="1800">
              <a:cs typeface="Arabic Transparent" panose="020B0604020202020204" pitchFamily="34" charset="0"/>
            </a:endParaRPr>
          </a:p>
          <a:p>
            <a:pPr lvl="1" algn="r" rtl="1" eaLnBrk="1" hangingPunct="1">
              <a:lnSpc>
                <a:spcPct val="120000"/>
              </a:lnSpc>
            </a:pPr>
            <a:r>
              <a:rPr lang="ar-SA" sz="1800">
                <a:cs typeface="Arabic Transparent" panose="020B0604020202020204" pitchFamily="34" charset="0"/>
              </a:rPr>
              <a:t>برنامج،</a:t>
            </a:r>
            <a:endParaRPr lang="en-US" sz="1800">
              <a:cs typeface="Arabic Transparent" panose="020B0604020202020204" pitchFamily="34" charset="0"/>
            </a:endParaRPr>
          </a:p>
          <a:p>
            <a:pPr lvl="1" algn="r" rtl="1" eaLnBrk="1" hangingPunct="1">
              <a:lnSpc>
                <a:spcPct val="120000"/>
              </a:lnSpc>
            </a:pPr>
            <a:r>
              <a:rPr lang="ar-SA" sz="1800">
                <a:cs typeface="Arabic Transparent" panose="020B0604020202020204" pitchFamily="34" charset="0"/>
              </a:rPr>
              <a:t>مشروع،</a:t>
            </a:r>
            <a:endParaRPr lang="en-US" sz="1800">
              <a:cs typeface="Arabic Transparent" panose="020B0604020202020204" pitchFamily="34" charset="0"/>
            </a:endParaRPr>
          </a:p>
          <a:p>
            <a:pPr lvl="1" algn="r" rtl="1" eaLnBrk="1" hangingPunct="1">
              <a:lnSpc>
                <a:spcPct val="120000"/>
              </a:lnSpc>
            </a:pPr>
            <a:r>
              <a:rPr lang="ar-SA" sz="1800">
                <a:cs typeface="Arabic Transparent" panose="020B0604020202020204" pitchFamily="34" charset="0"/>
              </a:rPr>
              <a:t>مشروع فرعي.</a:t>
            </a:r>
            <a:endParaRPr lang="en-US" sz="1800">
              <a:cs typeface="Arabic Transparent" panose="020B0604020202020204" pitchFamily="34" charset="0"/>
            </a:endParaRPr>
          </a:p>
        </p:txBody>
      </p:sp>
    </p:spTree>
    <p:extLst>
      <p:ext uri="{BB962C8B-B14F-4D97-AF65-F5344CB8AC3E}">
        <p14:creationId xmlns:p14="http://schemas.microsoft.com/office/powerpoint/2010/main" val="21100652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5887D674-1B29-449B-B42F-B6BBB930CDCB}" type="slidenum">
              <a:rPr lang="en-US" b="0">
                <a:solidFill>
                  <a:schemeClr val="bg1"/>
                </a:solidFill>
                <a:latin typeface="Humanst531 BT"/>
              </a:rPr>
              <a:pPr eaLnBrk="1" hangingPunct="1"/>
              <a:t>43</a:t>
            </a:fld>
            <a:endParaRPr lang="en-US" b="0">
              <a:solidFill>
                <a:schemeClr val="bg1"/>
              </a:solidFill>
              <a:latin typeface="Humanst531 BT"/>
            </a:endParaRPr>
          </a:p>
        </p:txBody>
      </p:sp>
      <p:pic>
        <p:nvPicPr>
          <p:cNvPr id="52227" name="Picture 2" descr="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219200"/>
            <a:ext cx="16389350" cy="789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AutoShape 4"/>
          <p:cNvSpPr>
            <a:spLocks noChangeAspect="1" noChangeArrowheads="1"/>
          </p:cNvSpPr>
          <p:nvPr/>
        </p:nvSpPr>
        <p:spPr bwMode="auto">
          <a:xfrm>
            <a:off x="1524000" y="-1219200"/>
            <a:ext cx="16389350" cy="789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52229" name="Flowchart: Alternate Process 6"/>
          <p:cNvSpPr>
            <a:spLocks noChangeArrowheads="1"/>
          </p:cNvSpPr>
          <p:nvPr/>
        </p:nvSpPr>
        <p:spPr bwMode="auto">
          <a:xfrm>
            <a:off x="4953000" y="1600200"/>
            <a:ext cx="2133600" cy="914400"/>
          </a:xfrm>
          <a:prstGeom prst="flowChartAlternateProcess">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rtl="1" eaLnBrk="1" hangingPunct="1"/>
            <a:r>
              <a:rPr lang="ar-LB">
                <a:solidFill>
                  <a:schemeClr val="bg1"/>
                </a:solidFill>
              </a:rPr>
              <a:t>الأهداف</a:t>
            </a:r>
          </a:p>
          <a:p>
            <a:pPr algn="ctr" rtl="1" eaLnBrk="1" hangingPunct="1"/>
            <a:r>
              <a:rPr lang="ar-LB">
                <a:solidFill>
                  <a:schemeClr val="bg1"/>
                </a:solidFill>
              </a:rPr>
              <a:t> الاستراتيجية</a:t>
            </a:r>
          </a:p>
          <a:p>
            <a:pPr algn="ctr" rtl="1" eaLnBrk="1" hangingPunct="1"/>
            <a:r>
              <a:rPr lang="ar-LB">
                <a:solidFill>
                  <a:schemeClr val="bg1"/>
                </a:solidFill>
              </a:rPr>
              <a:t> للمؤسسة</a:t>
            </a:r>
            <a:endParaRPr lang="en-US">
              <a:solidFill>
                <a:schemeClr val="bg1"/>
              </a:solidFill>
            </a:endParaRPr>
          </a:p>
        </p:txBody>
      </p:sp>
      <p:sp>
        <p:nvSpPr>
          <p:cNvPr id="52230" name="TextBox 5"/>
          <p:cNvSpPr txBox="1">
            <a:spLocks noChangeArrowheads="1"/>
          </p:cNvSpPr>
          <p:nvPr/>
        </p:nvSpPr>
        <p:spPr bwMode="auto">
          <a:xfrm>
            <a:off x="3505200" y="152400"/>
            <a:ext cx="4724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ar-SA" sz="4400">
                <a:solidFill>
                  <a:srgbClr val="C00000"/>
                </a:solidFill>
                <a:cs typeface="Arabic Transparent" panose="020B0604020202020204" pitchFamily="34" charset="0"/>
              </a:rPr>
              <a:t>حافظة المشروعات</a:t>
            </a:r>
            <a:endParaRPr lang="en-US" sz="4400">
              <a:solidFill>
                <a:srgbClr val="C00000"/>
              </a:solidFill>
              <a:cs typeface="Arabic Transparent" panose="020B0604020202020204" pitchFamily="34" charset="0"/>
            </a:endParaRPr>
          </a:p>
        </p:txBody>
      </p:sp>
    </p:spTree>
    <p:extLst>
      <p:ext uri="{BB962C8B-B14F-4D97-AF65-F5344CB8AC3E}">
        <p14:creationId xmlns:p14="http://schemas.microsoft.com/office/powerpoint/2010/main" val="31066615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18965470-2AF1-47A8-BF84-A7FCC07DACAC}" type="slidenum">
              <a:rPr lang="en-US" b="0">
                <a:solidFill>
                  <a:schemeClr val="bg1"/>
                </a:solidFill>
                <a:latin typeface="Humanst531 BT"/>
              </a:rPr>
              <a:pPr eaLnBrk="1" hangingPunct="1"/>
              <a:t>44</a:t>
            </a:fld>
            <a:endParaRPr lang="en-US" b="0">
              <a:solidFill>
                <a:schemeClr val="bg1"/>
              </a:solidFill>
              <a:latin typeface="Humanst531 BT"/>
            </a:endParaRPr>
          </a:p>
        </p:txBody>
      </p:sp>
      <p:sp>
        <p:nvSpPr>
          <p:cNvPr id="53251" name="Rectangle 2"/>
          <p:cNvSpPr>
            <a:spLocks noGrp="1" noChangeArrowheads="1"/>
          </p:cNvSpPr>
          <p:nvPr>
            <p:ph type="title"/>
          </p:nvPr>
        </p:nvSpPr>
        <p:spPr>
          <a:xfrm>
            <a:off x="2133600" y="228601"/>
            <a:ext cx="6629400" cy="519113"/>
          </a:xfrm>
        </p:spPr>
        <p:txBody>
          <a:bodyPr>
            <a:normAutofit fontScale="90000"/>
          </a:bodyPr>
          <a:lstStyle/>
          <a:p>
            <a:pPr eaLnBrk="1" hangingPunct="1"/>
            <a:r>
              <a:rPr lang="ar-LB" smtClean="0">
                <a:cs typeface="Arabic Transparent" panose="020B0604020202020204" pitchFamily="34" charset="0"/>
              </a:rPr>
              <a:t>التخطيط الاستراتيجي</a:t>
            </a:r>
            <a:endParaRPr lang="en-US" smtClean="0">
              <a:cs typeface="Arabic Transparent" panose="020B0604020202020204" pitchFamily="34" charset="0"/>
            </a:endParaRPr>
          </a:p>
        </p:txBody>
      </p:sp>
      <p:sp>
        <p:nvSpPr>
          <p:cNvPr id="53252" name="Rectangle 3"/>
          <p:cNvSpPr>
            <a:spLocks noGrp="1" noChangeArrowheads="1"/>
          </p:cNvSpPr>
          <p:nvPr>
            <p:ph type="body" idx="1"/>
          </p:nvPr>
        </p:nvSpPr>
        <p:spPr>
          <a:xfrm>
            <a:off x="1981200" y="990600"/>
            <a:ext cx="8229600" cy="5181600"/>
          </a:xfrm>
        </p:spPr>
        <p:txBody>
          <a:bodyPr/>
          <a:lstStyle/>
          <a:p>
            <a:pPr algn="r" rtl="1" eaLnBrk="1" hangingPunct="1">
              <a:lnSpc>
                <a:spcPct val="120000"/>
              </a:lnSpc>
            </a:pPr>
            <a:r>
              <a:rPr lang="ar-LB" sz="1800">
                <a:cs typeface="Arabic Transparent" panose="020B0604020202020204" pitchFamily="34" charset="0"/>
              </a:rPr>
              <a:t>التخطيط الإستراتيجي ممارسة تَنْظرُ فيها الشركةُ نحو مستقبلِ المُنتَجاتِ أو الخدمات التي ينبغي تحقيقها، عادة ما بين ثلاثة إلى خمس سَنَوات في المستقبلِ.</a:t>
            </a:r>
            <a:endParaRPr lang="en-US" sz="1800">
              <a:cs typeface="Arabic Transparent" panose="020B0604020202020204" pitchFamily="34" charset="0"/>
            </a:endParaRPr>
          </a:p>
          <a:p>
            <a:pPr algn="r" rtl="1" eaLnBrk="1" hangingPunct="1">
              <a:lnSpc>
                <a:spcPct val="120000"/>
              </a:lnSpc>
            </a:pPr>
            <a:endParaRPr lang="en-US" sz="900">
              <a:cs typeface="Arabic Transparent" panose="020B0604020202020204" pitchFamily="34" charset="0"/>
            </a:endParaRPr>
          </a:p>
          <a:p>
            <a:pPr algn="r" rtl="1" eaLnBrk="1" hangingPunct="1">
              <a:lnSpc>
                <a:spcPct val="120000"/>
              </a:lnSpc>
            </a:pPr>
            <a:r>
              <a:rPr lang="ar-LB" sz="1800">
                <a:cs typeface="Arabic Transparent" panose="020B0604020202020204" pitchFamily="34" charset="0"/>
              </a:rPr>
              <a:t>المشاريع هي الأدوات التي سَتَستعملُها الشركةَ لتَطبيق هذه الأهدافِ الإستراتيجيةِ، لأن عمليات الشركةِ عادةً ما تشمل النشاطات اليومية (المتكرّرة). هكذا، عندما تكتمل الأهداف الإستراتيجية، ينتقلون إلى عملياتِ الشركة.</a:t>
            </a:r>
            <a:endParaRPr lang="en-US" sz="1800">
              <a:cs typeface="Arabic Transparent" panose="020B0604020202020204" pitchFamily="34" charset="0"/>
            </a:endParaRPr>
          </a:p>
          <a:p>
            <a:pPr algn="r" rtl="1" eaLnBrk="1" hangingPunct="1">
              <a:lnSpc>
                <a:spcPct val="120000"/>
              </a:lnSpc>
            </a:pPr>
            <a:endParaRPr lang="en-US" sz="900">
              <a:cs typeface="Arabic Transparent" panose="020B0604020202020204" pitchFamily="34" charset="0"/>
            </a:endParaRPr>
          </a:p>
          <a:p>
            <a:pPr algn="r" rtl="1" eaLnBrk="1" hangingPunct="1">
              <a:lnSpc>
                <a:spcPct val="120000"/>
              </a:lnSpc>
            </a:pPr>
            <a:r>
              <a:rPr lang="ar-LB" sz="1800">
                <a:cs typeface="Arabic Transparent" panose="020B0604020202020204" pitchFamily="34" charset="0"/>
              </a:rPr>
              <a:t>من الممكن أن تبتدأ المشاريع كنتيجة لطلب السوق، لحاجات قانونية، لتطورات تكنولوجية، أو لحاجات الشركة أو الزبون.</a:t>
            </a:r>
            <a:r>
              <a:rPr lang="en-US" sz="1800">
                <a:cs typeface="Arabic Transparent" panose="020B0604020202020204" pitchFamily="34" charset="0"/>
              </a:rPr>
              <a:t> </a:t>
            </a:r>
          </a:p>
          <a:p>
            <a:pPr algn="r" rtl="1" eaLnBrk="1" hangingPunct="1">
              <a:lnSpc>
                <a:spcPct val="120000"/>
              </a:lnSpc>
            </a:pPr>
            <a:endParaRPr lang="en-US" sz="900">
              <a:cs typeface="Arabic Transparent" panose="020B0604020202020204" pitchFamily="34" charset="0"/>
            </a:endParaRPr>
          </a:p>
          <a:p>
            <a:pPr algn="r" rtl="1" eaLnBrk="1" hangingPunct="1">
              <a:lnSpc>
                <a:spcPct val="120000"/>
              </a:lnSpc>
            </a:pPr>
            <a:r>
              <a:rPr lang="ar-LB" sz="1800">
                <a:cs typeface="Arabic Transparent" panose="020B0604020202020204" pitchFamily="34" charset="0"/>
              </a:rPr>
              <a:t>لدى معهد إدارة المشاريع وسيلة ومقاربة منهجية تسمى (نموذج نضوج إدارة المشروعات المؤسساتية) لتوفيق أهداف الشركة وتخطيطها الاستراتيجي مع إدارة المشاريع</a:t>
            </a:r>
            <a:endParaRPr lang="en-US" sz="1800">
              <a:cs typeface="Arabic Transparent" panose="020B0604020202020204" pitchFamily="34" charset="0"/>
            </a:endParaRPr>
          </a:p>
        </p:txBody>
      </p:sp>
    </p:spTree>
    <p:extLst>
      <p:ext uri="{BB962C8B-B14F-4D97-AF65-F5344CB8AC3E}">
        <p14:creationId xmlns:p14="http://schemas.microsoft.com/office/powerpoint/2010/main" val="24233509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6AE9BECD-245C-49F2-B77A-E4EBA40FB24E}" type="slidenum">
              <a:rPr lang="en-US" b="0">
                <a:solidFill>
                  <a:schemeClr val="bg1"/>
                </a:solidFill>
                <a:latin typeface="Humanst531 BT"/>
              </a:rPr>
              <a:pPr eaLnBrk="1" hangingPunct="1"/>
              <a:t>45</a:t>
            </a:fld>
            <a:endParaRPr lang="en-US" b="0">
              <a:solidFill>
                <a:schemeClr val="bg1"/>
              </a:solidFill>
              <a:latin typeface="Humanst531 BT"/>
            </a:endParaRPr>
          </a:p>
        </p:txBody>
      </p:sp>
      <p:sp>
        <p:nvSpPr>
          <p:cNvPr id="54275" name="Rectangle 2"/>
          <p:cNvSpPr>
            <a:spLocks noGrp="1" noChangeArrowheads="1"/>
          </p:cNvSpPr>
          <p:nvPr>
            <p:ph type="title"/>
          </p:nvPr>
        </p:nvSpPr>
        <p:spPr>
          <a:xfrm>
            <a:off x="1676400" y="258763"/>
            <a:ext cx="7391400" cy="519112"/>
          </a:xfrm>
        </p:spPr>
        <p:txBody>
          <a:bodyPr>
            <a:normAutofit fontScale="90000"/>
          </a:bodyPr>
          <a:lstStyle/>
          <a:p>
            <a:pPr eaLnBrk="1" hangingPunct="1"/>
            <a:r>
              <a:rPr lang="ar-LB" smtClean="0">
                <a:cs typeface="Arabic Transparent" panose="020B0604020202020204" pitchFamily="34" charset="0"/>
              </a:rPr>
              <a:t>البرامج</a:t>
            </a:r>
            <a:endParaRPr lang="en-US" smtClean="0">
              <a:cs typeface="Arabic Transparent" panose="020B0604020202020204" pitchFamily="34" charset="0"/>
            </a:endParaRPr>
          </a:p>
        </p:txBody>
      </p:sp>
      <p:sp>
        <p:nvSpPr>
          <p:cNvPr id="54276" name="Rectangle 3"/>
          <p:cNvSpPr>
            <a:spLocks noGrp="1" noChangeArrowheads="1"/>
          </p:cNvSpPr>
          <p:nvPr>
            <p:ph type="body" idx="1"/>
          </p:nvPr>
        </p:nvSpPr>
        <p:spPr>
          <a:xfrm>
            <a:off x="1981200" y="1143000"/>
            <a:ext cx="8534400" cy="4800600"/>
          </a:xfrm>
        </p:spPr>
        <p:txBody>
          <a:bodyPr/>
          <a:lstStyle/>
          <a:p>
            <a:pPr algn="r" rtl="1" eaLnBrk="1" hangingPunct="1">
              <a:lnSpc>
                <a:spcPct val="120000"/>
              </a:lnSpc>
            </a:pPr>
            <a:r>
              <a:rPr lang="ar-LB" smtClean="0">
                <a:cs typeface="Arabic Transparent" panose="020B0604020202020204" pitchFamily="34" charset="0"/>
              </a:rPr>
              <a:t>مجموعة مشاريع مدارة بطريقة منسقة لتحصيل أرباح غير متوفرة من إدارتها فرادى، بغية التوصل إلى كفاءة في الكلفة والوقت والتكنولوجيا إلخ.</a:t>
            </a:r>
            <a:endParaRPr lang="en-US" smtClean="0">
              <a:cs typeface="Arabic Transparent" panose="020B0604020202020204" pitchFamily="34" charset="0"/>
            </a:endParaRPr>
          </a:p>
          <a:p>
            <a:pPr algn="r" rtl="1" eaLnBrk="1" hangingPunct="1">
              <a:lnSpc>
                <a:spcPct val="120000"/>
              </a:lnSpc>
            </a:pPr>
            <a:endParaRPr lang="en-US" sz="100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توليفة من مشاريع مترابطة تتضمن عمليات مرتبطة بها لا تقوم بمفردها في مشروع مستقل</a:t>
            </a:r>
            <a:endParaRPr lang="en-US" smtClean="0">
              <a:cs typeface="Arabic Transparent" panose="020B0604020202020204" pitchFamily="34" charset="0"/>
            </a:endParaRPr>
          </a:p>
          <a:p>
            <a:pPr algn="r" rtl="1" eaLnBrk="1" hangingPunct="1">
              <a:lnSpc>
                <a:spcPct val="120000"/>
              </a:lnSpc>
            </a:pPr>
            <a:endParaRPr lang="en-US" sz="100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تطوّرُ عِدّة مكوّنات مشتركة مرّة واحدة وتَدفع بها إلى كلّ المشاريع التي تَستعملُ تلك المكوّنات</a:t>
            </a:r>
            <a:endParaRPr lang="en-US" smtClean="0">
              <a:cs typeface="Arabic Transparent" panose="020B0604020202020204" pitchFamily="34" charset="0"/>
            </a:endParaRPr>
          </a:p>
        </p:txBody>
      </p:sp>
    </p:spTree>
    <p:extLst>
      <p:ext uri="{BB962C8B-B14F-4D97-AF65-F5344CB8AC3E}">
        <p14:creationId xmlns:p14="http://schemas.microsoft.com/office/powerpoint/2010/main" val="13087016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E100107B-F5B1-485A-A616-0B0BC61B91F6}" type="slidenum">
              <a:rPr lang="en-US" b="0">
                <a:solidFill>
                  <a:schemeClr val="bg1"/>
                </a:solidFill>
                <a:latin typeface="Humanst531 BT"/>
              </a:rPr>
              <a:pPr eaLnBrk="1" hangingPunct="1"/>
              <a:t>46</a:t>
            </a:fld>
            <a:endParaRPr lang="en-US" b="0">
              <a:solidFill>
                <a:schemeClr val="bg1"/>
              </a:solidFill>
              <a:latin typeface="Humanst531 BT"/>
            </a:endParaRPr>
          </a:p>
        </p:txBody>
      </p:sp>
      <p:sp>
        <p:nvSpPr>
          <p:cNvPr id="55299" name="Rectangle 2"/>
          <p:cNvSpPr>
            <a:spLocks noGrp="1" noChangeArrowheads="1"/>
          </p:cNvSpPr>
          <p:nvPr>
            <p:ph type="title"/>
          </p:nvPr>
        </p:nvSpPr>
        <p:spPr>
          <a:xfrm>
            <a:off x="1524000" y="228601"/>
            <a:ext cx="8229600" cy="519113"/>
          </a:xfrm>
        </p:spPr>
        <p:txBody>
          <a:bodyPr>
            <a:normAutofit fontScale="90000"/>
          </a:bodyPr>
          <a:lstStyle/>
          <a:p>
            <a:pPr eaLnBrk="1" hangingPunct="1"/>
            <a:r>
              <a:rPr lang="ar-LB" smtClean="0">
                <a:cs typeface="Arabic Transparent" panose="020B0604020202020204" pitchFamily="34" charset="0"/>
              </a:rPr>
              <a:t>إدارة حافظات المشاريع</a:t>
            </a:r>
            <a:endParaRPr lang="en-US" smtClean="0">
              <a:cs typeface="Arabic Transparent" panose="020B0604020202020204" pitchFamily="34" charset="0"/>
            </a:endParaRPr>
          </a:p>
        </p:txBody>
      </p:sp>
      <p:sp>
        <p:nvSpPr>
          <p:cNvPr id="55300" name="Rectangle 3"/>
          <p:cNvSpPr>
            <a:spLocks noGrp="1" noChangeArrowheads="1"/>
          </p:cNvSpPr>
          <p:nvPr>
            <p:ph type="body" idx="1"/>
          </p:nvPr>
        </p:nvSpPr>
        <p:spPr>
          <a:xfrm>
            <a:off x="1981200" y="1219200"/>
            <a:ext cx="8229600" cy="5257800"/>
          </a:xfrm>
        </p:spPr>
        <p:txBody>
          <a:bodyPr/>
          <a:lstStyle/>
          <a:p>
            <a:pPr algn="r" rtl="1" eaLnBrk="1" hangingPunct="1">
              <a:lnSpc>
                <a:spcPct val="120000"/>
              </a:lnSpc>
            </a:pPr>
            <a:r>
              <a:rPr lang="ar-LB" smtClean="0">
                <a:cs typeface="Arabic Transparent" panose="020B0604020202020204" pitchFamily="34" charset="0"/>
              </a:rPr>
              <a:t>حافظة المشاريع هي تشكيلة من المشاريع أو البرامج والعمليات المرتبطة بها</a:t>
            </a:r>
            <a:endParaRPr lang="en-US" smtClean="0">
              <a:cs typeface="Arabic Transparent" panose="020B0604020202020204" pitchFamily="34" charset="0"/>
            </a:endParaRPr>
          </a:p>
          <a:p>
            <a:pPr algn="r" rtl="1" eaLnBrk="1" hangingPunct="1">
              <a:lnSpc>
                <a:spcPct val="120000"/>
              </a:lnSpc>
            </a:pPr>
            <a:endParaRPr lang="en-US" sz="100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إدارة حافظات المشاريع هي انتقاء ودعم استثمارات المشاريع والبرامج</a:t>
            </a:r>
            <a:endParaRPr lang="en-US" smtClean="0">
              <a:cs typeface="Arabic Transparent" panose="020B0604020202020204" pitchFamily="34" charset="0"/>
            </a:endParaRPr>
          </a:p>
          <a:p>
            <a:pPr algn="r" rtl="1" eaLnBrk="1" hangingPunct="1">
              <a:lnSpc>
                <a:spcPct val="120000"/>
              </a:lnSpc>
            </a:pPr>
            <a:endParaRPr lang="en-US" sz="100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إدارة حافظات المشاريع مهمة لأنها:</a:t>
            </a:r>
            <a:endParaRPr lang="en-US" smtClean="0">
              <a:cs typeface="Arabic Transparent" panose="020B0604020202020204" pitchFamily="34" charset="0"/>
            </a:endParaRPr>
          </a:p>
          <a:p>
            <a:pPr lvl="1" algn="r" rtl="1" eaLnBrk="1" hangingPunct="1">
              <a:lnSpc>
                <a:spcPct val="120000"/>
              </a:lnSpc>
            </a:pPr>
            <a:r>
              <a:rPr lang="ar-LB" sz="2000">
                <a:cs typeface="Arabic Transparent" panose="020B0604020202020204" pitchFamily="34" charset="0"/>
              </a:rPr>
              <a:t>تلبّي أهداف العمل الاستراتيجية</a:t>
            </a:r>
            <a:endParaRPr lang="en-US" sz="2000">
              <a:cs typeface="Arabic Transparent" panose="020B0604020202020204" pitchFamily="34" charset="0"/>
            </a:endParaRPr>
          </a:p>
          <a:p>
            <a:pPr lvl="1" algn="r" rtl="1" eaLnBrk="1" hangingPunct="1">
              <a:lnSpc>
                <a:spcPct val="120000"/>
              </a:lnSpc>
            </a:pPr>
            <a:r>
              <a:rPr lang="ar-LB" sz="2000">
                <a:cs typeface="Arabic Transparent" panose="020B0604020202020204" pitchFamily="34" charset="0"/>
              </a:rPr>
              <a:t>تساعد في اختيار المشاريع والبرامج الملائمة لرفع قيمة الحافظة إلى حدّها الأقصى</a:t>
            </a:r>
            <a:endParaRPr lang="en-US" sz="2000">
              <a:cs typeface="Arabic Transparent" panose="020B0604020202020204" pitchFamily="34" charset="0"/>
            </a:endParaRPr>
          </a:p>
        </p:txBody>
      </p:sp>
    </p:spTree>
    <p:extLst>
      <p:ext uri="{BB962C8B-B14F-4D97-AF65-F5344CB8AC3E}">
        <p14:creationId xmlns:p14="http://schemas.microsoft.com/office/powerpoint/2010/main" val="34900133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3D9E5A2E-364D-4F9E-B6FB-5D4A5C2FF1A1}" type="slidenum">
              <a:rPr lang="en-US" b="0">
                <a:solidFill>
                  <a:schemeClr val="bg1"/>
                </a:solidFill>
                <a:latin typeface="Humanst531 BT"/>
              </a:rPr>
              <a:pPr eaLnBrk="1" hangingPunct="1"/>
              <a:t>47</a:t>
            </a:fld>
            <a:endParaRPr lang="en-US" b="0">
              <a:solidFill>
                <a:schemeClr val="bg1"/>
              </a:solidFill>
              <a:latin typeface="Humanst531 BT"/>
            </a:endParaRPr>
          </a:p>
        </p:txBody>
      </p:sp>
      <p:sp>
        <p:nvSpPr>
          <p:cNvPr id="56323" name="Rectangle 2"/>
          <p:cNvSpPr>
            <a:spLocks noGrp="1" noChangeArrowheads="1"/>
          </p:cNvSpPr>
          <p:nvPr>
            <p:ph type="title"/>
          </p:nvPr>
        </p:nvSpPr>
        <p:spPr>
          <a:xfrm>
            <a:off x="1676400" y="304801"/>
            <a:ext cx="7391400" cy="519113"/>
          </a:xfrm>
        </p:spPr>
        <p:txBody>
          <a:bodyPr>
            <a:normAutofit fontScale="90000"/>
          </a:bodyPr>
          <a:lstStyle/>
          <a:p>
            <a:pPr eaLnBrk="1" hangingPunct="1"/>
            <a:r>
              <a:rPr lang="ar-LB" smtClean="0">
                <a:cs typeface="Arabic Transparent" panose="020B0604020202020204" pitchFamily="34" charset="0"/>
              </a:rPr>
              <a:t>إدارة البرامج</a:t>
            </a:r>
            <a:endParaRPr lang="en-US" smtClean="0">
              <a:cs typeface="Arabic Transparent" panose="020B0604020202020204" pitchFamily="34" charset="0"/>
            </a:endParaRPr>
          </a:p>
        </p:txBody>
      </p:sp>
      <p:sp>
        <p:nvSpPr>
          <p:cNvPr id="56324" name="Rectangle 3"/>
          <p:cNvSpPr>
            <a:spLocks noGrp="1" noChangeArrowheads="1"/>
          </p:cNvSpPr>
          <p:nvPr>
            <p:ph type="body" idx="1"/>
          </p:nvPr>
        </p:nvSpPr>
        <p:spPr>
          <a:xfrm>
            <a:off x="1981200" y="1260476"/>
            <a:ext cx="8229600" cy="5064125"/>
          </a:xfrm>
        </p:spPr>
        <p:txBody>
          <a:bodyPr/>
          <a:lstStyle/>
          <a:p>
            <a:pPr algn="r" rtl="1" eaLnBrk="1" hangingPunct="1">
              <a:lnSpc>
                <a:spcPct val="120000"/>
              </a:lnSpc>
              <a:buClr>
                <a:schemeClr val="hlink"/>
              </a:buClr>
            </a:pPr>
            <a:r>
              <a:rPr lang="ar-LB" smtClean="0">
                <a:cs typeface="Arabic Transparent" panose="020B0604020202020204" pitchFamily="34" charset="0"/>
              </a:rPr>
              <a:t>توفّر نظرة شمولية لعدّة مشاريع مترابطة، إذا نفّذت معًا سوف تنجز نتائج أوفر من المشاريع المستقلّة </a:t>
            </a:r>
            <a:endParaRPr lang="en-US" smtClean="0">
              <a:cs typeface="Arabic Transparent" panose="020B0604020202020204" pitchFamily="34" charset="0"/>
            </a:endParaRPr>
          </a:p>
          <a:p>
            <a:pPr algn="r" rtl="1" eaLnBrk="1" hangingPunct="1">
              <a:lnSpc>
                <a:spcPct val="120000"/>
              </a:lnSpc>
              <a:buClr>
                <a:schemeClr val="hlink"/>
              </a:buClr>
            </a:pPr>
            <a:endParaRPr lang="en-US" sz="1000">
              <a:cs typeface="Arabic Transparent" panose="020B0604020202020204" pitchFamily="34" charset="0"/>
            </a:endParaRPr>
          </a:p>
          <a:p>
            <a:pPr algn="r" rtl="1" eaLnBrk="1" hangingPunct="1">
              <a:lnSpc>
                <a:spcPct val="120000"/>
              </a:lnSpc>
              <a:buClr>
                <a:schemeClr val="hlink"/>
              </a:buClr>
            </a:pPr>
            <a:r>
              <a:rPr lang="ar-LB" smtClean="0">
                <a:cs typeface="Arabic Transparent" panose="020B0604020202020204" pitchFamily="34" charset="0"/>
              </a:rPr>
              <a:t>تلبّي أهدافًا استراتيجية معيّنة، ما يتطلب عدة مشاريع</a:t>
            </a:r>
            <a:endParaRPr lang="en-US" smtClean="0">
              <a:cs typeface="Arabic Transparent" panose="020B0604020202020204" pitchFamily="34" charset="0"/>
            </a:endParaRPr>
          </a:p>
        </p:txBody>
      </p:sp>
    </p:spTree>
    <p:extLst>
      <p:ext uri="{BB962C8B-B14F-4D97-AF65-F5344CB8AC3E}">
        <p14:creationId xmlns:p14="http://schemas.microsoft.com/office/powerpoint/2010/main" val="2588842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01450D49-852A-435D-BF5B-16A9BD0A2501}" type="slidenum">
              <a:rPr lang="en-US" b="0">
                <a:solidFill>
                  <a:schemeClr val="bg1"/>
                </a:solidFill>
                <a:latin typeface="Humanst531 BT"/>
              </a:rPr>
              <a:pPr eaLnBrk="1" hangingPunct="1"/>
              <a:t>48</a:t>
            </a:fld>
            <a:endParaRPr lang="en-US" b="0">
              <a:solidFill>
                <a:schemeClr val="bg1"/>
              </a:solidFill>
              <a:latin typeface="Humanst531 BT"/>
            </a:endParaRPr>
          </a:p>
        </p:txBody>
      </p:sp>
      <p:sp>
        <p:nvSpPr>
          <p:cNvPr id="57347" name="Rectangle 2"/>
          <p:cNvSpPr>
            <a:spLocks noGrp="1" noChangeArrowheads="1"/>
          </p:cNvSpPr>
          <p:nvPr>
            <p:ph type="title"/>
          </p:nvPr>
        </p:nvSpPr>
        <p:spPr>
          <a:xfrm>
            <a:off x="1676400" y="258763"/>
            <a:ext cx="7391400" cy="519112"/>
          </a:xfrm>
        </p:spPr>
        <p:txBody>
          <a:bodyPr>
            <a:normAutofit fontScale="90000"/>
          </a:bodyPr>
          <a:lstStyle/>
          <a:p>
            <a:pPr eaLnBrk="1" hangingPunct="1"/>
            <a:r>
              <a:rPr lang="ar-LB" smtClean="0">
                <a:cs typeface="Arabic Transparent" panose="020B0604020202020204" pitchFamily="34" charset="0"/>
              </a:rPr>
              <a:t>المشاريع الفرعيّة</a:t>
            </a:r>
            <a:endParaRPr lang="en-US" smtClean="0">
              <a:cs typeface="Arabic Transparent" panose="020B0604020202020204" pitchFamily="34" charset="0"/>
            </a:endParaRPr>
          </a:p>
        </p:txBody>
      </p:sp>
      <p:sp>
        <p:nvSpPr>
          <p:cNvPr id="57348" name="Rectangle 3"/>
          <p:cNvSpPr>
            <a:spLocks noGrp="1" noChangeArrowheads="1"/>
          </p:cNvSpPr>
          <p:nvPr>
            <p:ph type="body" idx="1"/>
          </p:nvPr>
        </p:nvSpPr>
        <p:spPr>
          <a:xfrm>
            <a:off x="1981200" y="1295400"/>
            <a:ext cx="8534400" cy="4800600"/>
          </a:xfrm>
        </p:spPr>
        <p:txBody>
          <a:bodyPr/>
          <a:lstStyle/>
          <a:p>
            <a:pPr algn="r" rtl="1" eaLnBrk="1" hangingPunct="1">
              <a:lnSpc>
                <a:spcPct val="120000"/>
              </a:lnSpc>
            </a:pPr>
            <a:r>
              <a:rPr lang="ar-LB" smtClean="0">
                <a:cs typeface="Arabic Transparent" panose="020B0604020202020204" pitchFamily="34" charset="0"/>
              </a:rPr>
              <a:t>تتفرّع المشروعات إلى مكوّنات ومشاريع فرعية أكثر قابلية للإدارة</a:t>
            </a:r>
            <a:endParaRPr lang="en-US" smtClean="0">
              <a:cs typeface="Arabic Transparent" panose="020B0604020202020204" pitchFamily="34" charset="0"/>
            </a:endParaRPr>
          </a:p>
          <a:p>
            <a:pPr algn="r" rtl="1" eaLnBrk="1" hangingPunct="1">
              <a:lnSpc>
                <a:spcPct val="120000"/>
              </a:lnSpc>
            </a:pPr>
            <a:endParaRPr lang="en-US" sz="100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عادة ما تتعاقد لأداها مؤسسة خارجية أو وحدة وظيفية أخرى في الشركة المنفذّة</a:t>
            </a:r>
            <a:endParaRPr lang="en-US" smtClean="0">
              <a:cs typeface="Arabic Transparent" panose="020B0604020202020204" pitchFamily="34" charset="0"/>
            </a:endParaRPr>
          </a:p>
        </p:txBody>
      </p:sp>
    </p:spTree>
    <p:extLst>
      <p:ext uri="{BB962C8B-B14F-4D97-AF65-F5344CB8AC3E}">
        <p14:creationId xmlns:p14="http://schemas.microsoft.com/office/powerpoint/2010/main" val="15381978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0FBD2A95-B0A0-4D68-A415-0259A8E5D579}" type="slidenum">
              <a:rPr lang="en-US" b="0">
                <a:solidFill>
                  <a:schemeClr val="bg1"/>
                </a:solidFill>
                <a:latin typeface="Humanst531 BT"/>
              </a:rPr>
              <a:pPr eaLnBrk="1" hangingPunct="1"/>
              <a:t>49</a:t>
            </a:fld>
            <a:endParaRPr lang="en-US" b="0">
              <a:solidFill>
                <a:schemeClr val="bg1"/>
              </a:solidFill>
              <a:latin typeface="Humanst531 BT"/>
            </a:endParaRPr>
          </a:p>
        </p:txBody>
      </p:sp>
      <p:sp>
        <p:nvSpPr>
          <p:cNvPr id="58371" name="Rectangle 2"/>
          <p:cNvSpPr>
            <a:spLocks noGrp="1" noChangeArrowheads="1"/>
          </p:cNvSpPr>
          <p:nvPr>
            <p:ph type="title"/>
          </p:nvPr>
        </p:nvSpPr>
        <p:spPr>
          <a:xfrm>
            <a:off x="1828800" y="304801"/>
            <a:ext cx="7239000" cy="519113"/>
          </a:xfrm>
        </p:spPr>
        <p:txBody>
          <a:bodyPr>
            <a:normAutofit fontScale="90000"/>
          </a:bodyPr>
          <a:lstStyle/>
          <a:p>
            <a:pPr eaLnBrk="1" hangingPunct="1"/>
            <a:r>
              <a:rPr lang="ar-LB" b="1" smtClean="0">
                <a:cs typeface="Arabic Transparent" panose="020B0604020202020204" pitchFamily="34" charset="0"/>
              </a:rPr>
              <a:t>مكتب إدارة المشاريع</a:t>
            </a:r>
            <a:endParaRPr lang="en-US" b="1" smtClean="0">
              <a:cs typeface="Arabic Transparent" panose="020B0604020202020204" pitchFamily="34" charset="0"/>
            </a:endParaRPr>
          </a:p>
        </p:txBody>
      </p:sp>
      <p:pic>
        <p:nvPicPr>
          <p:cNvPr id="5837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524000"/>
            <a:ext cx="8305800"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Rectangle 4"/>
          <p:cNvSpPr>
            <a:spLocks noChangeArrowheads="1"/>
          </p:cNvSpPr>
          <p:nvPr/>
        </p:nvSpPr>
        <p:spPr bwMode="auto">
          <a:xfrm>
            <a:off x="4191000" y="1752600"/>
            <a:ext cx="1295400" cy="304800"/>
          </a:xfrm>
          <a:prstGeom prst="rect">
            <a:avLst/>
          </a:prstGeom>
          <a:solidFill>
            <a:srgbClr val="CC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ar-LB" sz="2000">
                <a:solidFill>
                  <a:schemeClr val="bg1"/>
                </a:solidFill>
              </a:rPr>
              <a:t>الاستراتيجية</a:t>
            </a:r>
            <a:endParaRPr lang="en-US" sz="2000">
              <a:solidFill>
                <a:schemeClr val="bg1"/>
              </a:solidFill>
            </a:endParaRPr>
          </a:p>
        </p:txBody>
      </p:sp>
      <p:sp>
        <p:nvSpPr>
          <p:cNvPr id="58374" name="Rectangle 6"/>
          <p:cNvSpPr>
            <a:spLocks noChangeArrowheads="1"/>
          </p:cNvSpPr>
          <p:nvPr/>
        </p:nvSpPr>
        <p:spPr bwMode="auto">
          <a:xfrm rot="-5400000">
            <a:off x="1638300" y="3009900"/>
            <a:ext cx="1905000" cy="914400"/>
          </a:xfrm>
          <a:prstGeom prst="rect">
            <a:avLst/>
          </a:prstGeom>
          <a:solidFill>
            <a:srgbClr val="CC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endParaRPr lang="ar-LB" sz="2000">
              <a:solidFill>
                <a:schemeClr val="bg1"/>
              </a:solidFill>
            </a:endParaRPr>
          </a:p>
          <a:p>
            <a:pPr algn="ctr" eaLnBrk="1" hangingPunct="1"/>
            <a:r>
              <a:rPr lang="ar-LB" sz="2000">
                <a:solidFill>
                  <a:schemeClr val="bg1"/>
                </a:solidFill>
              </a:rPr>
              <a:t>مكتب إدارة المشاريع</a:t>
            </a:r>
          </a:p>
          <a:p>
            <a:pPr algn="ctr" eaLnBrk="1" hangingPunct="1"/>
            <a:endParaRPr lang="en-US" sz="2000">
              <a:solidFill>
                <a:schemeClr val="bg1"/>
              </a:solidFill>
            </a:endParaRPr>
          </a:p>
        </p:txBody>
      </p:sp>
      <p:sp>
        <p:nvSpPr>
          <p:cNvPr id="8" name="Rectangle 7"/>
          <p:cNvSpPr/>
          <p:nvPr/>
        </p:nvSpPr>
        <p:spPr bwMode="auto">
          <a:xfrm rot="16200000">
            <a:off x="2971800" y="2438400"/>
            <a:ext cx="1371600" cy="304800"/>
          </a:xfrm>
          <a:prstGeom prst="rect">
            <a:avLst/>
          </a:prstGeom>
          <a:solidFill>
            <a:schemeClr val="bg2">
              <a:lumMod val="75000"/>
            </a:schemeClr>
          </a:solidFill>
          <a:ln w="9525" cap="flat" cmpd="sng" algn="ctr">
            <a:noFill/>
            <a:prstDash val="solid"/>
            <a:round/>
            <a:headEnd type="none" w="med" len="med"/>
            <a:tailEnd type="none" w="med" len="med"/>
          </a:ln>
          <a:effectLst/>
        </p:spPr>
        <p:txBody>
          <a:bodyPr/>
          <a:lstStyle/>
          <a:p>
            <a:pPr algn="ctr">
              <a:defRPr/>
            </a:pPr>
            <a:r>
              <a:rPr lang="ar-LB" sz="2000" dirty="0">
                <a:solidFill>
                  <a:schemeClr val="bg1"/>
                </a:solidFill>
                <a:latin typeface="Arial" charset="0"/>
                <a:cs typeface="Arial" charset="0"/>
              </a:rPr>
              <a:t>الغرض</a:t>
            </a:r>
            <a:endParaRPr lang="en-US" sz="2000" dirty="0">
              <a:solidFill>
                <a:schemeClr val="bg1"/>
              </a:solidFill>
              <a:latin typeface="Arial" charset="0"/>
              <a:cs typeface="Arial" charset="0"/>
            </a:endParaRPr>
          </a:p>
        </p:txBody>
      </p:sp>
      <p:sp>
        <p:nvSpPr>
          <p:cNvPr id="9" name="Rectangle 8"/>
          <p:cNvSpPr/>
          <p:nvPr/>
        </p:nvSpPr>
        <p:spPr bwMode="auto">
          <a:xfrm rot="16200000">
            <a:off x="7848600" y="2667000"/>
            <a:ext cx="1371600" cy="304800"/>
          </a:xfrm>
          <a:prstGeom prst="rect">
            <a:avLst/>
          </a:prstGeom>
          <a:solidFill>
            <a:schemeClr val="bg2">
              <a:lumMod val="75000"/>
            </a:schemeClr>
          </a:solidFill>
          <a:ln w="9525" cap="flat" cmpd="sng" algn="ctr">
            <a:noFill/>
            <a:prstDash val="solid"/>
            <a:round/>
            <a:headEnd type="none" w="med" len="med"/>
            <a:tailEnd type="none" w="med" len="med"/>
          </a:ln>
          <a:effectLst/>
        </p:spPr>
        <p:txBody>
          <a:bodyPr/>
          <a:lstStyle/>
          <a:p>
            <a:pPr algn="ctr">
              <a:defRPr/>
            </a:pPr>
            <a:r>
              <a:rPr lang="ar-LB" sz="2000" dirty="0">
                <a:solidFill>
                  <a:schemeClr val="bg1"/>
                </a:solidFill>
                <a:latin typeface="Arial" charset="0"/>
                <a:cs typeface="Arial" charset="0"/>
              </a:rPr>
              <a:t>الأرباح</a:t>
            </a:r>
            <a:endParaRPr lang="en-US" sz="2000" dirty="0">
              <a:solidFill>
                <a:schemeClr val="bg1"/>
              </a:solidFill>
              <a:latin typeface="Arial" charset="0"/>
              <a:cs typeface="Arial" charset="0"/>
            </a:endParaRPr>
          </a:p>
        </p:txBody>
      </p:sp>
      <p:sp>
        <p:nvSpPr>
          <p:cNvPr id="58377" name="Rectangle 13"/>
          <p:cNvSpPr>
            <a:spLocks noChangeArrowheads="1"/>
          </p:cNvSpPr>
          <p:nvPr/>
        </p:nvSpPr>
        <p:spPr bwMode="auto">
          <a:xfrm>
            <a:off x="3810000" y="5867400"/>
            <a:ext cx="685800" cy="1524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58378" name="Rectangle 9"/>
          <p:cNvSpPr>
            <a:spLocks noChangeArrowheads="1"/>
          </p:cNvSpPr>
          <p:nvPr/>
        </p:nvSpPr>
        <p:spPr bwMode="auto">
          <a:xfrm>
            <a:off x="3733800" y="5791200"/>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ar-LB" sz="2000" b="0"/>
              <a:t>الأهداف</a:t>
            </a:r>
            <a:endParaRPr lang="en-US" sz="2000" b="0"/>
          </a:p>
        </p:txBody>
      </p:sp>
      <p:sp>
        <p:nvSpPr>
          <p:cNvPr id="58379" name="Rectangle 14"/>
          <p:cNvSpPr>
            <a:spLocks noChangeArrowheads="1"/>
          </p:cNvSpPr>
          <p:nvPr/>
        </p:nvSpPr>
        <p:spPr bwMode="auto">
          <a:xfrm>
            <a:off x="6324600" y="5791200"/>
            <a:ext cx="1143000" cy="3048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ar-LB" sz="2000" b="0"/>
              <a:t>البرامج</a:t>
            </a:r>
            <a:endParaRPr lang="en-US" sz="2000" b="0"/>
          </a:p>
        </p:txBody>
      </p:sp>
      <p:sp>
        <p:nvSpPr>
          <p:cNvPr id="58380" name="Rectangle 15"/>
          <p:cNvSpPr>
            <a:spLocks noChangeArrowheads="1"/>
          </p:cNvSpPr>
          <p:nvPr/>
        </p:nvSpPr>
        <p:spPr bwMode="auto">
          <a:xfrm>
            <a:off x="7696200" y="5791200"/>
            <a:ext cx="1143000" cy="3048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ar-LB" sz="2000" b="0"/>
              <a:t>المشاريع</a:t>
            </a:r>
            <a:endParaRPr lang="en-US" sz="2000" b="0"/>
          </a:p>
        </p:txBody>
      </p:sp>
      <p:sp>
        <p:nvSpPr>
          <p:cNvPr id="58381" name="Rectangle 17"/>
          <p:cNvSpPr>
            <a:spLocks noChangeArrowheads="1"/>
          </p:cNvSpPr>
          <p:nvPr/>
        </p:nvSpPr>
        <p:spPr bwMode="auto">
          <a:xfrm>
            <a:off x="9296400" y="1828800"/>
            <a:ext cx="914400" cy="228600"/>
          </a:xfrm>
          <a:prstGeom prst="rect">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58382" name="Rectangle 16"/>
          <p:cNvSpPr>
            <a:spLocks noChangeArrowheads="1"/>
          </p:cNvSpPr>
          <p:nvPr/>
        </p:nvSpPr>
        <p:spPr bwMode="auto">
          <a:xfrm>
            <a:off x="9296400" y="17526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ar-LB" sz="2000">
                <a:solidFill>
                  <a:schemeClr val="bg1"/>
                </a:solidFill>
              </a:rPr>
              <a:t>الرؤية</a:t>
            </a:r>
            <a:endParaRPr lang="en-US" sz="2000">
              <a:solidFill>
                <a:schemeClr val="bg1"/>
              </a:solidFill>
            </a:endParaRPr>
          </a:p>
        </p:txBody>
      </p:sp>
    </p:spTree>
    <p:extLst>
      <p:ext uri="{BB962C8B-B14F-4D97-AF65-F5344CB8AC3E}">
        <p14:creationId xmlns:p14="http://schemas.microsoft.com/office/powerpoint/2010/main" val="17435855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6DD6DA9B-8F86-43B6-A5D9-A9FAA36B77C4}" type="slidenum">
              <a:rPr lang="en-US" b="0">
                <a:solidFill>
                  <a:schemeClr val="bg1"/>
                </a:solidFill>
                <a:latin typeface="Humanst531 BT"/>
              </a:rPr>
              <a:pPr eaLnBrk="1" hangingPunct="1"/>
              <a:t>5</a:t>
            </a:fld>
            <a:endParaRPr lang="en-US" b="0">
              <a:solidFill>
                <a:schemeClr val="bg1"/>
              </a:solidFill>
              <a:latin typeface="Humanst531 BT"/>
            </a:endParaRPr>
          </a:p>
        </p:txBody>
      </p:sp>
      <p:sp>
        <p:nvSpPr>
          <p:cNvPr id="6147" name="Rectangle 2"/>
          <p:cNvSpPr>
            <a:spLocks noGrp="1" noChangeArrowheads="1"/>
          </p:cNvSpPr>
          <p:nvPr>
            <p:ph type="title"/>
          </p:nvPr>
        </p:nvSpPr>
        <p:spPr>
          <a:xfrm>
            <a:off x="1752600" y="304801"/>
            <a:ext cx="7391400" cy="519113"/>
          </a:xfrm>
        </p:spPr>
        <p:txBody>
          <a:bodyPr>
            <a:normAutofit fontScale="90000"/>
          </a:bodyPr>
          <a:lstStyle/>
          <a:p>
            <a:pPr eaLnBrk="1" hangingPunct="1"/>
            <a:r>
              <a:rPr lang="ar-LB" smtClean="0">
                <a:cs typeface="Arabic Transparent" panose="020B0604020202020204" pitchFamily="34" charset="0"/>
              </a:rPr>
              <a:t>ما هو المشروع؟</a:t>
            </a:r>
            <a:endParaRPr lang="en-US" smtClean="0">
              <a:cs typeface="Arabic Transparent" panose="020B0604020202020204" pitchFamily="34" charset="0"/>
            </a:endParaRPr>
          </a:p>
        </p:txBody>
      </p:sp>
      <p:sp>
        <p:nvSpPr>
          <p:cNvPr id="6148" name="Rectangle 3"/>
          <p:cNvSpPr>
            <a:spLocks noGrp="1" noChangeArrowheads="1"/>
          </p:cNvSpPr>
          <p:nvPr>
            <p:ph type="body" idx="1"/>
          </p:nvPr>
        </p:nvSpPr>
        <p:spPr>
          <a:xfrm>
            <a:off x="1752600" y="1143001"/>
            <a:ext cx="8686800" cy="4759325"/>
          </a:xfrm>
        </p:spPr>
        <p:txBody>
          <a:bodyPr/>
          <a:lstStyle/>
          <a:p>
            <a:pPr eaLnBrk="1" hangingPunct="1">
              <a:lnSpc>
                <a:spcPct val="120000"/>
              </a:lnSpc>
              <a:buFontTx/>
              <a:buNone/>
            </a:pPr>
            <a:r>
              <a:rPr lang="en-US" smtClean="0">
                <a:cs typeface="Arabic Transparent" panose="020B0604020202020204" pitchFamily="34" charset="0"/>
              </a:rPr>
              <a:t>	</a:t>
            </a:r>
          </a:p>
          <a:p>
            <a:pPr algn="r" eaLnBrk="1" hangingPunct="1">
              <a:lnSpc>
                <a:spcPct val="120000"/>
              </a:lnSpc>
              <a:buFontTx/>
              <a:buNone/>
            </a:pPr>
            <a:r>
              <a:rPr lang="ar-EG" smtClean="0">
                <a:latin typeface="Arial" panose="020B0604020202020204" pitchFamily="34" charset="0"/>
                <a:cs typeface="Arial" panose="020B0604020202020204" pitchFamily="34" charset="0"/>
              </a:rPr>
              <a:t>المشروع هو مجهود </a:t>
            </a:r>
            <a:r>
              <a:rPr lang="ar-EG" b="1" u="sng" smtClean="0">
                <a:latin typeface="Arial" panose="020B0604020202020204" pitchFamily="34" charset="0"/>
                <a:cs typeface="Arial" panose="020B0604020202020204" pitchFamily="34" charset="0"/>
              </a:rPr>
              <a:t>مؤقت</a:t>
            </a:r>
            <a:r>
              <a:rPr lang="ar-EG" smtClean="0">
                <a:latin typeface="Arial" panose="020B0604020202020204" pitchFamily="34" charset="0"/>
                <a:cs typeface="Arial" panose="020B0604020202020204" pitchFamily="34" charset="0"/>
              </a:rPr>
              <a:t> يتم القيام به لإنشاء </a:t>
            </a:r>
            <a:r>
              <a:rPr lang="ar-EG" b="1" u="sng" smtClean="0">
                <a:latin typeface="Arial" panose="020B0604020202020204" pitchFamily="34" charset="0"/>
                <a:cs typeface="Arial" panose="020B0604020202020204" pitchFamily="34" charset="0"/>
              </a:rPr>
              <a:t>خدمة أو منتج أو نتيجة فريدة</a:t>
            </a:r>
            <a:r>
              <a:rPr lang="ar-LB" smtClean="0">
                <a:latin typeface="Arial" panose="020B0604020202020204" pitchFamily="34" charset="0"/>
                <a:cs typeface="Arial" panose="020B0604020202020204" pitchFamily="34" charset="0"/>
              </a:rPr>
              <a:t>، عادةً ما </a:t>
            </a:r>
            <a:r>
              <a:rPr lang="ar-SA" smtClean="0">
                <a:latin typeface="Arial" panose="020B0604020202020204" pitchFamily="34" charset="0"/>
                <a:cs typeface="Arial" panose="020B0604020202020204" pitchFamily="34" charset="0"/>
              </a:rPr>
              <a:t>يتم</a:t>
            </a:r>
            <a:r>
              <a:rPr lang="ar-SA" b="1" smtClean="0">
                <a:latin typeface="Arial" panose="020B0604020202020204" pitchFamily="34" charset="0"/>
                <a:cs typeface="Arial" panose="020B0604020202020204" pitchFamily="34" charset="0"/>
              </a:rPr>
              <a:t> </a:t>
            </a:r>
            <a:r>
              <a:rPr lang="ar-SA" b="1" u="sng" smtClean="0">
                <a:latin typeface="Arial" panose="020B0604020202020204" pitchFamily="34" charset="0"/>
                <a:cs typeface="Arial" panose="020B0604020202020204" pitchFamily="34" charset="0"/>
              </a:rPr>
              <a:t>تنقيحه بشكل مطرد</a:t>
            </a:r>
            <a:r>
              <a:rPr lang="ar-LB" smtClean="0">
                <a:latin typeface="Arial" panose="020B0604020202020204" pitchFamily="34" charset="0"/>
                <a:cs typeface="Arial" panose="020B0604020202020204" pitchFamily="34" charset="0"/>
              </a:rPr>
              <a:t>. </a:t>
            </a:r>
            <a:endParaRPr lang="en-US" b="1" u="sng" smtClean="0">
              <a:cs typeface="Arabic Transparent" panose="020B0604020202020204" pitchFamily="34" charset="0"/>
            </a:endParaRPr>
          </a:p>
        </p:txBody>
      </p:sp>
    </p:spTree>
    <p:extLst>
      <p:ext uri="{BB962C8B-B14F-4D97-AF65-F5344CB8AC3E}">
        <p14:creationId xmlns:p14="http://schemas.microsoft.com/office/powerpoint/2010/main" val="411134949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F04A52FA-9E50-432C-864D-1A17412FE80D}" type="slidenum">
              <a:rPr lang="en-US" b="0">
                <a:solidFill>
                  <a:schemeClr val="bg1"/>
                </a:solidFill>
                <a:latin typeface="Humanst531 BT"/>
              </a:rPr>
              <a:pPr eaLnBrk="1" hangingPunct="1"/>
              <a:t>50</a:t>
            </a:fld>
            <a:endParaRPr lang="en-US" b="0">
              <a:solidFill>
                <a:schemeClr val="bg1"/>
              </a:solidFill>
              <a:latin typeface="Humanst531 BT"/>
            </a:endParaRPr>
          </a:p>
        </p:txBody>
      </p:sp>
      <p:sp>
        <p:nvSpPr>
          <p:cNvPr id="59395" name="Rectangle 2"/>
          <p:cNvSpPr>
            <a:spLocks noGrp="1" noChangeArrowheads="1"/>
          </p:cNvSpPr>
          <p:nvPr>
            <p:ph type="title"/>
          </p:nvPr>
        </p:nvSpPr>
        <p:spPr>
          <a:xfrm>
            <a:off x="1600200" y="304801"/>
            <a:ext cx="7620000" cy="519113"/>
          </a:xfrm>
        </p:spPr>
        <p:txBody>
          <a:bodyPr>
            <a:normAutofit fontScale="90000"/>
          </a:bodyPr>
          <a:lstStyle/>
          <a:p>
            <a:pPr eaLnBrk="1" hangingPunct="1"/>
            <a:r>
              <a:rPr lang="ar-LB" smtClean="0">
                <a:cs typeface="Arabic Transparent" panose="020B0604020202020204" pitchFamily="34" charset="0"/>
              </a:rPr>
              <a:t>مكتب إدارة المشاريع 1/4</a:t>
            </a:r>
            <a:endParaRPr lang="en-US" smtClean="0">
              <a:cs typeface="Arabic Transparent" panose="020B0604020202020204" pitchFamily="34" charset="0"/>
            </a:endParaRPr>
          </a:p>
        </p:txBody>
      </p:sp>
      <p:sp>
        <p:nvSpPr>
          <p:cNvPr id="59396" name="Rectangle 3"/>
          <p:cNvSpPr>
            <a:spLocks noGrp="1" noChangeArrowheads="1"/>
          </p:cNvSpPr>
          <p:nvPr>
            <p:ph type="body" idx="1"/>
          </p:nvPr>
        </p:nvSpPr>
        <p:spPr>
          <a:xfrm>
            <a:off x="1905000" y="1371600"/>
            <a:ext cx="8229600" cy="4876800"/>
          </a:xfrm>
        </p:spPr>
        <p:txBody>
          <a:bodyPr/>
          <a:lstStyle/>
          <a:p>
            <a:pPr algn="r" rtl="1" eaLnBrk="1" hangingPunct="1">
              <a:lnSpc>
                <a:spcPct val="120000"/>
              </a:lnSpc>
              <a:buClr>
                <a:schemeClr val="hlink"/>
              </a:buClr>
            </a:pPr>
            <a:r>
              <a:rPr lang="ar-LB" smtClean="0">
                <a:cs typeface="Arabic Transparent" panose="020B0604020202020204" pitchFamily="34" charset="0"/>
              </a:rPr>
              <a:t>مكتب إدارة المشاريع:</a:t>
            </a:r>
            <a:endParaRPr lang="en-US" smtClean="0">
              <a:cs typeface="Arabic Transparent" panose="020B0604020202020204" pitchFamily="34" charset="0"/>
            </a:endParaRPr>
          </a:p>
          <a:p>
            <a:pPr lvl="1" algn="r" rtl="1" eaLnBrk="1" hangingPunct="1">
              <a:lnSpc>
                <a:spcPct val="120000"/>
              </a:lnSpc>
              <a:buClr>
                <a:schemeClr val="hlink"/>
              </a:buClr>
            </a:pPr>
            <a:r>
              <a:rPr lang="ar-LB" sz="2000">
                <a:cs typeface="Arabic Transparent" panose="020B0604020202020204" pitchFamily="34" charset="0"/>
              </a:rPr>
              <a:t>وحدة تنظيمية لمركز إدارة المشروعات</a:t>
            </a:r>
            <a:endParaRPr lang="en-US" sz="2000">
              <a:cs typeface="Arabic Transparent" panose="020B0604020202020204" pitchFamily="34" charset="0"/>
            </a:endParaRPr>
          </a:p>
          <a:p>
            <a:pPr lvl="1" algn="r" rtl="1" eaLnBrk="1" hangingPunct="1">
              <a:lnSpc>
                <a:spcPct val="120000"/>
              </a:lnSpc>
              <a:buClr>
                <a:schemeClr val="hlink"/>
              </a:buClr>
            </a:pPr>
            <a:r>
              <a:rPr lang="ar-LB" sz="2000">
                <a:cs typeface="Arabic Transparent" panose="020B0604020202020204" pitchFamily="34" charset="0"/>
              </a:rPr>
              <a:t>يسمى أيضًا مكتب إدارة البرنامج، مكتب المشروع أو مكتب البرنامج</a:t>
            </a:r>
            <a:endParaRPr lang="en-US" sz="2000">
              <a:cs typeface="Arabic Transparent" panose="020B0604020202020204" pitchFamily="34" charset="0"/>
            </a:endParaRPr>
          </a:p>
          <a:p>
            <a:pPr lvl="1" algn="r" rtl="1" eaLnBrk="1" hangingPunct="1">
              <a:lnSpc>
                <a:spcPct val="120000"/>
              </a:lnSpc>
              <a:buClr>
                <a:schemeClr val="hlink"/>
              </a:buClr>
            </a:pPr>
            <a:endParaRPr lang="en-US" sz="100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أعضاء فريق المشروع يرسلون التقارير مباشرة إلى مدير المشروع أو إلى مكتب إدارة المشاريع في حال كان مشتركًا</a:t>
            </a:r>
            <a:endParaRPr lang="en-US" smtClean="0">
              <a:cs typeface="Arabic Transparent" panose="020B0604020202020204" pitchFamily="34" charset="0"/>
            </a:endParaRPr>
          </a:p>
          <a:p>
            <a:pPr algn="r" rtl="1" eaLnBrk="1" hangingPunct="1">
              <a:lnSpc>
                <a:spcPct val="120000"/>
              </a:lnSpc>
            </a:pPr>
            <a:endParaRPr lang="en-US" sz="100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مدير المشروع يرسل التقارير مباشرة إلى مكتب إدارة المشاريع</a:t>
            </a:r>
            <a:endParaRPr lang="en-US" smtClean="0">
              <a:cs typeface="Arabic Transparent" panose="020B0604020202020204" pitchFamily="34" charset="0"/>
            </a:endParaRPr>
          </a:p>
          <a:p>
            <a:pPr algn="r" rtl="1" eaLnBrk="1" hangingPunct="1">
              <a:lnSpc>
                <a:spcPct val="120000"/>
              </a:lnSpc>
            </a:pPr>
            <a:endParaRPr lang="en-US" sz="100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مكتب إدارة المشاريع يرسل التقارير مباشرة إلى المدير التنفيذي</a:t>
            </a:r>
            <a:endParaRPr lang="en-US" smtClean="0">
              <a:cs typeface="Arabic Transparent" panose="020B0604020202020204" pitchFamily="34" charset="0"/>
            </a:endParaRPr>
          </a:p>
        </p:txBody>
      </p:sp>
    </p:spTree>
    <p:extLst>
      <p:ext uri="{BB962C8B-B14F-4D97-AF65-F5344CB8AC3E}">
        <p14:creationId xmlns:p14="http://schemas.microsoft.com/office/powerpoint/2010/main" val="29793394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E9FA1AE8-5BE8-4B6E-B93C-CAFAC64A7A92}" type="slidenum">
              <a:rPr lang="en-US" b="0">
                <a:solidFill>
                  <a:schemeClr val="bg1"/>
                </a:solidFill>
                <a:latin typeface="Humanst531 BT"/>
              </a:rPr>
              <a:pPr eaLnBrk="1" hangingPunct="1"/>
              <a:t>51</a:t>
            </a:fld>
            <a:endParaRPr lang="en-US" b="0">
              <a:solidFill>
                <a:schemeClr val="bg1"/>
              </a:solidFill>
              <a:latin typeface="Humanst531 BT"/>
            </a:endParaRPr>
          </a:p>
        </p:txBody>
      </p:sp>
      <p:sp>
        <p:nvSpPr>
          <p:cNvPr id="60419" name="Rectangle 2"/>
          <p:cNvSpPr>
            <a:spLocks noGrp="1" noChangeArrowheads="1"/>
          </p:cNvSpPr>
          <p:nvPr>
            <p:ph type="title"/>
          </p:nvPr>
        </p:nvSpPr>
        <p:spPr>
          <a:xfrm>
            <a:off x="1676400" y="273051"/>
            <a:ext cx="7391400" cy="519113"/>
          </a:xfrm>
        </p:spPr>
        <p:txBody>
          <a:bodyPr>
            <a:normAutofit fontScale="90000"/>
          </a:bodyPr>
          <a:lstStyle/>
          <a:p>
            <a:pPr eaLnBrk="1" hangingPunct="1"/>
            <a:r>
              <a:rPr lang="ar-LB" smtClean="0">
                <a:cs typeface="Arabic Transparent" panose="020B0604020202020204" pitchFamily="34" charset="0"/>
              </a:rPr>
              <a:t>مكتب إدارة المشاريع 2/4</a:t>
            </a:r>
            <a:endParaRPr lang="en-US" smtClean="0">
              <a:cs typeface="Arabic Transparent" panose="020B0604020202020204" pitchFamily="34" charset="0"/>
            </a:endParaRPr>
          </a:p>
        </p:txBody>
      </p:sp>
      <p:sp>
        <p:nvSpPr>
          <p:cNvPr id="60420" name="Rectangle 3"/>
          <p:cNvSpPr>
            <a:spLocks noGrp="1" noChangeArrowheads="1"/>
          </p:cNvSpPr>
          <p:nvPr>
            <p:ph type="body" idx="1"/>
          </p:nvPr>
        </p:nvSpPr>
        <p:spPr>
          <a:xfrm>
            <a:off x="1676400" y="1219200"/>
            <a:ext cx="8534400" cy="4800600"/>
          </a:xfrm>
        </p:spPr>
        <p:txBody>
          <a:bodyPr/>
          <a:lstStyle/>
          <a:p>
            <a:pPr algn="r" rtl="1" eaLnBrk="1" hangingPunct="1">
              <a:lnSpc>
                <a:spcPct val="120000"/>
              </a:lnSpc>
            </a:pPr>
            <a:r>
              <a:rPr lang="ar-LB" smtClean="0">
                <a:cs typeface="Arabic Transparent" panose="020B0604020202020204" pitchFamily="34" charset="0"/>
              </a:rPr>
              <a:t>بديهي في المؤسسات ذات التنظيم المصفوفي والمشروعي </a:t>
            </a:r>
            <a:endParaRPr lang="en-US" smtClean="0">
              <a:cs typeface="Arabic Transparent" panose="020B0604020202020204" pitchFamily="34" charset="0"/>
            </a:endParaRPr>
          </a:p>
          <a:p>
            <a:pPr algn="r" rtl="1" eaLnBrk="1" hangingPunct="1">
              <a:lnSpc>
                <a:spcPct val="120000"/>
              </a:lnSpc>
            </a:pPr>
            <a:endParaRPr lang="en-US" sz="100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تتفاوت وظيفته من التأثير الاستشاري المقيّد بتوصيات سياسات وإجراءات في المشروعات المستقلّة، إلى منحه السلطة الرسميّة من قبل الإدارة التنفيذية</a:t>
            </a:r>
            <a:endParaRPr lang="en-US" smtClean="0">
              <a:cs typeface="Arabic Transparent" panose="020B0604020202020204" pitchFamily="34" charset="0"/>
            </a:endParaRPr>
          </a:p>
          <a:p>
            <a:pPr algn="r" rtl="1" eaLnBrk="1" hangingPunct="1">
              <a:lnSpc>
                <a:spcPct val="120000"/>
              </a:lnSpc>
            </a:pPr>
            <a:endParaRPr lang="en-US" sz="100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أعضاء فريق المشروعَ إمَّا يُكرّسونَ للمشروع أَو يَشتركونَ في المشاريع الأخرى</a:t>
            </a:r>
            <a:endParaRPr lang="en-US" smtClean="0">
              <a:cs typeface="Arabic Transparent" panose="020B0604020202020204" pitchFamily="34" charset="0"/>
            </a:endParaRPr>
          </a:p>
        </p:txBody>
      </p:sp>
    </p:spTree>
    <p:extLst>
      <p:ext uri="{BB962C8B-B14F-4D97-AF65-F5344CB8AC3E}">
        <p14:creationId xmlns:p14="http://schemas.microsoft.com/office/powerpoint/2010/main" val="394669801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65055D5F-AD7A-4939-AFC7-4C2E711D1C6A}" type="slidenum">
              <a:rPr lang="en-US" b="0">
                <a:solidFill>
                  <a:schemeClr val="bg1"/>
                </a:solidFill>
                <a:latin typeface="Humanst531 BT"/>
              </a:rPr>
              <a:pPr eaLnBrk="1" hangingPunct="1"/>
              <a:t>52</a:t>
            </a:fld>
            <a:endParaRPr lang="en-US" b="0">
              <a:solidFill>
                <a:schemeClr val="bg1"/>
              </a:solidFill>
              <a:latin typeface="Humanst531 BT"/>
            </a:endParaRPr>
          </a:p>
        </p:txBody>
      </p:sp>
      <p:sp>
        <p:nvSpPr>
          <p:cNvPr id="61443" name="Rectangle 2"/>
          <p:cNvSpPr>
            <a:spLocks noGrp="1" noChangeArrowheads="1"/>
          </p:cNvSpPr>
          <p:nvPr>
            <p:ph type="title"/>
          </p:nvPr>
        </p:nvSpPr>
        <p:spPr>
          <a:xfrm>
            <a:off x="1524000" y="304801"/>
            <a:ext cx="8229600" cy="519113"/>
          </a:xfrm>
        </p:spPr>
        <p:txBody>
          <a:bodyPr>
            <a:normAutofit fontScale="90000"/>
          </a:bodyPr>
          <a:lstStyle/>
          <a:p>
            <a:pPr eaLnBrk="1" hangingPunct="1"/>
            <a:r>
              <a:rPr lang="ar-LB" smtClean="0">
                <a:cs typeface="Arabic Transparent" panose="020B0604020202020204" pitchFamily="34" charset="0"/>
              </a:rPr>
              <a:t>مكتب إدارة المشاريع 3/4</a:t>
            </a:r>
            <a:endParaRPr lang="en-US" smtClean="0">
              <a:cs typeface="Arabic Transparent" panose="020B0604020202020204" pitchFamily="34" charset="0"/>
            </a:endParaRPr>
          </a:p>
        </p:txBody>
      </p:sp>
      <p:sp>
        <p:nvSpPr>
          <p:cNvPr id="61444" name="Rectangle 3"/>
          <p:cNvSpPr>
            <a:spLocks noGrp="1" noChangeArrowheads="1"/>
          </p:cNvSpPr>
          <p:nvPr>
            <p:ph type="body" idx="1"/>
          </p:nvPr>
        </p:nvSpPr>
        <p:spPr>
          <a:xfrm>
            <a:off x="1828800" y="1219200"/>
            <a:ext cx="8610600" cy="4922838"/>
          </a:xfrm>
        </p:spPr>
        <p:txBody>
          <a:bodyPr>
            <a:normAutofit fontScale="92500"/>
          </a:bodyPr>
          <a:lstStyle/>
          <a:p>
            <a:pPr algn="r" rtl="1" eaLnBrk="1" hangingPunct="1">
              <a:lnSpc>
                <a:spcPct val="120000"/>
              </a:lnSpc>
            </a:pPr>
            <a:r>
              <a:rPr lang="ar-LB" smtClean="0">
                <a:cs typeface="Arabic Transparent" panose="020B0604020202020204" pitchFamily="34" charset="0"/>
              </a:rPr>
              <a:t>تحديد وتطوير أسلوب إدارة المشاريع، أفضل الممارسات والمقاييس</a:t>
            </a:r>
            <a:endParaRPr lang="en-US" smtClean="0">
              <a:cs typeface="Arabic Transparent" panose="020B0604020202020204" pitchFamily="34" charset="0"/>
            </a:endParaRPr>
          </a:p>
          <a:p>
            <a:pPr algn="r" rtl="1" eaLnBrk="1" hangingPunct="1">
              <a:lnSpc>
                <a:spcPct val="120000"/>
              </a:lnSpc>
            </a:pPr>
            <a:endParaRPr lang="en-US" sz="1000">
              <a:cs typeface="Arabic Transparent" panose="020B0604020202020204" pitchFamily="34" charset="0"/>
            </a:endParaRPr>
          </a:p>
          <a:p>
            <a:pPr algn="r" rtl="1"/>
            <a:r>
              <a:rPr lang="ar-LB" smtClean="0">
                <a:cs typeface="Arabic Transparent" panose="020B0604020202020204" pitchFamily="34" charset="0"/>
              </a:rPr>
              <a:t>توضيح السياسات والإجراءات وإدارتها وآذلك القوالب وغيرها من الوثائق المتبادلة المشتركة الخاصة بالمشروع</a:t>
            </a:r>
          </a:p>
          <a:p>
            <a:pPr algn="r" rtl="1" eaLnBrk="1" hangingPunct="1">
              <a:lnSpc>
                <a:spcPct val="120000"/>
              </a:lnSpc>
            </a:pPr>
            <a:endParaRPr lang="en-US" sz="1000">
              <a:cs typeface="Arabic Transparent" panose="020B0604020202020204" pitchFamily="34" charset="0"/>
            </a:endParaRPr>
          </a:p>
          <a:p>
            <a:pPr algn="r" rtl="1"/>
            <a:r>
              <a:rPr lang="ar-LB" smtClean="0">
                <a:cs typeface="Arabic Transparent" panose="020B0604020202020204" pitchFamily="34" charset="0"/>
              </a:rPr>
              <a:t>إدارة المواصفات المركزية لجميع المشروعات التي يديرها مكتب إدارة المشروعات</a:t>
            </a:r>
          </a:p>
          <a:p>
            <a:pPr algn="r" rtl="1" eaLnBrk="1" hangingPunct="1">
              <a:lnSpc>
                <a:spcPct val="120000"/>
              </a:lnSpc>
              <a:buFontTx/>
              <a:buNone/>
            </a:pPr>
            <a:endParaRPr lang="en-US" sz="1200">
              <a:cs typeface="Arabic Transparent" panose="020B0604020202020204" pitchFamily="34" charset="0"/>
            </a:endParaRPr>
          </a:p>
          <a:p>
            <a:pPr algn="r" rtl="1"/>
            <a:r>
              <a:rPr lang="ar-LB" smtClean="0">
                <a:cs typeface="Arabic Transparent" panose="020B0604020202020204" pitchFamily="34" charset="0"/>
              </a:rPr>
              <a:t>مخزن مركزي وإدارة لكل من المخاطر الفردية والمشتركة لجميع المشروعات</a:t>
            </a:r>
          </a:p>
          <a:p>
            <a:pPr algn="r" rtl="1" eaLnBrk="1" hangingPunct="1">
              <a:lnSpc>
                <a:spcPct val="120000"/>
              </a:lnSpc>
            </a:pPr>
            <a:endParaRPr lang="en-US" sz="1000">
              <a:cs typeface="Arabic Transparent" panose="020B0604020202020204" pitchFamily="34" charset="0"/>
            </a:endParaRPr>
          </a:p>
          <a:p>
            <a:pPr algn="r" rtl="1"/>
            <a:r>
              <a:rPr lang="ar-LB" smtClean="0">
                <a:cs typeface="Arabic Transparent" panose="020B0604020202020204" pitchFamily="34" charset="0"/>
              </a:rPr>
              <a:t>مكتب مركزي لتشغيل وإدارة أدوات المشروع مثل برامج إدارة المشروعات على مستوى المؤسسة بأكملها</a:t>
            </a:r>
          </a:p>
        </p:txBody>
      </p:sp>
    </p:spTree>
    <p:extLst>
      <p:ext uri="{BB962C8B-B14F-4D97-AF65-F5344CB8AC3E}">
        <p14:creationId xmlns:p14="http://schemas.microsoft.com/office/powerpoint/2010/main" val="316751369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D4A2260F-08FE-4BE1-A3CB-834612DDF16C}" type="slidenum">
              <a:rPr lang="en-US" b="0">
                <a:solidFill>
                  <a:schemeClr val="bg1"/>
                </a:solidFill>
                <a:latin typeface="Humanst531 BT"/>
              </a:rPr>
              <a:pPr eaLnBrk="1" hangingPunct="1"/>
              <a:t>53</a:t>
            </a:fld>
            <a:endParaRPr lang="en-US" b="0">
              <a:solidFill>
                <a:schemeClr val="bg1"/>
              </a:solidFill>
              <a:latin typeface="Humanst531 BT"/>
            </a:endParaRPr>
          </a:p>
        </p:txBody>
      </p:sp>
      <p:sp>
        <p:nvSpPr>
          <p:cNvPr id="62467" name="Rectangle 2"/>
          <p:cNvSpPr>
            <a:spLocks noGrp="1" noChangeArrowheads="1"/>
          </p:cNvSpPr>
          <p:nvPr>
            <p:ph type="title"/>
          </p:nvPr>
        </p:nvSpPr>
        <p:spPr>
          <a:xfrm>
            <a:off x="1524000" y="304801"/>
            <a:ext cx="8229600" cy="519113"/>
          </a:xfrm>
        </p:spPr>
        <p:txBody>
          <a:bodyPr>
            <a:normAutofit fontScale="90000"/>
          </a:bodyPr>
          <a:lstStyle/>
          <a:p>
            <a:pPr eaLnBrk="1" hangingPunct="1"/>
            <a:r>
              <a:rPr lang="ar-LB" smtClean="0">
                <a:cs typeface="Arabic Transparent" panose="020B0604020202020204" pitchFamily="34" charset="0"/>
              </a:rPr>
              <a:t>مكتب إدارة المشاريع 4/4</a:t>
            </a:r>
            <a:endParaRPr lang="en-US" smtClean="0">
              <a:cs typeface="Arabic Transparent" panose="020B0604020202020204" pitchFamily="34" charset="0"/>
            </a:endParaRPr>
          </a:p>
        </p:txBody>
      </p:sp>
      <p:sp>
        <p:nvSpPr>
          <p:cNvPr id="62468" name="Rectangle 3"/>
          <p:cNvSpPr>
            <a:spLocks noGrp="1" noChangeArrowheads="1"/>
          </p:cNvSpPr>
          <p:nvPr>
            <p:ph type="body" idx="1"/>
          </p:nvPr>
        </p:nvSpPr>
        <p:spPr>
          <a:xfrm>
            <a:off x="1752600" y="1219200"/>
            <a:ext cx="8610600" cy="4160838"/>
          </a:xfrm>
        </p:spPr>
        <p:txBody>
          <a:bodyPr/>
          <a:lstStyle/>
          <a:p>
            <a:pPr algn="r" rtl="1"/>
            <a:r>
              <a:rPr lang="ar-LB" smtClean="0">
                <a:cs typeface="Arabic Transparent" panose="020B0604020202020204" pitchFamily="34" charset="0"/>
              </a:rPr>
              <a:t>تنسيق مركزي لإدارة الاتصالات عبر المشروعات</a:t>
            </a:r>
          </a:p>
          <a:p>
            <a:pPr algn="r" rtl="1" eaLnBrk="1" hangingPunct="1">
              <a:lnSpc>
                <a:spcPct val="120000"/>
              </a:lnSpc>
            </a:pPr>
            <a:endParaRPr lang="en-US" sz="1000">
              <a:cs typeface="Arabic Transparent" panose="020B0604020202020204" pitchFamily="34" charset="0"/>
            </a:endParaRPr>
          </a:p>
          <a:p>
            <a:pPr algn="r" rtl="1"/>
            <a:r>
              <a:rPr lang="ar-LB" smtClean="0">
                <a:cs typeface="Arabic Transparent" panose="020B0604020202020204" pitchFamily="34" charset="0"/>
              </a:rPr>
              <a:t>قاعدة إشرافية وتوجيهية لمديري المشروعات</a:t>
            </a:r>
          </a:p>
          <a:p>
            <a:pPr algn="r" rtl="1" eaLnBrk="1" hangingPunct="1">
              <a:lnSpc>
                <a:spcPct val="120000"/>
              </a:lnSpc>
            </a:pPr>
            <a:endParaRPr lang="en-US" sz="1000">
              <a:cs typeface="Arabic Transparent" panose="020B0604020202020204" pitchFamily="34" charset="0"/>
            </a:endParaRPr>
          </a:p>
          <a:p>
            <a:pPr algn="r" rtl="1"/>
            <a:r>
              <a:rPr lang="ar-LB" smtClean="0">
                <a:cs typeface="Arabic Transparent" panose="020B0604020202020204" pitchFamily="34" charset="0"/>
              </a:rPr>
              <a:t>مراقبة مركزية لجميع الجداول الزمنية وميزانيات مشروعات مكتب إدارة المشروعات وهي عادة ما تكون على مستوى المؤسسة</a:t>
            </a:r>
          </a:p>
          <a:p>
            <a:pPr algn="r" rtl="1" eaLnBrk="1" hangingPunct="1">
              <a:lnSpc>
                <a:spcPct val="120000"/>
              </a:lnSpc>
            </a:pPr>
            <a:endParaRPr lang="en-US" sz="1000">
              <a:cs typeface="Arabic Transparent" panose="020B0604020202020204" pitchFamily="34" charset="0"/>
            </a:endParaRPr>
          </a:p>
          <a:p>
            <a:pPr algn="r" rtl="1"/>
            <a:r>
              <a:rPr lang="ar-LB" smtClean="0">
                <a:cs typeface="Arabic Transparent" panose="020B0604020202020204" pitchFamily="34" charset="0"/>
              </a:rPr>
              <a:t>تنسيق مقاييس الجودة الكلية للمشروع فيما بين مدير المشروع وأي مسؤول عن الجودة أو منظمات القياس سواء داخليا أو خارجيا.</a:t>
            </a:r>
          </a:p>
          <a:p>
            <a:pPr algn="r" rtl="1" eaLnBrk="1" hangingPunct="1">
              <a:lnSpc>
                <a:spcPct val="120000"/>
              </a:lnSpc>
            </a:pPr>
            <a:endParaRPr lang="en-US" smtClean="0">
              <a:cs typeface="Arabic Transparent" panose="020B0604020202020204" pitchFamily="34" charset="0"/>
            </a:endParaRPr>
          </a:p>
        </p:txBody>
      </p:sp>
    </p:spTree>
    <p:extLst>
      <p:ext uri="{BB962C8B-B14F-4D97-AF65-F5344CB8AC3E}">
        <p14:creationId xmlns:p14="http://schemas.microsoft.com/office/powerpoint/2010/main" val="189696496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00150A3C-B0C7-4211-9901-B4C41BBDA1CC}" type="slidenum">
              <a:rPr lang="en-US" b="0">
                <a:solidFill>
                  <a:schemeClr val="bg1"/>
                </a:solidFill>
                <a:latin typeface="Humanst531 BT"/>
              </a:rPr>
              <a:pPr eaLnBrk="1" hangingPunct="1"/>
              <a:t>54</a:t>
            </a:fld>
            <a:endParaRPr lang="en-US" b="0">
              <a:solidFill>
                <a:schemeClr val="bg1"/>
              </a:solidFill>
              <a:latin typeface="Humanst531 BT"/>
            </a:endParaRPr>
          </a:p>
        </p:txBody>
      </p:sp>
      <p:pic>
        <p:nvPicPr>
          <p:cNvPr id="63491" name="Picture 2" descr="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905000"/>
            <a:ext cx="13487400" cy="1011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Rectangle 3"/>
          <p:cNvSpPr>
            <a:spLocks noChangeArrowheads="1"/>
          </p:cNvSpPr>
          <p:nvPr/>
        </p:nvSpPr>
        <p:spPr bwMode="auto">
          <a:xfrm>
            <a:off x="1524000" y="304801"/>
            <a:ext cx="822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ar-LB" sz="2800">
                <a:solidFill>
                  <a:schemeClr val="tx2"/>
                </a:solidFill>
                <a:latin typeface="Verdana" panose="020B0604030504040204" pitchFamily="34" charset="0"/>
                <a:cs typeface="Arabic Transparent" panose="020B0604020202020204" pitchFamily="34" charset="0"/>
              </a:rPr>
              <a:t>أصحاب المصلحة في المشروعات</a:t>
            </a:r>
            <a:endParaRPr lang="en-US" sz="2800">
              <a:solidFill>
                <a:schemeClr val="tx2"/>
              </a:solidFill>
              <a:latin typeface="Verdana" panose="020B0604030504040204" pitchFamily="34" charset="0"/>
              <a:cs typeface="Arabic Transparent" panose="020B0604020202020204" pitchFamily="34" charset="0"/>
            </a:endParaRPr>
          </a:p>
        </p:txBody>
      </p:sp>
    </p:spTree>
    <p:extLst>
      <p:ext uri="{BB962C8B-B14F-4D97-AF65-F5344CB8AC3E}">
        <p14:creationId xmlns:p14="http://schemas.microsoft.com/office/powerpoint/2010/main" val="234778404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475D6DFD-A591-488A-8E2C-B8560B678461}" type="slidenum">
              <a:rPr lang="en-US" b="0">
                <a:solidFill>
                  <a:schemeClr val="bg1"/>
                </a:solidFill>
                <a:latin typeface="Humanst531 BT"/>
              </a:rPr>
              <a:pPr eaLnBrk="1" hangingPunct="1"/>
              <a:t>55</a:t>
            </a:fld>
            <a:endParaRPr lang="en-US" b="0">
              <a:solidFill>
                <a:schemeClr val="bg1"/>
              </a:solidFill>
              <a:latin typeface="Humanst531 BT"/>
            </a:endParaRPr>
          </a:p>
        </p:txBody>
      </p:sp>
      <p:sp>
        <p:nvSpPr>
          <p:cNvPr id="64515" name="Rectangle 2"/>
          <p:cNvSpPr>
            <a:spLocks noGrp="1" noChangeArrowheads="1"/>
          </p:cNvSpPr>
          <p:nvPr>
            <p:ph type="title"/>
          </p:nvPr>
        </p:nvSpPr>
        <p:spPr>
          <a:xfrm>
            <a:off x="1981200" y="457201"/>
            <a:ext cx="7315200" cy="519113"/>
          </a:xfrm>
        </p:spPr>
        <p:txBody>
          <a:bodyPr>
            <a:normAutofit fontScale="90000"/>
          </a:bodyPr>
          <a:lstStyle/>
          <a:p>
            <a:pPr eaLnBrk="1" hangingPunct="1"/>
            <a:r>
              <a:rPr lang="ar-LB" b="1" smtClean="0">
                <a:cs typeface="Arabic Transparent" panose="020B0604020202020204" pitchFamily="34" charset="0"/>
              </a:rPr>
              <a:t>من يحتمل أن يكون صاحب مصلحة؟</a:t>
            </a:r>
            <a:endParaRPr lang="en-US" b="1" smtClean="0">
              <a:cs typeface="Arabic Transparent" panose="020B0604020202020204" pitchFamily="34" charset="0"/>
            </a:endParaRPr>
          </a:p>
        </p:txBody>
      </p:sp>
      <p:pic>
        <p:nvPicPr>
          <p:cNvPr id="6451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1447801"/>
            <a:ext cx="4876800" cy="470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303501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D0CF4132-6A05-430A-83BC-2AB2AF0E625C}" type="slidenum">
              <a:rPr lang="en-US" b="0">
                <a:solidFill>
                  <a:schemeClr val="bg1"/>
                </a:solidFill>
                <a:latin typeface="Humanst531 BT"/>
              </a:rPr>
              <a:pPr eaLnBrk="1" hangingPunct="1"/>
              <a:t>56</a:t>
            </a:fld>
            <a:endParaRPr lang="en-US" b="0">
              <a:solidFill>
                <a:schemeClr val="bg1"/>
              </a:solidFill>
              <a:latin typeface="Humanst531 BT"/>
            </a:endParaRPr>
          </a:p>
        </p:txBody>
      </p:sp>
      <p:sp>
        <p:nvSpPr>
          <p:cNvPr id="65539" name="Rectangle 2"/>
          <p:cNvSpPr>
            <a:spLocks noGrp="1" noChangeArrowheads="1"/>
          </p:cNvSpPr>
          <p:nvPr>
            <p:ph type="title"/>
          </p:nvPr>
        </p:nvSpPr>
        <p:spPr>
          <a:xfrm>
            <a:off x="1981200" y="304801"/>
            <a:ext cx="7315200" cy="523875"/>
          </a:xfrm>
        </p:spPr>
        <p:txBody>
          <a:bodyPr>
            <a:normAutofit fontScale="90000"/>
          </a:bodyPr>
          <a:lstStyle/>
          <a:p>
            <a:pPr eaLnBrk="1" hangingPunct="1"/>
            <a:r>
              <a:rPr lang="ar-LB" b="1" smtClean="0">
                <a:cs typeface="Arabic Transparent" panose="020B0604020202020204" pitchFamily="34" charset="0"/>
              </a:rPr>
              <a:t>أصحاب المصلحة في مشروع بناء</a:t>
            </a:r>
            <a:endParaRPr lang="en-US" b="1" smtClean="0">
              <a:cs typeface="Arabic Transparent" panose="020B0604020202020204" pitchFamily="34" charset="0"/>
            </a:endParaRPr>
          </a:p>
        </p:txBody>
      </p:sp>
      <p:pic>
        <p:nvPicPr>
          <p:cNvPr id="6554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1" y="1524000"/>
            <a:ext cx="7051675"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698583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5930C4A8-EB15-429A-A854-F8233BE54310}" type="slidenum">
              <a:rPr lang="en-US" b="0">
                <a:solidFill>
                  <a:schemeClr val="bg1"/>
                </a:solidFill>
                <a:latin typeface="Humanst531 BT"/>
              </a:rPr>
              <a:pPr eaLnBrk="1" hangingPunct="1"/>
              <a:t>57</a:t>
            </a:fld>
            <a:endParaRPr lang="en-US" b="0">
              <a:solidFill>
                <a:schemeClr val="bg1"/>
              </a:solidFill>
              <a:latin typeface="Humanst531 BT"/>
            </a:endParaRPr>
          </a:p>
        </p:txBody>
      </p:sp>
      <p:sp>
        <p:nvSpPr>
          <p:cNvPr id="66563" name="Rectangle 2"/>
          <p:cNvSpPr>
            <a:spLocks noGrp="1" noChangeArrowheads="1"/>
          </p:cNvSpPr>
          <p:nvPr>
            <p:ph type="title"/>
          </p:nvPr>
        </p:nvSpPr>
        <p:spPr>
          <a:xfrm>
            <a:off x="1600200" y="228601"/>
            <a:ext cx="7467600" cy="587375"/>
          </a:xfrm>
        </p:spPr>
        <p:txBody>
          <a:bodyPr>
            <a:normAutofit fontScale="90000"/>
          </a:bodyPr>
          <a:lstStyle/>
          <a:p>
            <a:pPr eaLnBrk="1" hangingPunct="1">
              <a:lnSpc>
                <a:spcPct val="120000"/>
              </a:lnSpc>
            </a:pPr>
            <a:r>
              <a:rPr lang="ar-LB" smtClean="0">
                <a:cs typeface="Arabic Transparent" panose="020B0604020202020204" pitchFamily="34" charset="0"/>
              </a:rPr>
              <a:t>أصحاب المصلحة 1/3</a:t>
            </a:r>
            <a:endParaRPr lang="en-US" smtClean="0">
              <a:cs typeface="Arabic Transparent" panose="020B0604020202020204" pitchFamily="34" charset="0"/>
            </a:endParaRPr>
          </a:p>
        </p:txBody>
      </p:sp>
      <p:sp>
        <p:nvSpPr>
          <p:cNvPr id="66564" name="Rectangle 3"/>
          <p:cNvSpPr>
            <a:spLocks noGrp="1" noChangeArrowheads="1"/>
          </p:cNvSpPr>
          <p:nvPr>
            <p:ph type="body" idx="1"/>
          </p:nvPr>
        </p:nvSpPr>
        <p:spPr>
          <a:xfrm>
            <a:off x="1981200" y="914400"/>
            <a:ext cx="8229600" cy="5029200"/>
          </a:xfrm>
        </p:spPr>
        <p:txBody>
          <a:bodyPr>
            <a:normAutofit fontScale="62500" lnSpcReduction="20000"/>
          </a:bodyPr>
          <a:lstStyle/>
          <a:p>
            <a:pPr algn="r" rtl="1" eaLnBrk="1" hangingPunct="1">
              <a:lnSpc>
                <a:spcPct val="120000"/>
              </a:lnSpc>
            </a:pPr>
            <a:r>
              <a:rPr lang="ar-LB" smtClean="0">
                <a:cs typeface="Arabic Transparent" panose="020B0604020202020204" pitchFamily="34" charset="0"/>
              </a:rPr>
              <a:t>مدير المشروع</a:t>
            </a:r>
            <a:endParaRPr lang="en-US" smtClean="0">
              <a:cs typeface="Arabic Transparent" panose="020B0604020202020204" pitchFamily="34" charset="0"/>
            </a:endParaRPr>
          </a:p>
          <a:p>
            <a:pPr algn="r" rtl="1" eaLnBrk="1" hangingPunct="1"/>
            <a:r>
              <a:rPr lang="ar-LB" smtClean="0">
                <a:cs typeface="Arabic Transparent" panose="020B0604020202020204" pitchFamily="34" charset="0"/>
              </a:rPr>
              <a:t>فريق إدارة المشروع</a:t>
            </a:r>
            <a:endParaRPr lang="en-US" smtClean="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أعضاء فريق المشروع</a:t>
            </a:r>
            <a:endParaRPr lang="en-US" smtClean="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الزبون</a:t>
            </a:r>
            <a:endParaRPr lang="en-US" smtClean="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المستخدمون</a:t>
            </a:r>
            <a:endParaRPr lang="en-US" smtClean="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الشركة المنفذة</a:t>
            </a:r>
            <a:endParaRPr lang="en-US" smtClean="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الراعي/الكفيل</a:t>
            </a:r>
            <a:endParaRPr lang="en-US" smtClean="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الإدارة العليا</a:t>
            </a:r>
            <a:endParaRPr lang="en-US" smtClean="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المدير الوظيفي</a:t>
            </a:r>
            <a:endParaRPr lang="en-US" smtClean="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المؤثرون</a:t>
            </a:r>
            <a:endParaRPr lang="en-US" smtClean="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مكتب إدارة المشاريع</a:t>
            </a:r>
            <a:endParaRPr lang="en-US" smtClean="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آخرون: الهيئات الحكومية، وسائل الإعلام، المواطنون، المالكون، الباعة إلخ.</a:t>
            </a:r>
            <a:endParaRPr lang="en-US" smtClean="0">
              <a:cs typeface="Arabic Transparent" panose="020B0604020202020204" pitchFamily="34" charset="0"/>
            </a:endParaRPr>
          </a:p>
        </p:txBody>
      </p:sp>
    </p:spTree>
    <p:extLst>
      <p:ext uri="{BB962C8B-B14F-4D97-AF65-F5344CB8AC3E}">
        <p14:creationId xmlns:p14="http://schemas.microsoft.com/office/powerpoint/2010/main" val="192150432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C203B041-9ABE-4389-93CB-30CE919A0715}" type="slidenum">
              <a:rPr lang="en-US" b="0">
                <a:solidFill>
                  <a:schemeClr val="bg1"/>
                </a:solidFill>
                <a:latin typeface="Humanst531 BT"/>
              </a:rPr>
              <a:pPr eaLnBrk="1" hangingPunct="1"/>
              <a:t>58</a:t>
            </a:fld>
            <a:endParaRPr lang="en-US" b="0">
              <a:solidFill>
                <a:schemeClr val="bg1"/>
              </a:solidFill>
              <a:latin typeface="Humanst531 BT"/>
            </a:endParaRPr>
          </a:p>
        </p:txBody>
      </p:sp>
      <p:sp>
        <p:nvSpPr>
          <p:cNvPr id="67587" name="Rectangle 2"/>
          <p:cNvSpPr>
            <a:spLocks noGrp="1" noChangeArrowheads="1"/>
          </p:cNvSpPr>
          <p:nvPr>
            <p:ph type="title"/>
          </p:nvPr>
        </p:nvSpPr>
        <p:spPr>
          <a:xfrm>
            <a:off x="1981200" y="319088"/>
            <a:ext cx="6705600" cy="519112"/>
          </a:xfrm>
        </p:spPr>
        <p:txBody>
          <a:bodyPr>
            <a:normAutofit fontScale="90000"/>
          </a:bodyPr>
          <a:lstStyle/>
          <a:p>
            <a:pPr eaLnBrk="1" hangingPunct="1"/>
            <a:r>
              <a:rPr lang="ar-LB" smtClean="0">
                <a:cs typeface="Arabic Transparent" panose="020B0604020202020204" pitchFamily="34" charset="0"/>
              </a:rPr>
              <a:t>أصحاب المصلحة 2/3</a:t>
            </a:r>
            <a:endParaRPr lang="en-US" smtClean="0">
              <a:cs typeface="Arabic Transparent" panose="020B0604020202020204" pitchFamily="34" charset="0"/>
            </a:endParaRPr>
          </a:p>
        </p:txBody>
      </p:sp>
      <p:sp>
        <p:nvSpPr>
          <p:cNvPr id="67588" name="Rectangle 3"/>
          <p:cNvSpPr>
            <a:spLocks noGrp="1" noChangeArrowheads="1"/>
          </p:cNvSpPr>
          <p:nvPr>
            <p:ph type="body" idx="1"/>
          </p:nvPr>
        </p:nvSpPr>
        <p:spPr>
          <a:xfrm>
            <a:off x="1981200" y="1143000"/>
            <a:ext cx="8229600" cy="4876800"/>
          </a:xfrm>
        </p:spPr>
        <p:txBody>
          <a:bodyPr>
            <a:normAutofit fontScale="92500" lnSpcReduction="10000"/>
          </a:bodyPr>
          <a:lstStyle/>
          <a:p>
            <a:pPr algn="r" rtl="1" eaLnBrk="1" hangingPunct="1">
              <a:lnSpc>
                <a:spcPct val="120000"/>
              </a:lnSpc>
            </a:pPr>
            <a:r>
              <a:rPr lang="ar-LB" smtClean="0">
                <a:cs typeface="Arabic Transparent" panose="020B0604020202020204" pitchFamily="34" charset="0"/>
              </a:rPr>
              <a:t>قد تتأثر منافع أصحاب المصلحة بالمشروع بشكل إيجابي أو سلبي</a:t>
            </a:r>
            <a:endParaRPr lang="en-US" smtClean="0">
              <a:cs typeface="Arabic Transparent" panose="020B0604020202020204" pitchFamily="34" charset="0"/>
            </a:endParaRPr>
          </a:p>
          <a:p>
            <a:pPr algn="r" rtl="1" eaLnBrk="1" hangingPunct="1">
              <a:lnSpc>
                <a:spcPct val="120000"/>
              </a:lnSpc>
            </a:pPr>
            <a:endParaRPr lang="en-US" sz="100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قد يمارس أصحاب المصلحة تأثيرًا على المشروع ونتائجه</a:t>
            </a:r>
            <a:endParaRPr lang="en-US" smtClean="0">
              <a:cs typeface="Arabic Transparent" panose="020B0604020202020204" pitchFamily="34" charset="0"/>
            </a:endParaRPr>
          </a:p>
          <a:p>
            <a:pPr algn="r" rtl="1" eaLnBrk="1" hangingPunct="1">
              <a:lnSpc>
                <a:spcPct val="120000"/>
              </a:lnSpc>
            </a:pPr>
            <a:endParaRPr lang="en-US" sz="100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معرفة أصحاب المصلحة وتحديد متطلباتهم أمر حيوي بالنسبة لإدارة المشروع</a:t>
            </a:r>
            <a:endParaRPr lang="en-US" smtClean="0">
              <a:cs typeface="Arabic Transparent" panose="020B0604020202020204" pitchFamily="34" charset="0"/>
            </a:endParaRPr>
          </a:p>
          <a:p>
            <a:pPr algn="r" rtl="1" eaLnBrk="1" hangingPunct="1">
              <a:lnSpc>
                <a:spcPct val="120000"/>
              </a:lnSpc>
            </a:pPr>
            <a:endParaRPr lang="en-US" sz="100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متطلبات أصحاب المصالح قد تكون ضمنية – غير مصرّح عنها</a:t>
            </a:r>
            <a:endParaRPr lang="en-US" smtClean="0">
              <a:cs typeface="Arabic Transparent" panose="020B0604020202020204" pitchFamily="34" charset="0"/>
            </a:endParaRPr>
          </a:p>
          <a:p>
            <a:pPr algn="r" rtl="1" eaLnBrk="1" hangingPunct="1">
              <a:lnSpc>
                <a:spcPct val="120000"/>
              </a:lnSpc>
            </a:pPr>
            <a:endParaRPr lang="en-US" sz="100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قد تتضارب مصالح وأهداف أصحاب المصلحة – إدارة أصحاب المصلحة ليست بالأمر السهل</a:t>
            </a:r>
            <a:endParaRPr lang="en-US" smtClean="0">
              <a:cs typeface="Arabic Transparent" panose="020B0604020202020204" pitchFamily="34" charset="0"/>
            </a:endParaRPr>
          </a:p>
        </p:txBody>
      </p:sp>
    </p:spTree>
    <p:extLst>
      <p:ext uri="{BB962C8B-B14F-4D97-AF65-F5344CB8AC3E}">
        <p14:creationId xmlns:p14="http://schemas.microsoft.com/office/powerpoint/2010/main" val="192497731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8F956170-8AC4-48BD-8413-5EFC4975A785}" type="slidenum">
              <a:rPr lang="en-US" b="0">
                <a:solidFill>
                  <a:schemeClr val="bg1"/>
                </a:solidFill>
                <a:latin typeface="Humanst531 BT"/>
              </a:rPr>
              <a:pPr eaLnBrk="1" hangingPunct="1"/>
              <a:t>59</a:t>
            </a:fld>
            <a:endParaRPr lang="en-US" b="0">
              <a:solidFill>
                <a:schemeClr val="bg1"/>
              </a:solidFill>
              <a:latin typeface="Humanst531 BT"/>
            </a:endParaRPr>
          </a:p>
        </p:txBody>
      </p:sp>
      <p:sp>
        <p:nvSpPr>
          <p:cNvPr id="68611" name="Rectangle 2"/>
          <p:cNvSpPr>
            <a:spLocks noGrp="1" noChangeArrowheads="1"/>
          </p:cNvSpPr>
          <p:nvPr>
            <p:ph type="title"/>
          </p:nvPr>
        </p:nvSpPr>
        <p:spPr>
          <a:xfrm>
            <a:off x="1981200" y="319088"/>
            <a:ext cx="6705600" cy="519112"/>
          </a:xfrm>
        </p:spPr>
        <p:txBody>
          <a:bodyPr>
            <a:normAutofit fontScale="90000"/>
          </a:bodyPr>
          <a:lstStyle/>
          <a:p>
            <a:pPr eaLnBrk="1" hangingPunct="1"/>
            <a:r>
              <a:rPr lang="ar-LB" smtClean="0">
                <a:cs typeface="Arabic Transparent" panose="020B0604020202020204" pitchFamily="34" charset="0"/>
              </a:rPr>
              <a:t>أصحاب المصلحة 3/3</a:t>
            </a:r>
            <a:endParaRPr lang="en-US" smtClean="0">
              <a:cs typeface="Arabic Transparent" panose="020B0604020202020204" pitchFamily="34" charset="0"/>
            </a:endParaRPr>
          </a:p>
        </p:txBody>
      </p:sp>
      <p:sp>
        <p:nvSpPr>
          <p:cNvPr id="68612" name="Rectangle 3"/>
          <p:cNvSpPr>
            <a:spLocks noGrp="1" noChangeArrowheads="1"/>
          </p:cNvSpPr>
          <p:nvPr>
            <p:ph type="body" idx="1"/>
          </p:nvPr>
        </p:nvSpPr>
        <p:spPr>
          <a:xfrm>
            <a:off x="1981200" y="1219200"/>
            <a:ext cx="8229600" cy="4800600"/>
          </a:xfrm>
        </p:spPr>
        <p:txBody>
          <a:bodyPr/>
          <a:lstStyle/>
          <a:p>
            <a:pPr algn="r" rtl="1" eaLnBrk="1" hangingPunct="1">
              <a:lnSpc>
                <a:spcPct val="120000"/>
              </a:lnSpc>
            </a:pPr>
            <a:r>
              <a:rPr lang="ar-LB" smtClean="0">
                <a:cs typeface="Arabic Transparent" panose="020B0604020202020204" pitchFamily="34" charset="0"/>
              </a:rPr>
              <a:t>يهدف مدير المشروع لإيجاد قرارات حول اختلافات أصحاب المصالح</a:t>
            </a:r>
            <a:endParaRPr lang="en-US" smtClean="0">
              <a:cs typeface="Arabic Transparent" panose="020B0604020202020204" pitchFamily="34" charset="0"/>
            </a:endParaRPr>
          </a:p>
          <a:p>
            <a:pPr algn="r" rtl="1" eaLnBrk="1" hangingPunct="1">
              <a:lnSpc>
                <a:spcPct val="120000"/>
              </a:lnSpc>
            </a:pPr>
            <a:endParaRPr lang="en-US" sz="100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انخراط أصحاب المصلحة في مراحل المشروع يقوّي احتمال تلبية متطلبات العملاء ويحقق الملكية المشتركة للمشروع من قبل أصحاب المصلحة </a:t>
            </a:r>
            <a:endParaRPr lang="en-US" smtClean="0">
              <a:cs typeface="Arabic Transparent" panose="020B0604020202020204" pitchFamily="34" charset="0"/>
            </a:endParaRPr>
          </a:p>
          <a:p>
            <a:pPr algn="r" rtl="1" eaLnBrk="1" hangingPunct="1">
              <a:lnSpc>
                <a:spcPct val="120000"/>
              </a:lnSpc>
            </a:pPr>
            <a:endParaRPr lang="en-US" sz="1000">
              <a:cs typeface="Arabic Transparent" panose="020B0604020202020204" pitchFamily="34" charset="0"/>
            </a:endParaRPr>
          </a:p>
          <a:p>
            <a:pPr algn="r" rtl="1" eaLnBrk="1" hangingPunct="1">
              <a:lnSpc>
                <a:spcPct val="120000"/>
              </a:lnSpc>
            </a:pPr>
            <a:r>
              <a:rPr lang="ar-LB" b="1" smtClean="0">
                <a:cs typeface="Arabic Transparent" panose="020B0604020202020204" pitchFamily="34" charset="0"/>
              </a:rPr>
              <a:t>إجمالاً، تحسم الاختلافات بين أصحاب المصلحة </a:t>
            </a:r>
            <a:r>
              <a:rPr lang="ar-LB" b="1" u="sng" smtClean="0">
                <a:cs typeface="Arabic Transparent" panose="020B0604020202020204" pitchFamily="34" charset="0"/>
              </a:rPr>
              <a:t>لصالح العملاء</a:t>
            </a:r>
            <a:r>
              <a:rPr lang="ar-LB" b="1" smtClean="0">
                <a:cs typeface="Arabic Transparent" panose="020B0604020202020204" pitchFamily="34" charset="0"/>
              </a:rPr>
              <a:t>، </a:t>
            </a:r>
            <a:r>
              <a:rPr lang="ar-LB" b="1" i="1" smtClean="0">
                <a:cs typeface="Arabic Transparent" panose="020B0604020202020204" pitchFamily="34" charset="0"/>
              </a:rPr>
              <a:t>ولا ينبغي تخطي طموحهم</a:t>
            </a:r>
            <a:endParaRPr lang="en-US" b="1" i="1" smtClean="0">
              <a:cs typeface="Arabic Transparent" panose="020B0604020202020204" pitchFamily="34" charset="0"/>
            </a:endParaRPr>
          </a:p>
        </p:txBody>
      </p:sp>
    </p:spTree>
    <p:extLst>
      <p:ext uri="{BB962C8B-B14F-4D97-AF65-F5344CB8AC3E}">
        <p14:creationId xmlns:p14="http://schemas.microsoft.com/office/powerpoint/2010/main" val="32361981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AB728696-3DAB-4971-8AFD-92C40E4A4FAA}" type="slidenum">
              <a:rPr lang="en-US" b="0">
                <a:solidFill>
                  <a:schemeClr val="bg1"/>
                </a:solidFill>
                <a:latin typeface="Humanst531 BT"/>
              </a:rPr>
              <a:pPr eaLnBrk="1" hangingPunct="1"/>
              <a:t>6</a:t>
            </a:fld>
            <a:endParaRPr lang="en-US" b="0">
              <a:solidFill>
                <a:schemeClr val="bg1"/>
              </a:solidFill>
              <a:latin typeface="Humanst531 BT"/>
            </a:endParaRPr>
          </a:p>
        </p:txBody>
      </p:sp>
      <p:sp>
        <p:nvSpPr>
          <p:cNvPr id="7171" name="Rectangle 2"/>
          <p:cNvSpPr>
            <a:spLocks noGrp="1" noChangeArrowheads="1"/>
          </p:cNvSpPr>
          <p:nvPr>
            <p:ph type="title"/>
          </p:nvPr>
        </p:nvSpPr>
        <p:spPr>
          <a:xfrm>
            <a:off x="1752600" y="304801"/>
            <a:ext cx="7315200" cy="519113"/>
          </a:xfrm>
        </p:spPr>
        <p:txBody>
          <a:bodyPr>
            <a:normAutofit fontScale="90000"/>
          </a:bodyPr>
          <a:lstStyle/>
          <a:p>
            <a:pPr eaLnBrk="1" hangingPunct="1"/>
            <a:r>
              <a:rPr lang="ar-LB" smtClean="0">
                <a:cs typeface="Arabic Transparent" panose="020B0604020202020204" pitchFamily="34" charset="0"/>
              </a:rPr>
              <a:t>مجهود مؤقت</a:t>
            </a:r>
            <a:endParaRPr lang="en-US" smtClean="0">
              <a:cs typeface="Arabic Transparent" panose="020B0604020202020204" pitchFamily="34" charset="0"/>
            </a:endParaRPr>
          </a:p>
        </p:txBody>
      </p:sp>
      <p:sp>
        <p:nvSpPr>
          <p:cNvPr id="7172" name="Rectangle 3"/>
          <p:cNvSpPr>
            <a:spLocks noGrp="1" noChangeArrowheads="1"/>
          </p:cNvSpPr>
          <p:nvPr>
            <p:ph type="body" idx="1"/>
          </p:nvPr>
        </p:nvSpPr>
        <p:spPr>
          <a:xfrm>
            <a:off x="1752600" y="1371601"/>
            <a:ext cx="8686800" cy="4759325"/>
          </a:xfrm>
        </p:spPr>
        <p:txBody>
          <a:bodyPr/>
          <a:lstStyle/>
          <a:p>
            <a:pPr algn="r" rtl="1" eaLnBrk="1" hangingPunct="1">
              <a:lnSpc>
                <a:spcPct val="120000"/>
              </a:lnSpc>
            </a:pPr>
            <a:r>
              <a:rPr lang="ar-LB" smtClean="0">
                <a:cs typeface="Arabic Transparent" panose="020B0604020202020204" pitchFamily="34" charset="0"/>
              </a:rPr>
              <a:t>لكلّ مشروع بداية ونهاية محددتان</a:t>
            </a:r>
          </a:p>
          <a:p>
            <a:pPr algn="r" rtl="1" eaLnBrk="1" hangingPunct="1">
              <a:lnSpc>
                <a:spcPct val="120000"/>
              </a:lnSpc>
            </a:pPr>
            <a:r>
              <a:rPr lang="ar-LB" smtClean="0">
                <a:cs typeface="Arabic Transparent" panose="020B0604020202020204" pitchFamily="34" charset="0"/>
              </a:rPr>
              <a:t>مدة المشروع تتراوح ما بين يوم واحد وعدة سنوات</a:t>
            </a:r>
          </a:p>
          <a:p>
            <a:pPr algn="r" rtl="1" eaLnBrk="1" hangingPunct="1">
              <a:lnSpc>
                <a:spcPct val="120000"/>
              </a:lnSpc>
            </a:pPr>
            <a:r>
              <a:rPr lang="ar-LB" smtClean="0">
                <a:cs typeface="Arabic Transparent" panose="020B0604020202020204" pitchFamily="34" charset="0"/>
              </a:rPr>
              <a:t>إما أن يحقق المشروع أهدافه أو يُصار إلى إنهائه</a:t>
            </a:r>
          </a:p>
          <a:p>
            <a:pPr algn="r" rtl="1" eaLnBrk="1" hangingPunct="1">
              <a:lnSpc>
                <a:spcPct val="120000"/>
              </a:lnSpc>
            </a:pPr>
            <a:r>
              <a:rPr lang="ar-LB" smtClean="0">
                <a:cs typeface="Arabic Transparent" panose="020B0604020202020204" pitchFamily="34" charset="0"/>
              </a:rPr>
              <a:t>المنتجات أو الخدمات قد تدوم طويلاً بعد انتهاء المشاريع التي أنتجتها</a:t>
            </a:r>
            <a:endParaRPr lang="en-US" smtClean="0">
              <a:cs typeface="Arabic Transparent" panose="020B0604020202020204" pitchFamily="34" charset="0"/>
            </a:endParaRPr>
          </a:p>
        </p:txBody>
      </p:sp>
    </p:spTree>
    <p:extLst>
      <p:ext uri="{BB962C8B-B14F-4D97-AF65-F5344CB8AC3E}">
        <p14:creationId xmlns:p14="http://schemas.microsoft.com/office/powerpoint/2010/main" val="82407766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B71E480D-82F2-492F-8A27-80EF51FB36E2}" type="slidenum">
              <a:rPr lang="en-US" b="0">
                <a:solidFill>
                  <a:schemeClr val="bg1"/>
                </a:solidFill>
                <a:latin typeface="Humanst531 BT"/>
              </a:rPr>
              <a:pPr eaLnBrk="1" hangingPunct="1"/>
              <a:t>60</a:t>
            </a:fld>
            <a:endParaRPr lang="en-US" b="0">
              <a:solidFill>
                <a:schemeClr val="bg1"/>
              </a:solidFill>
              <a:latin typeface="Humanst531 BT"/>
            </a:endParaRPr>
          </a:p>
        </p:txBody>
      </p:sp>
      <p:sp>
        <p:nvSpPr>
          <p:cNvPr id="69635" name="Rectangle 2"/>
          <p:cNvSpPr>
            <a:spLocks noGrp="1" noChangeArrowheads="1"/>
          </p:cNvSpPr>
          <p:nvPr>
            <p:ph type="title"/>
          </p:nvPr>
        </p:nvSpPr>
        <p:spPr>
          <a:xfrm>
            <a:off x="1524000" y="304801"/>
            <a:ext cx="7543800" cy="519113"/>
          </a:xfrm>
        </p:spPr>
        <p:txBody>
          <a:bodyPr>
            <a:normAutofit fontScale="90000"/>
          </a:bodyPr>
          <a:lstStyle/>
          <a:p>
            <a:pPr eaLnBrk="1" hangingPunct="1"/>
            <a:r>
              <a:rPr lang="ar-LB" smtClean="0">
                <a:cs typeface="Arabic Transparent" panose="020B0604020202020204" pitchFamily="34" charset="0"/>
              </a:rPr>
              <a:t>موازنة مصالح أصحاب المصلحة 1/2</a:t>
            </a:r>
            <a:endParaRPr lang="en-US" smtClean="0">
              <a:cs typeface="Arabic Transparent" panose="020B0604020202020204" pitchFamily="34" charset="0"/>
            </a:endParaRPr>
          </a:p>
        </p:txBody>
      </p:sp>
      <p:sp>
        <p:nvSpPr>
          <p:cNvPr id="69636" name="Rectangle 3"/>
          <p:cNvSpPr>
            <a:spLocks noGrp="1" noChangeArrowheads="1"/>
          </p:cNvSpPr>
          <p:nvPr>
            <p:ph type="body" idx="1"/>
          </p:nvPr>
        </p:nvSpPr>
        <p:spPr>
          <a:xfrm>
            <a:off x="1981200" y="1066800"/>
            <a:ext cx="8229600" cy="5105400"/>
          </a:xfrm>
        </p:spPr>
        <p:txBody>
          <a:bodyPr/>
          <a:lstStyle/>
          <a:p>
            <a:pPr algn="r" rtl="1" eaLnBrk="1" hangingPunct="1">
              <a:buFontTx/>
              <a:buAutoNum type="arabicPeriod"/>
            </a:pPr>
            <a:r>
              <a:rPr lang="ar-LB" smtClean="0">
                <a:cs typeface="Arabic Transparent" panose="020B0604020202020204" pitchFamily="34" charset="0"/>
              </a:rPr>
              <a:t>لا تقل “لا” للعملاء عندما يسألون عن طلب. ينبغي لمدير المشروع أَنْ يَعمَل ما تمّ توثيقه. فإذا تقبل العملاء حدوث تأخير، أَو وافقوا على دفع المزيد للحُصول على التغيير فما عليك سوى التطبيق، ذلك قرارُهم، لَيسَ قرارك أنت كمدير مشروع</a:t>
            </a:r>
          </a:p>
          <a:p>
            <a:pPr algn="r" rtl="1" eaLnBrk="1" hangingPunct="1">
              <a:buFontTx/>
              <a:buAutoNum type="arabicPeriod"/>
            </a:pPr>
            <a:endParaRPr lang="en-US" sz="1000">
              <a:cs typeface="Arabic Transparent" panose="020B0604020202020204" pitchFamily="34" charset="0"/>
            </a:endParaRPr>
          </a:p>
          <a:p>
            <a:pPr algn="r" rtl="1" eaLnBrk="1" hangingPunct="1">
              <a:buFontTx/>
              <a:buAutoNum type="arabicPeriod"/>
            </a:pPr>
            <a:r>
              <a:rPr lang="ar-LB" smtClean="0">
                <a:cs typeface="Arabic Transparent" panose="020B0604020202020204" pitchFamily="34" charset="0"/>
              </a:rPr>
              <a:t>استمع إلى رغبات أصحاب المصلحة. افهم ما يريدون، وما هي الأطر الزمنية والعوامل المادية أو القيود التي يمكن أن توجد</a:t>
            </a:r>
            <a:endParaRPr lang="en-US" smtClean="0">
              <a:cs typeface="Arabic Transparent" panose="020B0604020202020204" pitchFamily="34" charset="0"/>
            </a:endParaRPr>
          </a:p>
          <a:p>
            <a:pPr algn="r" rtl="1" eaLnBrk="1" hangingPunct="1">
              <a:buFontTx/>
              <a:buAutoNum type="arabicPeriod"/>
            </a:pPr>
            <a:endParaRPr lang="en-US" sz="1000">
              <a:cs typeface="Arabic Transparent" panose="020B0604020202020204" pitchFamily="34" charset="0"/>
            </a:endParaRPr>
          </a:p>
          <a:p>
            <a:pPr algn="r" rtl="1" eaLnBrk="1" hangingPunct="1">
              <a:buFontTx/>
              <a:buAutoNum type="arabicPeriod"/>
            </a:pPr>
            <a:r>
              <a:rPr lang="ar-LB" smtClean="0">
                <a:cs typeface="Arabic Transparent" panose="020B0604020202020204" pitchFamily="34" charset="0"/>
              </a:rPr>
              <a:t>تحاور حول الآثار والخيارات المرتبطة بالطلبات بعد إشراك أعضاء الفريق في تحديد تلك الخيارات (إذا احتجت لذلك)</a:t>
            </a:r>
            <a:endParaRPr lang="en-US" smtClean="0">
              <a:cs typeface="Arabic Transparent" panose="020B0604020202020204" pitchFamily="34" charset="0"/>
            </a:endParaRPr>
          </a:p>
          <a:p>
            <a:pPr algn="r" rtl="1" eaLnBrk="1" hangingPunct="1">
              <a:buFontTx/>
              <a:buAutoNum type="arabicPeriod"/>
            </a:pPr>
            <a:endParaRPr lang="en-US" sz="1000">
              <a:cs typeface="Arabic Transparent" panose="020B0604020202020204" pitchFamily="34" charset="0"/>
            </a:endParaRPr>
          </a:p>
          <a:p>
            <a:pPr algn="r" rtl="1" eaLnBrk="1" hangingPunct="1">
              <a:buFontTx/>
              <a:buAutoNum type="arabicPeriod"/>
            </a:pPr>
            <a:r>
              <a:rPr lang="ar-LB" smtClean="0">
                <a:cs typeface="Arabic Transparent" panose="020B0604020202020204" pitchFamily="34" charset="0"/>
              </a:rPr>
              <a:t>دع العميل (الراعي/الكفيل) يقول ما يريد وما لا يريد استنادًا إلى الخيارات التي زودته بها</a:t>
            </a:r>
            <a:endParaRPr lang="en-US" smtClean="0">
              <a:cs typeface="Arabic Transparent" panose="020B0604020202020204" pitchFamily="34" charset="0"/>
            </a:endParaRPr>
          </a:p>
        </p:txBody>
      </p:sp>
    </p:spTree>
    <p:extLst>
      <p:ext uri="{BB962C8B-B14F-4D97-AF65-F5344CB8AC3E}">
        <p14:creationId xmlns:p14="http://schemas.microsoft.com/office/powerpoint/2010/main" val="257038544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55F180C9-0E98-4D0B-98B1-07993ADC07EE}" type="slidenum">
              <a:rPr lang="en-US" b="0">
                <a:solidFill>
                  <a:schemeClr val="bg1"/>
                </a:solidFill>
                <a:latin typeface="Humanst531 BT"/>
              </a:rPr>
              <a:pPr eaLnBrk="1" hangingPunct="1"/>
              <a:t>61</a:t>
            </a:fld>
            <a:endParaRPr lang="en-US" b="0">
              <a:solidFill>
                <a:schemeClr val="bg1"/>
              </a:solidFill>
              <a:latin typeface="Humanst531 BT"/>
            </a:endParaRPr>
          </a:p>
        </p:txBody>
      </p:sp>
      <p:sp>
        <p:nvSpPr>
          <p:cNvPr id="70659" name="Rectangle 3"/>
          <p:cNvSpPr>
            <a:spLocks noGrp="1" noChangeArrowheads="1"/>
          </p:cNvSpPr>
          <p:nvPr>
            <p:ph type="body" idx="1"/>
          </p:nvPr>
        </p:nvSpPr>
        <p:spPr>
          <a:xfrm>
            <a:off x="1981200" y="1219200"/>
            <a:ext cx="8229600" cy="4953000"/>
          </a:xfrm>
        </p:spPr>
        <p:txBody>
          <a:bodyPr/>
          <a:lstStyle/>
          <a:p>
            <a:pPr marL="381000" indent="-381000" algn="r" rtl="1"/>
            <a:r>
              <a:rPr lang="ar-LB" smtClean="0">
                <a:cs typeface="Arabic Transparent" panose="020B0604020202020204" pitchFamily="34" charset="0"/>
              </a:rPr>
              <a:t>الأسئلة الصعبة قد تصل إلى حد تقرير ما إذا كان المشروع سيستمر أو سيُصار إلى إلى تعديله بشكل جذري. في هذه الأحوال، ارجع إلى القواعد التالية وفق هذا الترتيب:</a:t>
            </a:r>
            <a:endParaRPr lang="en-US" smtClean="0">
              <a:cs typeface="Arabic Transparent" panose="020B0604020202020204" pitchFamily="34" charset="0"/>
            </a:endParaRPr>
          </a:p>
          <a:p>
            <a:pPr marL="381000" indent="-381000" algn="r" rtl="1"/>
            <a:endParaRPr lang="en-US" smtClean="0">
              <a:cs typeface="Arabic Transparent" panose="020B0604020202020204" pitchFamily="34" charset="0"/>
            </a:endParaRPr>
          </a:p>
          <a:p>
            <a:pPr marL="381000" indent="-381000" algn="r" rtl="1">
              <a:buFontTx/>
              <a:buAutoNum type="arabicPeriod"/>
            </a:pPr>
            <a:r>
              <a:rPr lang="ar-LB" smtClean="0">
                <a:cs typeface="Arabic Transparent" panose="020B0604020202020204" pitchFamily="34" charset="0"/>
              </a:rPr>
              <a:t>لماذا ننفذ هذا المشروع؟ ما هي شروط السوق أو حاجات العمل؟ هل هو أولوية بالمقارنة مع المشروعات الأخرى</a:t>
            </a:r>
            <a:endParaRPr lang="en-US" smtClean="0">
              <a:cs typeface="Arabic Transparent" panose="020B0604020202020204" pitchFamily="34" charset="0"/>
            </a:endParaRPr>
          </a:p>
          <a:p>
            <a:pPr marL="381000" indent="-381000" algn="r" rtl="1">
              <a:buFontTx/>
              <a:buAutoNum type="arabicPeriod"/>
            </a:pPr>
            <a:endParaRPr lang="en-US" sz="1000">
              <a:cs typeface="Arabic Transparent" panose="020B0604020202020204" pitchFamily="34" charset="0"/>
            </a:endParaRPr>
          </a:p>
          <a:p>
            <a:pPr marL="381000" indent="-381000" algn="r" rtl="1">
              <a:buFontTx/>
              <a:buAutoNum type="arabicPeriod"/>
            </a:pPr>
            <a:r>
              <a:rPr lang="ar-LB" smtClean="0">
                <a:cs typeface="Arabic Transparent" panose="020B0604020202020204" pitchFamily="34" charset="0"/>
              </a:rPr>
              <a:t>ما هي التوصيفات المذكورة في وثيقة المشروع وعند تأسيسه؟</a:t>
            </a:r>
            <a:endParaRPr lang="en-US" smtClean="0">
              <a:cs typeface="Arabic Transparent" panose="020B0604020202020204" pitchFamily="34" charset="0"/>
            </a:endParaRPr>
          </a:p>
          <a:p>
            <a:pPr marL="381000" indent="-381000" algn="r" rtl="1">
              <a:buFontTx/>
              <a:buAutoNum type="arabicPeriod"/>
            </a:pPr>
            <a:endParaRPr lang="en-US" sz="1000">
              <a:cs typeface="Arabic Transparent" panose="020B0604020202020204" pitchFamily="34" charset="0"/>
            </a:endParaRPr>
          </a:p>
          <a:p>
            <a:pPr marL="381000" indent="-381000" algn="r" rtl="1">
              <a:buFontTx/>
              <a:buAutoNum type="arabicPeriod"/>
            </a:pPr>
            <a:r>
              <a:rPr lang="ar-LB" smtClean="0">
                <a:cs typeface="Arabic Transparent" panose="020B0604020202020204" pitchFamily="34" charset="0"/>
              </a:rPr>
              <a:t>ماذا تقول خطة إدارة المشروع؟</a:t>
            </a:r>
            <a:endParaRPr lang="en-US" smtClean="0">
              <a:cs typeface="Arabic Transparent" panose="020B0604020202020204" pitchFamily="34" charset="0"/>
            </a:endParaRPr>
          </a:p>
          <a:p>
            <a:pPr marL="381000" indent="-381000" algn="r" rtl="1"/>
            <a:endParaRPr lang="en-US" smtClean="0">
              <a:cs typeface="Arabic Transparent" panose="020B0604020202020204" pitchFamily="34" charset="0"/>
            </a:endParaRPr>
          </a:p>
        </p:txBody>
      </p:sp>
      <p:sp>
        <p:nvSpPr>
          <p:cNvPr id="70660" name="Rectangle 4"/>
          <p:cNvSpPr>
            <a:spLocks noGrp="1" noChangeArrowheads="1"/>
          </p:cNvSpPr>
          <p:nvPr>
            <p:ph type="title"/>
          </p:nvPr>
        </p:nvSpPr>
        <p:spPr>
          <a:xfrm>
            <a:off x="1524000" y="304801"/>
            <a:ext cx="7543800" cy="519113"/>
          </a:xfrm>
          <a:noFill/>
        </p:spPr>
        <p:txBody>
          <a:bodyPr>
            <a:normAutofit fontScale="90000"/>
          </a:bodyPr>
          <a:lstStyle/>
          <a:p>
            <a:pPr eaLnBrk="1" hangingPunct="1"/>
            <a:r>
              <a:rPr lang="ar-LB" smtClean="0">
                <a:cs typeface="Arabic Transparent" panose="020B0604020202020204" pitchFamily="34" charset="0"/>
              </a:rPr>
              <a:t>موازنة مصالح أصحاب المصلحة 2/2</a:t>
            </a:r>
            <a:endParaRPr lang="en-US" smtClean="0">
              <a:cs typeface="Arabic Transparent" panose="020B0604020202020204" pitchFamily="34" charset="0"/>
            </a:endParaRPr>
          </a:p>
        </p:txBody>
      </p:sp>
    </p:spTree>
    <p:extLst>
      <p:ext uri="{BB962C8B-B14F-4D97-AF65-F5344CB8AC3E}">
        <p14:creationId xmlns:p14="http://schemas.microsoft.com/office/powerpoint/2010/main" val="338484805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ChangeArrowheads="1"/>
          </p:cNvSpPr>
          <p:nvPr/>
        </p:nvSpPr>
        <p:spPr bwMode="auto">
          <a:xfrm>
            <a:off x="4844356" y="2559050"/>
            <a:ext cx="257314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ar-LB" sz="2800" dirty="0" smtClean="0">
                <a:solidFill>
                  <a:schemeClr val="accent2"/>
                </a:solidFill>
              </a:rPr>
              <a:t>الأدوار والمسؤوليات</a:t>
            </a:r>
            <a:r>
              <a:rPr lang="en-US" sz="2800" dirty="0">
                <a:solidFill>
                  <a:schemeClr val="accent2"/>
                </a:solidFill>
              </a:rPr>
              <a:t/>
            </a:r>
            <a:br>
              <a:rPr lang="en-US" sz="2800" dirty="0">
                <a:solidFill>
                  <a:schemeClr val="accent2"/>
                </a:solidFill>
              </a:rPr>
            </a:br>
            <a:endParaRPr lang="en-US" sz="2800" dirty="0">
              <a:solidFill>
                <a:schemeClr val="accent2"/>
              </a:solidFill>
            </a:endParaRPr>
          </a:p>
        </p:txBody>
      </p:sp>
    </p:spTree>
    <p:extLst>
      <p:ext uri="{BB962C8B-B14F-4D97-AF65-F5344CB8AC3E}">
        <p14:creationId xmlns:p14="http://schemas.microsoft.com/office/powerpoint/2010/main" val="218944684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EF2A8D68-2E12-42DB-9135-BEA194C6EB9F}" type="slidenum">
              <a:rPr lang="en-US" b="0">
                <a:solidFill>
                  <a:schemeClr val="bg1"/>
                </a:solidFill>
                <a:latin typeface="Humanst531 BT"/>
              </a:rPr>
              <a:pPr eaLnBrk="1" hangingPunct="1"/>
              <a:t>63</a:t>
            </a:fld>
            <a:endParaRPr lang="en-US" b="0">
              <a:solidFill>
                <a:schemeClr val="bg1"/>
              </a:solidFill>
              <a:latin typeface="Humanst531 BT"/>
            </a:endParaRPr>
          </a:p>
        </p:txBody>
      </p:sp>
      <p:sp>
        <p:nvSpPr>
          <p:cNvPr id="71683" name="Rectangle 2"/>
          <p:cNvSpPr>
            <a:spLocks noGrp="1" noChangeArrowheads="1"/>
          </p:cNvSpPr>
          <p:nvPr>
            <p:ph type="title"/>
          </p:nvPr>
        </p:nvSpPr>
        <p:spPr>
          <a:xfrm>
            <a:off x="1524000" y="304801"/>
            <a:ext cx="7391400" cy="519113"/>
          </a:xfrm>
        </p:spPr>
        <p:txBody>
          <a:bodyPr>
            <a:normAutofit fontScale="90000"/>
          </a:bodyPr>
          <a:lstStyle/>
          <a:p>
            <a:pPr eaLnBrk="1" hangingPunct="1"/>
            <a:r>
              <a:rPr lang="ar-LB" smtClean="0">
                <a:cs typeface="Arabic Transparent" panose="020B0604020202020204" pitchFamily="34" charset="0"/>
              </a:rPr>
              <a:t>الأدوار: مدير المشروع</a:t>
            </a:r>
            <a:endParaRPr lang="en-US" smtClean="0">
              <a:cs typeface="Arabic Transparent" panose="020B0604020202020204" pitchFamily="34" charset="0"/>
            </a:endParaRPr>
          </a:p>
        </p:txBody>
      </p:sp>
      <p:sp>
        <p:nvSpPr>
          <p:cNvPr id="71684" name="Rectangle 3"/>
          <p:cNvSpPr>
            <a:spLocks noGrp="1" noChangeArrowheads="1"/>
          </p:cNvSpPr>
          <p:nvPr>
            <p:ph type="body" idx="1"/>
          </p:nvPr>
        </p:nvSpPr>
        <p:spPr>
          <a:xfrm>
            <a:off x="1981200" y="1219200"/>
            <a:ext cx="8534400" cy="4800600"/>
          </a:xfrm>
        </p:spPr>
        <p:txBody>
          <a:bodyPr>
            <a:normAutofit lnSpcReduction="10000"/>
          </a:bodyPr>
          <a:lstStyle/>
          <a:p>
            <a:pPr algn="r" rtl="1" eaLnBrk="1" hangingPunct="1">
              <a:lnSpc>
                <a:spcPct val="120000"/>
              </a:lnSpc>
            </a:pPr>
            <a:r>
              <a:rPr lang="ar-LB" smtClean="0">
                <a:cs typeface="Arabic Transparent" panose="020B0604020202020204" pitchFamily="34" charset="0"/>
              </a:rPr>
              <a:t>الشخص المسؤول في المحصلة عن نتيجة المشروع – التسليمات</a:t>
            </a:r>
            <a:endParaRPr lang="en-US" smtClean="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لا يشترط أن يكون خبيرًا تقنيًا</a:t>
            </a:r>
            <a:endParaRPr lang="en-US" smtClean="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له السلطة الرسمية لاستخدام موارد الشركة المتحكمة في المشروع</a:t>
            </a:r>
            <a:endParaRPr lang="en-US" smtClean="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مخوّل صرف ميزانية المشروع</a:t>
            </a:r>
            <a:endParaRPr lang="en-US" smtClean="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مخوّل اتخاذ القرارات التي تخصّ المشروع</a:t>
            </a:r>
            <a:endParaRPr lang="en-US" smtClean="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نجده في التنظيمات المصفوفية والمشروعية. إذا وجد ضمن تنظيم وظيفي، فهو على الأرجح يعمل بدوام جزئي وله صلاحيات أقل من مدير المشروع في التنظيم المشروعي بشكل ملحوظ</a:t>
            </a:r>
            <a:endParaRPr lang="en-US" smtClean="0">
              <a:cs typeface="Arabic Transparent" panose="020B0604020202020204" pitchFamily="34" charset="0"/>
            </a:endParaRPr>
          </a:p>
        </p:txBody>
      </p:sp>
    </p:spTree>
    <p:extLst>
      <p:ext uri="{BB962C8B-B14F-4D97-AF65-F5344CB8AC3E}">
        <p14:creationId xmlns:p14="http://schemas.microsoft.com/office/powerpoint/2010/main" val="277744083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1F8A7557-41B8-44F5-9D05-870598020737}" type="slidenum">
              <a:rPr lang="en-US" b="0">
                <a:solidFill>
                  <a:schemeClr val="bg1"/>
                </a:solidFill>
                <a:latin typeface="Humanst531 BT"/>
              </a:rPr>
              <a:pPr eaLnBrk="1" hangingPunct="1"/>
              <a:t>64</a:t>
            </a:fld>
            <a:endParaRPr lang="en-US" b="0">
              <a:solidFill>
                <a:schemeClr val="bg1"/>
              </a:solidFill>
              <a:latin typeface="Humanst531 BT"/>
            </a:endParaRPr>
          </a:p>
        </p:txBody>
      </p:sp>
      <p:sp>
        <p:nvSpPr>
          <p:cNvPr id="72707" name="Rectangle 2"/>
          <p:cNvSpPr>
            <a:spLocks noGrp="1" noChangeArrowheads="1"/>
          </p:cNvSpPr>
          <p:nvPr>
            <p:ph type="title"/>
          </p:nvPr>
        </p:nvSpPr>
        <p:spPr>
          <a:xfrm>
            <a:off x="1676400" y="258764"/>
            <a:ext cx="7391400" cy="523875"/>
          </a:xfrm>
        </p:spPr>
        <p:txBody>
          <a:bodyPr>
            <a:normAutofit fontScale="90000"/>
          </a:bodyPr>
          <a:lstStyle/>
          <a:p>
            <a:pPr eaLnBrk="1" hangingPunct="1"/>
            <a:r>
              <a:rPr lang="ar-LB" smtClean="0">
                <a:cs typeface="Arabic Transparent" panose="020B0604020202020204" pitchFamily="34" charset="0"/>
              </a:rPr>
              <a:t>الأدوار: منسّق المشروع</a:t>
            </a:r>
            <a:endParaRPr lang="en-US" smtClean="0">
              <a:cs typeface="Arabic Transparent" panose="020B0604020202020204" pitchFamily="34" charset="0"/>
            </a:endParaRPr>
          </a:p>
        </p:txBody>
      </p:sp>
      <p:sp>
        <p:nvSpPr>
          <p:cNvPr id="72708" name="Rectangle 3"/>
          <p:cNvSpPr>
            <a:spLocks noGrp="1" noChangeArrowheads="1"/>
          </p:cNvSpPr>
          <p:nvPr>
            <p:ph type="body" idx="1"/>
          </p:nvPr>
        </p:nvSpPr>
        <p:spPr>
          <a:xfrm>
            <a:off x="1981200" y="1219200"/>
            <a:ext cx="8534400" cy="4419600"/>
          </a:xfrm>
        </p:spPr>
        <p:txBody>
          <a:bodyPr>
            <a:normAutofit lnSpcReduction="10000"/>
          </a:bodyPr>
          <a:lstStyle/>
          <a:p>
            <a:pPr algn="r" rtl="1" eaLnBrk="1" hangingPunct="1">
              <a:lnSpc>
                <a:spcPct val="120000"/>
              </a:lnSpc>
            </a:pPr>
            <a:r>
              <a:rPr lang="ar-LB" smtClean="0">
                <a:cs typeface="Arabic Transparent" panose="020B0604020202020204" pitchFamily="34" charset="0"/>
              </a:rPr>
              <a:t>في بعض الشركات لا يوجد مدراء مشاريع بل منسقو مشاريع</a:t>
            </a:r>
            <a:endParaRPr lang="en-US" smtClean="0">
              <a:cs typeface="Arabic Transparent" panose="020B0604020202020204" pitchFamily="34" charset="0"/>
            </a:endParaRPr>
          </a:p>
          <a:p>
            <a:pPr algn="r" rtl="1" eaLnBrk="1" hangingPunct="1">
              <a:lnSpc>
                <a:spcPct val="120000"/>
              </a:lnSpc>
            </a:pPr>
            <a:endParaRPr lang="en-US" sz="100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أضعف من مدير المشاريع. قد لا يسمح له باتخاذ قرارت حول الميزانية أو قرارات حول المشروع بشكلٍ عام، لكن قد يمنح صلاحية إعادة تخصيص الموارد </a:t>
            </a:r>
            <a:endParaRPr lang="en-US" smtClean="0">
              <a:cs typeface="Arabic Transparent" panose="020B0604020202020204" pitchFamily="34" charset="0"/>
            </a:endParaRPr>
          </a:p>
          <a:p>
            <a:pPr algn="r" rtl="1" eaLnBrk="1" hangingPunct="1">
              <a:lnSpc>
                <a:spcPct val="120000"/>
              </a:lnSpc>
            </a:pPr>
            <a:endParaRPr lang="en-US" sz="1000">
              <a:cs typeface="Arabic Transparent" panose="020B0604020202020204" pitchFamily="34" charset="0"/>
            </a:endParaRPr>
          </a:p>
          <a:p>
            <a:pPr algn="r" rtl="1" eaLnBrk="1" hangingPunct="1"/>
            <a:r>
              <a:rPr lang="ar-LB" smtClean="0">
                <a:cs typeface="Arabic Transparent" panose="020B0604020202020204" pitchFamily="34" charset="0"/>
              </a:rPr>
              <a:t>يشغل دور رابط الاتصالات مع الإدارة العليا، وله بعض الصلاحيات المحدودة في اتخاذ القرارت</a:t>
            </a:r>
            <a:endParaRPr lang="en-US" smtClean="0">
              <a:cs typeface="Arabic Transparent" panose="020B0604020202020204" pitchFamily="34" charset="0"/>
            </a:endParaRPr>
          </a:p>
          <a:p>
            <a:pPr algn="r" rtl="1" eaLnBrk="1" hangingPunct="1"/>
            <a:endParaRPr lang="en-US" sz="100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نجده في التنظيمات الوظيفية والمصفوفية الضعيفة</a:t>
            </a:r>
            <a:endParaRPr lang="en-US" smtClean="0">
              <a:cs typeface="Arabic Transparent" panose="020B0604020202020204" pitchFamily="34" charset="0"/>
            </a:endParaRPr>
          </a:p>
        </p:txBody>
      </p:sp>
    </p:spTree>
    <p:extLst>
      <p:ext uri="{BB962C8B-B14F-4D97-AF65-F5344CB8AC3E}">
        <p14:creationId xmlns:p14="http://schemas.microsoft.com/office/powerpoint/2010/main" val="310780175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146739ED-4985-497C-9589-090A5119F2D0}" type="slidenum">
              <a:rPr lang="en-US" b="0">
                <a:solidFill>
                  <a:schemeClr val="bg1"/>
                </a:solidFill>
                <a:latin typeface="Humanst531 BT"/>
              </a:rPr>
              <a:pPr eaLnBrk="1" hangingPunct="1"/>
              <a:t>65</a:t>
            </a:fld>
            <a:endParaRPr lang="en-US" b="0">
              <a:solidFill>
                <a:schemeClr val="bg1"/>
              </a:solidFill>
              <a:latin typeface="Humanst531 BT"/>
            </a:endParaRPr>
          </a:p>
        </p:txBody>
      </p:sp>
      <p:pic>
        <p:nvPicPr>
          <p:cNvPr id="737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219201"/>
            <a:ext cx="7037388"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2" name="Rectangle 5"/>
          <p:cNvSpPr>
            <a:spLocks noGrp="1" noChangeArrowheads="1"/>
          </p:cNvSpPr>
          <p:nvPr>
            <p:ph type="title"/>
          </p:nvPr>
        </p:nvSpPr>
        <p:spPr>
          <a:xfrm>
            <a:off x="1676400" y="258763"/>
            <a:ext cx="7391400" cy="519112"/>
          </a:xfrm>
          <a:noFill/>
        </p:spPr>
        <p:txBody>
          <a:bodyPr>
            <a:normAutofit fontScale="90000"/>
          </a:bodyPr>
          <a:lstStyle/>
          <a:p>
            <a:pPr eaLnBrk="1" hangingPunct="1"/>
            <a:r>
              <a:rPr lang="ar-LB" b="1" smtClean="0">
                <a:cs typeface="Arabic Transparent" panose="020B0604020202020204" pitchFamily="34" charset="0"/>
              </a:rPr>
              <a:t>الأدوار: منسّق المشروع</a:t>
            </a:r>
            <a:endParaRPr lang="en-US" b="1" smtClean="0">
              <a:cs typeface="Arabic Transparent" panose="020B0604020202020204" pitchFamily="34" charset="0"/>
            </a:endParaRPr>
          </a:p>
        </p:txBody>
      </p:sp>
    </p:spTree>
    <p:extLst>
      <p:ext uri="{BB962C8B-B14F-4D97-AF65-F5344CB8AC3E}">
        <p14:creationId xmlns:p14="http://schemas.microsoft.com/office/powerpoint/2010/main" val="168879117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3DE3D1D1-0076-45E8-9FC6-796A15008789}" type="slidenum">
              <a:rPr lang="en-US" b="0">
                <a:solidFill>
                  <a:schemeClr val="bg1"/>
                </a:solidFill>
                <a:latin typeface="Humanst531 BT"/>
              </a:rPr>
              <a:pPr eaLnBrk="1" hangingPunct="1"/>
              <a:t>66</a:t>
            </a:fld>
            <a:endParaRPr lang="en-US" b="0">
              <a:solidFill>
                <a:schemeClr val="bg1"/>
              </a:solidFill>
              <a:latin typeface="Humanst531 BT"/>
            </a:endParaRPr>
          </a:p>
        </p:txBody>
      </p:sp>
      <p:sp>
        <p:nvSpPr>
          <p:cNvPr id="74755" name="Rectangle 2"/>
          <p:cNvSpPr>
            <a:spLocks noGrp="1" noChangeArrowheads="1"/>
          </p:cNvSpPr>
          <p:nvPr>
            <p:ph type="title"/>
          </p:nvPr>
        </p:nvSpPr>
        <p:spPr>
          <a:xfrm>
            <a:off x="1676400" y="258763"/>
            <a:ext cx="7391400" cy="519112"/>
          </a:xfrm>
        </p:spPr>
        <p:txBody>
          <a:bodyPr>
            <a:normAutofit fontScale="90000"/>
          </a:bodyPr>
          <a:lstStyle/>
          <a:p>
            <a:pPr eaLnBrk="1" hangingPunct="1"/>
            <a:r>
              <a:rPr lang="ar-LB" smtClean="0">
                <a:cs typeface="Arabic Transparent" panose="020B0604020202020204" pitchFamily="34" charset="0"/>
              </a:rPr>
              <a:t>الأدوار: مراقب المشروع</a:t>
            </a:r>
            <a:endParaRPr lang="en-US" smtClean="0">
              <a:cs typeface="Arabic Transparent" panose="020B0604020202020204" pitchFamily="34" charset="0"/>
            </a:endParaRPr>
          </a:p>
        </p:txBody>
      </p:sp>
      <p:sp>
        <p:nvSpPr>
          <p:cNvPr id="74756" name="Rectangle 3"/>
          <p:cNvSpPr>
            <a:spLocks noGrp="1" noChangeArrowheads="1"/>
          </p:cNvSpPr>
          <p:nvPr>
            <p:ph type="body" idx="1"/>
          </p:nvPr>
        </p:nvSpPr>
        <p:spPr>
          <a:xfrm>
            <a:off x="1981200" y="1143000"/>
            <a:ext cx="8534400" cy="4800600"/>
          </a:xfrm>
        </p:spPr>
        <p:txBody>
          <a:bodyPr>
            <a:normAutofit fontScale="92500" lnSpcReduction="20000"/>
          </a:bodyPr>
          <a:lstStyle/>
          <a:p>
            <a:pPr algn="r" rtl="1" eaLnBrk="1" hangingPunct="1">
              <a:lnSpc>
                <a:spcPct val="120000"/>
              </a:lnSpc>
            </a:pPr>
            <a:r>
              <a:rPr lang="ar-LB" smtClean="0">
                <a:cs typeface="Arabic Transparent" panose="020B0604020202020204" pitchFamily="34" charset="0"/>
              </a:rPr>
              <a:t>الأضعف بين الأدوار الثلاث لإدارة المشاريع</a:t>
            </a:r>
            <a:endParaRPr lang="en-US" smtClean="0">
              <a:cs typeface="Arabic Transparent" panose="020B0604020202020204" pitchFamily="34" charset="0"/>
            </a:endParaRPr>
          </a:p>
          <a:p>
            <a:pPr algn="r" rtl="1" eaLnBrk="1" hangingPunct="1">
              <a:lnSpc>
                <a:spcPct val="120000"/>
              </a:lnSpc>
            </a:pPr>
            <a:endParaRPr lang="en-US" sz="100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مساعد للعاملين، إما أن يكون له صلاحيات ضئيلة أولا يكون له صلاحيات على الإطلاق</a:t>
            </a:r>
            <a:endParaRPr lang="en-US" smtClean="0">
              <a:cs typeface="Arabic Transparent" panose="020B0604020202020204" pitchFamily="34" charset="0"/>
            </a:endParaRPr>
          </a:p>
          <a:p>
            <a:pPr algn="r" rtl="1" eaLnBrk="1" hangingPunct="1">
              <a:lnSpc>
                <a:spcPct val="120000"/>
              </a:lnSpc>
            </a:pPr>
            <a:endParaRPr lang="en-US" sz="100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يرسل التقارير إلى المدير التنفيذي المسؤول عن المشروع </a:t>
            </a:r>
            <a:endParaRPr lang="en-US" smtClean="0">
              <a:cs typeface="Arabic Transparent" panose="020B0604020202020204" pitchFamily="34" charset="0"/>
            </a:endParaRPr>
          </a:p>
          <a:p>
            <a:pPr algn="r" rtl="1" eaLnBrk="1" hangingPunct="1">
              <a:lnSpc>
                <a:spcPct val="120000"/>
              </a:lnSpc>
            </a:pPr>
            <a:endParaRPr lang="en-US" sz="1000">
              <a:cs typeface="Arabic Transparent" panose="020B0604020202020204" pitchFamily="34" charset="0"/>
            </a:endParaRPr>
          </a:p>
          <a:p>
            <a:pPr algn="r" rtl="1" eaLnBrk="1" hangingPunct="1"/>
            <a:r>
              <a:rPr lang="ar-LB" smtClean="0">
                <a:cs typeface="Arabic Transparent" panose="020B0604020202020204" pitchFamily="34" charset="0"/>
              </a:rPr>
              <a:t>يؤدي أنشطة مثل التحقق من إتمام بعض المهام، التدقيق في أوضاع التعهدات، وإبلاغ المعلومات الإدارة العليا</a:t>
            </a:r>
            <a:endParaRPr lang="en-US" smtClean="0">
              <a:cs typeface="Arabic Transparent" panose="020B0604020202020204" pitchFamily="34" charset="0"/>
            </a:endParaRPr>
          </a:p>
          <a:p>
            <a:pPr algn="r" rtl="1" eaLnBrk="1" hangingPunct="1"/>
            <a:endParaRPr lang="en-US" sz="100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عادةً ما نجده في التنظيمات الوظيفية – يمكن أن يكون مجرد عامل بدوام جزئي في عدة شركات</a:t>
            </a:r>
            <a:endParaRPr lang="en-US" smtClean="0">
              <a:cs typeface="Arabic Transparent" panose="020B0604020202020204" pitchFamily="34" charset="0"/>
            </a:endParaRPr>
          </a:p>
        </p:txBody>
      </p:sp>
    </p:spTree>
    <p:extLst>
      <p:ext uri="{BB962C8B-B14F-4D97-AF65-F5344CB8AC3E}">
        <p14:creationId xmlns:p14="http://schemas.microsoft.com/office/powerpoint/2010/main" val="349842395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03E7EBD9-0215-4D85-8BBE-D3ACBE6E160F}" type="slidenum">
              <a:rPr lang="en-US" b="0">
                <a:solidFill>
                  <a:schemeClr val="bg1"/>
                </a:solidFill>
                <a:latin typeface="Humanst531 BT"/>
              </a:rPr>
              <a:pPr eaLnBrk="1" hangingPunct="1"/>
              <a:t>67</a:t>
            </a:fld>
            <a:endParaRPr lang="en-US" b="0">
              <a:solidFill>
                <a:schemeClr val="bg1"/>
              </a:solidFill>
              <a:latin typeface="Humanst531 BT"/>
            </a:endParaRPr>
          </a:p>
        </p:txBody>
      </p:sp>
      <p:pic>
        <p:nvPicPr>
          <p:cNvPr id="757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1" y="1371601"/>
            <a:ext cx="7637463"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0" name="Rectangle 5"/>
          <p:cNvSpPr>
            <a:spLocks noGrp="1" noChangeArrowheads="1"/>
          </p:cNvSpPr>
          <p:nvPr>
            <p:ph type="title"/>
          </p:nvPr>
        </p:nvSpPr>
        <p:spPr>
          <a:xfrm>
            <a:off x="1676400" y="258763"/>
            <a:ext cx="7391400" cy="519112"/>
          </a:xfrm>
          <a:noFill/>
        </p:spPr>
        <p:txBody>
          <a:bodyPr>
            <a:normAutofit fontScale="90000"/>
          </a:bodyPr>
          <a:lstStyle/>
          <a:p>
            <a:pPr eaLnBrk="1" hangingPunct="1"/>
            <a:r>
              <a:rPr lang="ar-LB" b="1" smtClean="0">
                <a:cs typeface="Arabic Transparent" panose="020B0604020202020204" pitchFamily="34" charset="0"/>
              </a:rPr>
              <a:t>الأدوار: مراقب المشروع</a:t>
            </a:r>
            <a:endParaRPr lang="en-US" b="1" smtClean="0">
              <a:cs typeface="Arabic Transparent" panose="020B0604020202020204" pitchFamily="34" charset="0"/>
            </a:endParaRPr>
          </a:p>
        </p:txBody>
      </p:sp>
    </p:spTree>
    <p:extLst>
      <p:ext uri="{BB962C8B-B14F-4D97-AF65-F5344CB8AC3E}">
        <p14:creationId xmlns:p14="http://schemas.microsoft.com/office/powerpoint/2010/main" val="158608763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6C758BE6-A818-4D85-84EC-7EFF50D53654}" type="slidenum">
              <a:rPr lang="en-US" b="0">
                <a:solidFill>
                  <a:schemeClr val="bg1"/>
                </a:solidFill>
                <a:latin typeface="Humanst531 BT"/>
              </a:rPr>
              <a:pPr eaLnBrk="1" hangingPunct="1"/>
              <a:t>68</a:t>
            </a:fld>
            <a:endParaRPr lang="en-US" b="0">
              <a:solidFill>
                <a:schemeClr val="bg1"/>
              </a:solidFill>
              <a:latin typeface="Humanst531 BT"/>
            </a:endParaRPr>
          </a:p>
        </p:txBody>
      </p:sp>
      <p:sp>
        <p:nvSpPr>
          <p:cNvPr id="76803" name="Rectangle 2"/>
          <p:cNvSpPr>
            <a:spLocks noGrp="1" noChangeArrowheads="1"/>
          </p:cNvSpPr>
          <p:nvPr>
            <p:ph type="title"/>
          </p:nvPr>
        </p:nvSpPr>
        <p:spPr>
          <a:xfrm>
            <a:off x="1676400" y="258763"/>
            <a:ext cx="7391400" cy="519112"/>
          </a:xfrm>
        </p:spPr>
        <p:txBody>
          <a:bodyPr>
            <a:normAutofit fontScale="90000"/>
          </a:bodyPr>
          <a:lstStyle/>
          <a:p>
            <a:pPr eaLnBrk="1" hangingPunct="1"/>
            <a:r>
              <a:rPr lang="ar-LB" smtClean="0">
                <a:cs typeface="Arabic Transparent" panose="020B0604020202020204" pitchFamily="34" charset="0"/>
              </a:rPr>
              <a:t>الأدوار: المدير الوظيفي</a:t>
            </a:r>
            <a:endParaRPr lang="en-US" smtClean="0">
              <a:cs typeface="Arabic Transparent" panose="020B0604020202020204" pitchFamily="34" charset="0"/>
            </a:endParaRPr>
          </a:p>
        </p:txBody>
      </p:sp>
      <p:sp>
        <p:nvSpPr>
          <p:cNvPr id="76804" name="Rectangle 3"/>
          <p:cNvSpPr>
            <a:spLocks noGrp="1" noChangeArrowheads="1"/>
          </p:cNvSpPr>
          <p:nvPr>
            <p:ph type="body" idx="1"/>
          </p:nvPr>
        </p:nvSpPr>
        <p:spPr>
          <a:xfrm>
            <a:off x="1676400" y="1143000"/>
            <a:ext cx="8534400" cy="4800600"/>
          </a:xfrm>
        </p:spPr>
        <p:txBody>
          <a:bodyPr>
            <a:normAutofit fontScale="92500"/>
          </a:bodyPr>
          <a:lstStyle/>
          <a:p>
            <a:pPr algn="r" rtl="1" eaLnBrk="1" hangingPunct="1">
              <a:lnSpc>
                <a:spcPct val="120000"/>
              </a:lnSpc>
            </a:pPr>
            <a:r>
              <a:rPr lang="ar-LB" smtClean="0">
                <a:cs typeface="Arabic Transparent" panose="020B0604020202020204" pitchFamily="34" charset="0"/>
              </a:rPr>
              <a:t>مدير قسم كمدير قسم الهندسة، مدير قسم التسويق أو مدير قسم تقنية المعلومات</a:t>
            </a:r>
            <a:endParaRPr lang="en-US" smtClean="0">
              <a:cs typeface="Arabic Transparent" panose="020B0604020202020204" pitchFamily="34" charset="0"/>
            </a:endParaRPr>
          </a:p>
          <a:p>
            <a:pPr algn="r" rtl="1" eaLnBrk="1" hangingPunct="1">
              <a:lnSpc>
                <a:spcPct val="120000"/>
              </a:lnSpc>
            </a:pPr>
            <a:endParaRPr lang="en-US" sz="100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عادةً “يمتلك” الموارد التي يتمّ إقراضها للمشروع، ولديه تجاهها مسؤوليات  </a:t>
            </a:r>
            <a:endParaRPr lang="en-US" smtClean="0">
              <a:cs typeface="Arabic Transparent" panose="020B0604020202020204" pitchFamily="34" charset="0"/>
            </a:endParaRPr>
          </a:p>
          <a:p>
            <a:pPr algn="r" rtl="1" eaLnBrk="1" hangingPunct="1">
              <a:lnSpc>
                <a:spcPct val="120000"/>
              </a:lnSpc>
            </a:pPr>
            <a:endParaRPr lang="en-US" sz="100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قد يطلب منه المصادقة على خطة المشروع الكليّة</a:t>
            </a:r>
            <a:r>
              <a:rPr lang="en-US" smtClean="0">
                <a:cs typeface="Arabic Transparent" panose="020B0604020202020204" pitchFamily="34" charset="0"/>
              </a:rPr>
              <a:t> </a:t>
            </a:r>
          </a:p>
          <a:p>
            <a:pPr algn="r" rtl="1" eaLnBrk="1" hangingPunct="1">
              <a:lnSpc>
                <a:spcPct val="120000"/>
              </a:lnSpc>
            </a:pPr>
            <a:endParaRPr lang="en-US" sz="100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المدراء الوظيفيون قد يكونون مصدرًا غنيًا للخبرة والمعلومات ومتاحًا لمدير المشروع. كما يمكن أن يقدّم دعمًا قيّمًا للمشروع </a:t>
            </a:r>
            <a:endParaRPr lang="en-US" smtClean="0">
              <a:cs typeface="Arabic Transparent" panose="020B0604020202020204" pitchFamily="34" charset="0"/>
            </a:endParaRPr>
          </a:p>
          <a:p>
            <a:pPr algn="r" rtl="1" eaLnBrk="1" hangingPunct="1">
              <a:lnSpc>
                <a:spcPct val="120000"/>
              </a:lnSpc>
            </a:pPr>
            <a:endParaRPr lang="en-US" sz="1000">
              <a:cs typeface="Arabic Transparent" panose="020B0604020202020204" pitchFamily="34" charset="0"/>
            </a:endParaRPr>
          </a:p>
          <a:p>
            <a:pPr algn="r" rtl="1" eaLnBrk="1" hangingPunct="1"/>
            <a:r>
              <a:rPr lang="ar-LB" smtClean="0">
                <a:cs typeface="Arabic Transparent" panose="020B0604020202020204" pitchFamily="34" charset="0"/>
              </a:rPr>
              <a:t>عادة ما نجد هذا الدور </a:t>
            </a:r>
            <a:r>
              <a:rPr lang="ar-LB" b="1" smtClean="0">
                <a:cs typeface="Arabic Transparent" panose="020B0604020202020204" pitchFamily="34" charset="0"/>
              </a:rPr>
              <a:t>في صراع مع مدير المشروع وإدارة المشروع</a:t>
            </a:r>
            <a:endParaRPr lang="en-US" b="1" smtClean="0">
              <a:cs typeface="Arabic Transparent" panose="020B0604020202020204" pitchFamily="34" charset="0"/>
            </a:endParaRPr>
          </a:p>
        </p:txBody>
      </p:sp>
    </p:spTree>
    <p:extLst>
      <p:ext uri="{BB962C8B-B14F-4D97-AF65-F5344CB8AC3E}">
        <p14:creationId xmlns:p14="http://schemas.microsoft.com/office/powerpoint/2010/main" val="387584739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A6C93CA5-196F-4F9A-8FA1-37E58F00B8DA}" type="slidenum">
              <a:rPr lang="en-US" b="0">
                <a:solidFill>
                  <a:schemeClr val="bg1"/>
                </a:solidFill>
                <a:latin typeface="Humanst531 BT"/>
              </a:rPr>
              <a:pPr eaLnBrk="1" hangingPunct="1"/>
              <a:t>69</a:t>
            </a:fld>
            <a:endParaRPr lang="en-US" b="0">
              <a:solidFill>
                <a:schemeClr val="bg1"/>
              </a:solidFill>
              <a:latin typeface="Humanst531 BT"/>
            </a:endParaRPr>
          </a:p>
        </p:txBody>
      </p:sp>
      <p:sp>
        <p:nvSpPr>
          <p:cNvPr id="77827" name="Rectangle 2"/>
          <p:cNvSpPr>
            <a:spLocks noGrp="1" noChangeArrowheads="1"/>
          </p:cNvSpPr>
          <p:nvPr>
            <p:ph type="title"/>
          </p:nvPr>
        </p:nvSpPr>
        <p:spPr>
          <a:xfrm>
            <a:off x="1676400" y="258763"/>
            <a:ext cx="7391400" cy="519112"/>
          </a:xfrm>
        </p:spPr>
        <p:txBody>
          <a:bodyPr>
            <a:normAutofit fontScale="90000"/>
          </a:bodyPr>
          <a:lstStyle/>
          <a:p>
            <a:pPr eaLnBrk="1" hangingPunct="1"/>
            <a:r>
              <a:rPr lang="ar-LB" smtClean="0">
                <a:cs typeface="Arabic Transparent" panose="020B0604020202020204" pitchFamily="34" charset="0"/>
              </a:rPr>
              <a:t>الأدوار: الإدارة العليا</a:t>
            </a:r>
            <a:endParaRPr lang="en-US" smtClean="0">
              <a:cs typeface="Arabic Transparent" panose="020B0604020202020204" pitchFamily="34" charset="0"/>
            </a:endParaRPr>
          </a:p>
        </p:txBody>
      </p:sp>
      <p:pic>
        <p:nvPicPr>
          <p:cNvPr id="7782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219200"/>
            <a:ext cx="493395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9" name="Rectangle 3"/>
          <p:cNvSpPr>
            <a:spLocks noGrp="1" noChangeArrowheads="1"/>
          </p:cNvSpPr>
          <p:nvPr>
            <p:ph type="body" idx="1"/>
          </p:nvPr>
        </p:nvSpPr>
        <p:spPr>
          <a:xfrm>
            <a:off x="6400800" y="990600"/>
            <a:ext cx="3733800" cy="4953000"/>
          </a:xfrm>
        </p:spPr>
        <p:txBody>
          <a:bodyPr/>
          <a:lstStyle/>
          <a:p>
            <a:pPr algn="r" rtl="1" eaLnBrk="1" hangingPunct="1">
              <a:lnSpc>
                <a:spcPct val="120000"/>
              </a:lnSpc>
            </a:pPr>
            <a:r>
              <a:rPr lang="ar-LB" sz="1800">
                <a:cs typeface="Arabic Transparent" panose="020B0604020202020204" pitchFamily="34" charset="0"/>
              </a:rPr>
              <a:t>تساعد على تحديد الأولوية بالنسبة للمشاريع وتوكيد إعطاء مدير المشروع السلطة اللازمة وتفويضه في استعمال الموارد</a:t>
            </a:r>
            <a:endParaRPr lang="en-US" sz="1800">
              <a:cs typeface="Arabic Transparent" panose="020B0604020202020204" pitchFamily="34" charset="0"/>
            </a:endParaRPr>
          </a:p>
          <a:p>
            <a:pPr algn="r" rtl="1" eaLnBrk="1" hangingPunct="1">
              <a:lnSpc>
                <a:spcPct val="120000"/>
              </a:lnSpc>
            </a:pPr>
            <a:endParaRPr lang="en-US" sz="900">
              <a:cs typeface="Arabic Transparent" panose="020B0604020202020204" pitchFamily="34" charset="0"/>
            </a:endParaRPr>
          </a:p>
          <a:p>
            <a:pPr algn="r" rtl="1" eaLnBrk="1" hangingPunct="1">
              <a:lnSpc>
                <a:spcPct val="120000"/>
              </a:lnSpc>
            </a:pPr>
            <a:r>
              <a:rPr lang="ar-LB" sz="1800">
                <a:cs typeface="Arabic Transparent" panose="020B0604020202020204" pitchFamily="34" charset="0"/>
              </a:rPr>
              <a:t>تصدر الخطط والأهداف الاستراتيجية وتتأكد من توافق المشاريع معها</a:t>
            </a:r>
            <a:endParaRPr lang="en-US" sz="1800">
              <a:cs typeface="Arabic Transparent" panose="020B0604020202020204" pitchFamily="34" charset="0"/>
            </a:endParaRPr>
          </a:p>
          <a:p>
            <a:pPr algn="r" rtl="1" eaLnBrk="1" hangingPunct="1">
              <a:lnSpc>
                <a:spcPct val="120000"/>
              </a:lnSpc>
            </a:pPr>
            <a:endParaRPr lang="en-US" sz="900">
              <a:cs typeface="Arabic Transparent" panose="020B0604020202020204" pitchFamily="34" charset="0"/>
            </a:endParaRPr>
          </a:p>
          <a:p>
            <a:pPr algn="r" rtl="1" eaLnBrk="1" hangingPunct="1">
              <a:lnSpc>
                <a:spcPct val="120000"/>
              </a:lnSpc>
            </a:pPr>
            <a:r>
              <a:rPr lang="ar-LB" sz="1800">
                <a:cs typeface="Arabic Transparent" panose="020B0604020202020204" pitchFamily="34" charset="0"/>
              </a:rPr>
              <a:t>يمكن الاستعانة بها للبتّ في النزاعات الداخلية</a:t>
            </a:r>
            <a:endParaRPr lang="en-US" sz="1800">
              <a:cs typeface="Arabic Transparent" panose="020B0604020202020204" pitchFamily="34" charset="0"/>
            </a:endParaRPr>
          </a:p>
        </p:txBody>
      </p:sp>
      <p:sp>
        <p:nvSpPr>
          <p:cNvPr id="77830" name="Rectangle 5"/>
          <p:cNvSpPr>
            <a:spLocks noChangeArrowheads="1"/>
          </p:cNvSpPr>
          <p:nvPr/>
        </p:nvSpPr>
        <p:spPr bwMode="auto">
          <a:xfrm>
            <a:off x="3581400" y="1295400"/>
            <a:ext cx="1676400" cy="1143000"/>
          </a:xfrm>
          <a:prstGeom prst="rect">
            <a:avLst/>
          </a:prstGeom>
          <a:solidFill>
            <a:schemeClr val="bg1"/>
          </a:solidFill>
          <a:ln w="9525" algn="ctr">
            <a:solidFill>
              <a:schemeClr val="tx1"/>
            </a:solidFill>
            <a:round/>
            <a:headEnd/>
            <a:tailEnd/>
          </a:ln>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endParaRPr lang="ar-LB"/>
          </a:p>
          <a:p>
            <a:pPr algn="ctr" eaLnBrk="1" hangingPunct="1"/>
            <a:r>
              <a:rPr lang="ar-LB"/>
              <a:t>الإدارة العليا</a:t>
            </a:r>
            <a:endParaRPr lang="en-US"/>
          </a:p>
        </p:txBody>
      </p:sp>
      <p:sp>
        <p:nvSpPr>
          <p:cNvPr id="77831" name="Rectangle 8"/>
          <p:cNvSpPr>
            <a:spLocks noChangeArrowheads="1"/>
          </p:cNvSpPr>
          <p:nvPr/>
        </p:nvSpPr>
        <p:spPr bwMode="auto">
          <a:xfrm>
            <a:off x="5029200" y="4724400"/>
            <a:ext cx="1676400" cy="1143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ar-LB" sz="1600" b="0"/>
              <a:t>أولويات المشاريع</a:t>
            </a:r>
            <a:endParaRPr lang="en-US" sz="1600" b="0"/>
          </a:p>
        </p:txBody>
      </p:sp>
      <p:sp>
        <p:nvSpPr>
          <p:cNvPr id="77832" name="Rectangle 9"/>
          <p:cNvSpPr>
            <a:spLocks noChangeArrowheads="1"/>
          </p:cNvSpPr>
          <p:nvPr/>
        </p:nvSpPr>
        <p:spPr bwMode="auto">
          <a:xfrm>
            <a:off x="3733800" y="3962400"/>
            <a:ext cx="1219200" cy="13716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endParaRPr lang="ar-LB" sz="1600" b="0"/>
          </a:p>
          <a:p>
            <a:pPr algn="ctr" eaLnBrk="1" hangingPunct="1"/>
            <a:r>
              <a:rPr lang="ar-LB" sz="1600" b="0"/>
              <a:t>النزاع حول</a:t>
            </a:r>
          </a:p>
          <a:p>
            <a:pPr algn="ctr" eaLnBrk="1" hangingPunct="1"/>
            <a:r>
              <a:rPr lang="ar-LB" sz="1600" b="0"/>
              <a:t>الأولويات</a:t>
            </a:r>
            <a:endParaRPr lang="en-US" sz="1600" b="0"/>
          </a:p>
        </p:txBody>
      </p:sp>
      <p:sp>
        <p:nvSpPr>
          <p:cNvPr id="77833" name="Rectangle 6"/>
          <p:cNvSpPr>
            <a:spLocks noChangeArrowheads="1"/>
          </p:cNvSpPr>
          <p:nvPr/>
        </p:nvSpPr>
        <p:spPr bwMode="auto">
          <a:xfrm>
            <a:off x="4953000" y="3505200"/>
            <a:ext cx="1752600" cy="1143000"/>
          </a:xfrm>
          <a:prstGeom prst="rect">
            <a:avLst/>
          </a:prstGeom>
          <a:solidFill>
            <a:schemeClr val="bg1"/>
          </a:solidFill>
          <a:ln w="9525" algn="ctr">
            <a:solidFill>
              <a:schemeClr val="tx1"/>
            </a:solidFill>
            <a:round/>
            <a:headEnd/>
            <a:tailEnd/>
          </a:ln>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endParaRPr lang="ar-LB"/>
          </a:p>
          <a:p>
            <a:pPr algn="ctr" eaLnBrk="1" hangingPunct="1"/>
            <a:r>
              <a:rPr lang="ar-LB"/>
              <a:t>إدارة المشروع</a:t>
            </a:r>
            <a:endParaRPr lang="en-US"/>
          </a:p>
        </p:txBody>
      </p:sp>
      <p:sp>
        <p:nvSpPr>
          <p:cNvPr id="77834" name="Rectangle 7"/>
          <p:cNvSpPr>
            <a:spLocks noChangeArrowheads="1"/>
          </p:cNvSpPr>
          <p:nvPr/>
        </p:nvSpPr>
        <p:spPr bwMode="auto">
          <a:xfrm>
            <a:off x="2057400" y="3505200"/>
            <a:ext cx="1676400" cy="1143000"/>
          </a:xfrm>
          <a:prstGeom prst="rect">
            <a:avLst/>
          </a:prstGeom>
          <a:solidFill>
            <a:schemeClr val="bg1"/>
          </a:solidFill>
          <a:ln w="9525" algn="ctr">
            <a:solidFill>
              <a:schemeClr val="tx1"/>
            </a:solidFill>
            <a:round/>
            <a:headEnd/>
            <a:tailEnd/>
          </a:ln>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endParaRPr lang="ar-LB"/>
          </a:p>
          <a:p>
            <a:pPr algn="ctr" eaLnBrk="1" hangingPunct="1"/>
            <a:r>
              <a:rPr lang="ar-LB"/>
              <a:t>الإدارة الوظيفية</a:t>
            </a:r>
            <a:endParaRPr lang="en-US"/>
          </a:p>
        </p:txBody>
      </p:sp>
      <p:sp>
        <p:nvSpPr>
          <p:cNvPr id="77835" name="Rectangle 10"/>
          <p:cNvSpPr>
            <a:spLocks noChangeArrowheads="1"/>
          </p:cNvSpPr>
          <p:nvPr/>
        </p:nvSpPr>
        <p:spPr bwMode="auto">
          <a:xfrm>
            <a:off x="2057400" y="4724400"/>
            <a:ext cx="1676400" cy="1143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ar-LB" sz="1600" b="0"/>
              <a:t>أولويات العمل اليومية</a:t>
            </a:r>
            <a:endParaRPr lang="en-US" sz="1600" b="0"/>
          </a:p>
        </p:txBody>
      </p:sp>
      <p:cxnSp>
        <p:nvCxnSpPr>
          <p:cNvPr id="77836" name="Straight Arrow Connector 12"/>
          <p:cNvCxnSpPr>
            <a:cxnSpLocks noChangeShapeType="1"/>
          </p:cNvCxnSpPr>
          <p:nvPr/>
        </p:nvCxnSpPr>
        <p:spPr bwMode="auto">
          <a:xfrm>
            <a:off x="3810000" y="3962400"/>
            <a:ext cx="1066800" cy="1588"/>
          </a:xfrm>
          <a:prstGeom prst="straightConnector1">
            <a:avLst/>
          </a:prstGeom>
          <a:noFill/>
          <a:ln w="9525"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77837" name="Rectangle 13"/>
          <p:cNvSpPr>
            <a:spLocks noChangeArrowheads="1"/>
          </p:cNvSpPr>
          <p:nvPr/>
        </p:nvSpPr>
        <p:spPr bwMode="auto">
          <a:xfrm>
            <a:off x="2743200" y="2895600"/>
            <a:ext cx="3200400" cy="1524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endParaRPr lang="en-US" sz="1600" b="0"/>
          </a:p>
        </p:txBody>
      </p:sp>
      <p:cxnSp>
        <p:nvCxnSpPr>
          <p:cNvPr id="77838" name="Straight Connector 15"/>
          <p:cNvCxnSpPr>
            <a:cxnSpLocks noChangeShapeType="1"/>
          </p:cNvCxnSpPr>
          <p:nvPr/>
        </p:nvCxnSpPr>
        <p:spPr bwMode="auto">
          <a:xfrm>
            <a:off x="2819400" y="3048000"/>
            <a:ext cx="3048000" cy="1588"/>
          </a:xfrm>
          <a:prstGeom prst="line">
            <a:avLst/>
          </a:prstGeom>
          <a:noFill/>
          <a:ln w="34925" algn="ctr">
            <a:solidFill>
              <a:schemeClr val="tx1"/>
            </a:solidFill>
            <a:round/>
            <a:headEnd/>
            <a:tailEnd/>
          </a:ln>
          <a:extLst>
            <a:ext uri="{909E8E84-426E-40DD-AFC4-6F175D3DCCD1}">
              <a14:hiddenFill xmlns:a14="http://schemas.microsoft.com/office/drawing/2010/main">
                <a:noFill/>
              </a14:hiddenFill>
            </a:ext>
          </a:extLst>
        </p:spPr>
      </p:cxnSp>
      <p:cxnSp>
        <p:nvCxnSpPr>
          <p:cNvPr id="77839" name="Straight Connector 19"/>
          <p:cNvCxnSpPr>
            <a:cxnSpLocks noChangeShapeType="1"/>
          </p:cNvCxnSpPr>
          <p:nvPr/>
        </p:nvCxnSpPr>
        <p:spPr bwMode="auto">
          <a:xfrm rot="5400000">
            <a:off x="4114007" y="2742407"/>
            <a:ext cx="609600" cy="1587"/>
          </a:xfrm>
          <a:prstGeom prst="line">
            <a:avLst/>
          </a:prstGeom>
          <a:noFill/>
          <a:ln w="50800" algn="ctr">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2977324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3E6BC4A8-78C7-4347-BA50-ECBC6C5002E2}" type="slidenum">
              <a:rPr lang="en-US" b="0">
                <a:solidFill>
                  <a:schemeClr val="bg1"/>
                </a:solidFill>
                <a:latin typeface="Humanst531 BT"/>
              </a:rPr>
              <a:pPr eaLnBrk="1" hangingPunct="1"/>
              <a:t>7</a:t>
            </a:fld>
            <a:endParaRPr lang="en-US" b="0">
              <a:solidFill>
                <a:schemeClr val="bg1"/>
              </a:solidFill>
              <a:latin typeface="Humanst531 BT"/>
            </a:endParaRPr>
          </a:p>
        </p:txBody>
      </p:sp>
      <p:sp>
        <p:nvSpPr>
          <p:cNvPr id="8195" name="Rectangle 2"/>
          <p:cNvSpPr>
            <a:spLocks noGrp="1" noChangeArrowheads="1"/>
          </p:cNvSpPr>
          <p:nvPr>
            <p:ph type="title"/>
          </p:nvPr>
        </p:nvSpPr>
        <p:spPr>
          <a:xfrm>
            <a:off x="1752600" y="304801"/>
            <a:ext cx="7315200" cy="519113"/>
          </a:xfrm>
        </p:spPr>
        <p:txBody>
          <a:bodyPr>
            <a:normAutofit fontScale="90000"/>
          </a:bodyPr>
          <a:lstStyle/>
          <a:p>
            <a:pPr eaLnBrk="1" hangingPunct="1"/>
            <a:r>
              <a:rPr lang="ar-EG" smtClean="0">
                <a:latin typeface="Arial" panose="020B0604020202020204" pitchFamily="34" charset="0"/>
                <a:cs typeface="Arial" panose="020B0604020202020204" pitchFamily="34" charset="0"/>
              </a:rPr>
              <a:t>خدمة أو منتج أو نتيجة فريدة</a:t>
            </a:r>
            <a:endParaRPr lang="en-US" smtClean="0">
              <a:cs typeface="Arabic Transparent" panose="020B0604020202020204" pitchFamily="34" charset="0"/>
            </a:endParaRPr>
          </a:p>
        </p:txBody>
      </p:sp>
      <p:sp>
        <p:nvSpPr>
          <p:cNvPr id="8196" name="Rectangle 3"/>
          <p:cNvSpPr>
            <a:spLocks noGrp="1" noChangeArrowheads="1"/>
          </p:cNvSpPr>
          <p:nvPr>
            <p:ph type="body" idx="1"/>
          </p:nvPr>
        </p:nvSpPr>
        <p:spPr>
          <a:xfrm>
            <a:off x="1752600" y="1143001"/>
            <a:ext cx="8686800" cy="4759325"/>
          </a:xfrm>
        </p:spPr>
        <p:txBody>
          <a:bodyPr/>
          <a:lstStyle/>
          <a:p>
            <a:pPr algn="r" rtl="1" eaLnBrk="1" hangingPunct="1">
              <a:lnSpc>
                <a:spcPct val="120000"/>
              </a:lnSpc>
            </a:pPr>
            <a:r>
              <a:rPr lang="ar-LB" smtClean="0">
                <a:cs typeface="Arabic Transparent" panose="020B0604020202020204" pitchFamily="34" charset="0"/>
              </a:rPr>
              <a:t>كلّ المشاريع تنتج أشياء فريدة لم تنتج من قبل</a:t>
            </a:r>
          </a:p>
          <a:p>
            <a:pPr algn="r" rtl="1" eaLnBrk="1" hangingPunct="1">
              <a:lnSpc>
                <a:spcPct val="120000"/>
              </a:lnSpc>
            </a:pPr>
            <a:endParaRPr lang="ar-LB" smtClean="0">
              <a:cs typeface="Arabic Transparent" panose="020B0604020202020204" pitchFamily="34" charset="0"/>
            </a:endParaRPr>
          </a:p>
          <a:p>
            <a:pPr algn="r" rtl="1" eaLnBrk="1" hangingPunct="1">
              <a:lnSpc>
                <a:spcPct val="120000"/>
              </a:lnSpc>
            </a:pPr>
            <a:r>
              <a:rPr lang="ar-LB" smtClean="0">
                <a:latin typeface="Arial" panose="020B0604020202020204" pitchFamily="34" charset="0"/>
                <a:cs typeface="Arial" panose="020B0604020202020204" pitchFamily="34" charset="0"/>
              </a:rPr>
              <a:t>أي</a:t>
            </a:r>
            <a:r>
              <a:rPr lang="ar-EG" smtClean="0">
                <a:latin typeface="Arial" panose="020B0604020202020204" pitchFamily="34" charset="0"/>
                <a:cs typeface="Arial" panose="020B0604020202020204" pitchFamily="34" charset="0"/>
              </a:rPr>
              <a:t> منتج</a:t>
            </a:r>
            <a:r>
              <a:rPr lang="ar-LB" smtClean="0">
                <a:latin typeface="Arial" panose="020B0604020202020204" pitchFamily="34" charset="0"/>
                <a:cs typeface="Arial" panose="020B0604020202020204" pitchFamily="34" charset="0"/>
              </a:rPr>
              <a:t> أو خدمة</a:t>
            </a:r>
            <a:r>
              <a:rPr lang="ar-EG" smtClean="0">
                <a:latin typeface="Arial" panose="020B0604020202020204" pitchFamily="34" charset="0"/>
                <a:cs typeface="Arial" panose="020B0604020202020204" pitchFamily="34" charset="0"/>
              </a:rPr>
              <a:t> أو نتيجة</a:t>
            </a:r>
            <a:r>
              <a:rPr lang="ar-LB" smtClean="0">
                <a:latin typeface="Arial" panose="020B0604020202020204" pitchFamily="34" charset="0"/>
                <a:cs typeface="Arial" panose="020B0604020202020204" pitchFamily="34" charset="0"/>
              </a:rPr>
              <a:t> يمكن أن يكون</a:t>
            </a:r>
            <a:r>
              <a:rPr lang="ar-EG" smtClean="0">
                <a:latin typeface="Arial" panose="020B0604020202020204" pitchFamily="34" charset="0"/>
                <a:cs typeface="Arial" panose="020B0604020202020204" pitchFamily="34" charset="0"/>
              </a:rPr>
              <a:t> فريد</a:t>
            </a:r>
            <a:r>
              <a:rPr lang="ar-LB" smtClean="0">
                <a:latin typeface="Arial" panose="020B0604020202020204" pitchFamily="34" charset="0"/>
                <a:cs typeface="Arial" panose="020B0604020202020204" pitchFamily="34" charset="0"/>
              </a:rPr>
              <a:t>ًا حتى لو انتمى إلى </a:t>
            </a:r>
            <a:r>
              <a:rPr lang="ar-SA" smtClean="0">
                <a:latin typeface="Arial" panose="020B0604020202020204" pitchFamily="34" charset="0"/>
                <a:cs typeface="Arial" panose="020B0604020202020204" pitchFamily="34" charset="0"/>
              </a:rPr>
              <a:t>ت</a:t>
            </a:r>
            <a:r>
              <a:rPr lang="ar-LB" smtClean="0">
                <a:latin typeface="Arial" panose="020B0604020202020204" pitchFamily="34" charset="0"/>
                <a:cs typeface="Arial" panose="020B0604020202020204" pitchFamily="34" charset="0"/>
              </a:rPr>
              <a:t>صن</a:t>
            </a:r>
            <a:r>
              <a:rPr lang="ar-SA" smtClean="0">
                <a:latin typeface="Arial" panose="020B0604020202020204" pitchFamily="34" charset="0"/>
                <a:cs typeface="Arial" panose="020B0604020202020204" pitchFamily="34" charset="0"/>
              </a:rPr>
              <a:t>ي</a:t>
            </a:r>
            <a:r>
              <a:rPr lang="ar-LB" smtClean="0">
                <a:latin typeface="Arial" panose="020B0604020202020204" pitchFamily="34" charset="0"/>
                <a:cs typeface="Arial" panose="020B0604020202020204" pitchFamily="34" charset="0"/>
              </a:rPr>
              <a:t>ف واسع (مثلاً: مشروع لإنشاء مبنى له خصائص فريدة كالتصميم، الموقع، الموارد، إلخ.). </a:t>
            </a:r>
            <a:endParaRPr lang="ar-LB" smtClean="0">
              <a:cs typeface="Arabic Transparent" panose="020B0604020202020204" pitchFamily="34" charset="0"/>
            </a:endParaRPr>
          </a:p>
        </p:txBody>
      </p:sp>
    </p:spTree>
    <p:extLst>
      <p:ext uri="{BB962C8B-B14F-4D97-AF65-F5344CB8AC3E}">
        <p14:creationId xmlns:p14="http://schemas.microsoft.com/office/powerpoint/2010/main" val="132437396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F75D5E1A-4FA8-4759-97DF-38DF9BF3A317}" type="slidenum">
              <a:rPr lang="en-US" b="0">
                <a:solidFill>
                  <a:schemeClr val="bg1"/>
                </a:solidFill>
                <a:latin typeface="Humanst531 BT"/>
              </a:rPr>
              <a:pPr eaLnBrk="1" hangingPunct="1"/>
              <a:t>70</a:t>
            </a:fld>
            <a:endParaRPr lang="en-US" b="0">
              <a:solidFill>
                <a:schemeClr val="bg1"/>
              </a:solidFill>
              <a:latin typeface="Humanst531 BT"/>
            </a:endParaRPr>
          </a:p>
        </p:txBody>
      </p:sp>
      <p:sp>
        <p:nvSpPr>
          <p:cNvPr id="78851" name="Rectangle 2"/>
          <p:cNvSpPr>
            <a:spLocks noGrp="1" noChangeArrowheads="1"/>
          </p:cNvSpPr>
          <p:nvPr>
            <p:ph type="title"/>
          </p:nvPr>
        </p:nvSpPr>
        <p:spPr>
          <a:xfrm>
            <a:off x="1676400" y="258763"/>
            <a:ext cx="7391400" cy="519112"/>
          </a:xfrm>
        </p:spPr>
        <p:txBody>
          <a:bodyPr>
            <a:normAutofit fontScale="90000"/>
          </a:bodyPr>
          <a:lstStyle/>
          <a:p>
            <a:pPr eaLnBrk="1" hangingPunct="1"/>
            <a:r>
              <a:rPr lang="ar-LB" smtClean="0">
                <a:cs typeface="Arabic Transparent" panose="020B0604020202020204" pitchFamily="34" charset="0"/>
              </a:rPr>
              <a:t>الأدوار: الراعي/الكفيل</a:t>
            </a:r>
            <a:endParaRPr lang="en-US" smtClean="0">
              <a:cs typeface="Arabic Transparent" panose="020B0604020202020204" pitchFamily="34" charset="0"/>
            </a:endParaRPr>
          </a:p>
        </p:txBody>
      </p:sp>
      <p:sp>
        <p:nvSpPr>
          <p:cNvPr id="78852" name="Rectangle 3"/>
          <p:cNvSpPr>
            <a:spLocks noGrp="1" noChangeArrowheads="1"/>
          </p:cNvSpPr>
          <p:nvPr>
            <p:ph type="body" idx="1"/>
          </p:nvPr>
        </p:nvSpPr>
        <p:spPr>
          <a:xfrm>
            <a:off x="1981200" y="990600"/>
            <a:ext cx="8534400" cy="4800600"/>
          </a:xfrm>
        </p:spPr>
        <p:txBody>
          <a:bodyPr>
            <a:normAutofit fontScale="77500" lnSpcReduction="20000"/>
          </a:bodyPr>
          <a:lstStyle/>
          <a:p>
            <a:pPr algn="r" rtl="1" eaLnBrk="1" hangingPunct="1">
              <a:lnSpc>
                <a:spcPct val="120000"/>
              </a:lnSpc>
            </a:pPr>
            <a:r>
              <a:rPr lang="ar-LB" smtClean="0">
                <a:cs typeface="Arabic Transparent" panose="020B0604020202020204" pitchFamily="34" charset="0"/>
              </a:rPr>
              <a:t>الشخص الذي يموّل المشروع</a:t>
            </a:r>
            <a:endParaRPr lang="en-US" smtClean="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قد يكون من داخل أو خارج الشركة</a:t>
            </a:r>
            <a:endParaRPr lang="en-US" smtClean="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يطلق عليه “بطل المشروع”</a:t>
            </a:r>
            <a:endParaRPr lang="en-US" smtClean="0">
              <a:cs typeface="Arabic Transparent" panose="020B0604020202020204" pitchFamily="34" charset="0"/>
            </a:endParaRPr>
          </a:p>
          <a:p>
            <a:pPr algn="r" rtl="1" eaLnBrk="1" hangingPunct="1">
              <a:lnSpc>
                <a:spcPct val="120000"/>
              </a:lnSpc>
            </a:pPr>
            <a:endParaRPr lang="en-US" sz="100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يمكن أن يكون والعميل شخصًا واحدًا، مع أن الميزة المعتادة للراعي أن يكون من داخل الشركة المنفذة فيما العميل من خارجها</a:t>
            </a:r>
            <a:endParaRPr lang="en-US" smtClean="0">
              <a:cs typeface="Arabic Transparent" panose="020B0604020202020204" pitchFamily="34" charset="0"/>
            </a:endParaRPr>
          </a:p>
          <a:p>
            <a:pPr algn="r" rtl="1" eaLnBrk="1" hangingPunct="1">
              <a:lnSpc>
                <a:spcPct val="120000"/>
              </a:lnSpc>
            </a:pPr>
            <a:endParaRPr lang="en-US" sz="100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يمكن أن يزوّد المشروع بمدخلات قيّمة، كتواريخ التسليم، معالم الطريق (الأهداف المرحليّة)، خصائص مهمة للمُنتَج، القيود والافتراضات</a:t>
            </a:r>
            <a:endParaRPr lang="en-US" smtClean="0">
              <a:cs typeface="Arabic Transparent" panose="020B0604020202020204" pitchFamily="34" charset="0"/>
            </a:endParaRPr>
          </a:p>
          <a:p>
            <a:pPr algn="r" rtl="1" eaLnBrk="1" hangingPunct="1">
              <a:lnSpc>
                <a:spcPct val="120000"/>
              </a:lnSpc>
            </a:pPr>
            <a:endParaRPr lang="en-US" sz="100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إذا ما نشب نزاع جدّي بين مدير المشروع والعميل، يطلب من الراعي أن يعمل مع العميل على حلّ الخلاف</a:t>
            </a:r>
            <a:endParaRPr lang="en-US" smtClean="0">
              <a:cs typeface="Arabic Transparent" panose="020B0604020202020204" pitchFamily="34" charset="0"/>
            </a:endParaRPr>
          </a:p>
        </p:txBody>
      </p:sp>
    </p:spTree>
    <p:extLst>
      <p:ext uri="{BB962C8B-B14F-4D97-AF65-F5344CB8AC3E}">
        <p14:creationId xmlns:p14="http://schemas.microsoft.com/office/powerpoint/2010/main" val="32177658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2082221F-A914-4520-9465-07992F5E332F}" type="slidenum">
              <a:rPr lang="en-US" b="0">
                <a:solidFill>
                  <a:schemeClr val="bg1"/>
                </a:solidFill>
                <a:latin typeface="Humanst531 BT"/>
              </a:rPr>
              <a:pPr eaLnBrk="1" hangingPunct="1"/>
              <a:t>71</a:t>
            </a:fld>
            <a:endParaRPr lang="en-US" b="0">
              <a:solidFill>
                <a:schemeClr val="bg1"/>
              </a:solidFill>
              <a:latin typeface="Humanst531 BT"/>
            </a:endParaRPr>
          </a:p>
        </p:txBody>
      </p:sp>
      <p:sp>
        <p:nvSpPr>
          <p:cNvPr id="79875" name="Rectangle 2"/>
          <p:cNvSpPr>
            <a:spLocks noGrp="1" noChangeArrowheads="1"/>
          </p:cNvSpPr>
          <p:nvPr>
            <p:ph type="title"/>
          </p:nvPr>
        </p:nvSpPr>
        <p:spPr>
          <a:xfrm>
            <a:off x="1752600" y="304801"/>
            <a:ext cx="7467600" cy="519113"/>
          </a:xfrm>
        </p:spPr>
        <p:txBody>
          <a:bodyPr>
            <a:normAutofit fontScale="90000"/>
          </a:bodyPr>
          <a:lstStyle/>
          <a:p>
            <a:pPr eaLnBrk="1" hangingPunct="1"/>
            <a:r>
              <a:rPr lang="ar-LB" smtClean="0">
                <a:cs typeface="Arabic Transparent" panose="020B0604020202020204" pitchFamily="34" charset="0"/>
              </a:rPr>
              <a:t>أعضاء فريق المشروع</a:t>
            </a:r>
            <a:endParaRPr lang="en-US" smtClean="0">
              <a:cs typeface="Arabic Transparent" panose="020B0604020202020204" pitchFamily="34" charset="0"/>
            </a:endParaRPr>
          </a:p>
        </p:txBody>
      </p:sp>
      <p:sp>
        <p:nvSpPr>
          <p:cNvPr id="79876" name="Rectangle 3"/>
          <p:cNvSpPr>
            <a:spLocks noGrp="1" noChangeArrowheads="1"/>
          </p:cNvSpPr>
          <p:nvPr>
            <p:ph type="body" idx="1"/>
          </p:nvPr>
        </p:nvSpPr>
        <p:spPr>
          <a:xfrm>
            <a:off x="1981200" y="1143000"/>
            <a:ext cx="8229600" cy="4876800"/>
          </a:xfrm>
        </p:spPr>
        <p:txBody>
          <a:bodyPr>
            <a:normAutofit fontScale="92500"/>
          </a:bodyPr>
          <a:lstStyle/>
          <a:p>
            <a:pPr algn="r" rtl="1" eaLnBrk="1" hangingPunct="1">
              <a:lnSpc>
                <a:spcPct val="120000"/>
              </a:lnSpc>
            </a:pPr>
            <a:r>
              <a:rPr lang="ar-LB" smtClean="0">
                <a:cs typeface="Arabic Transparent" panose="020B0604020202020204" pitchFamily="34" charset="0"/>
              </a:rPr>
              <a:t>الأفراد الذين يقومون بالعمل الفعلي الذي يقود المشروع نحو تحقيق نطاقه</a:t>
            </a:r>
            <a:endParaRPr lang="en-US" smtClean="0">
              <a:cs typeface="Arabic Transparent" panose="020B0604020202020204" pitchFamily="34" charset="0"/>
            </a:endParaRPr>
          </a:p>
          <a:p>
            <a:pPr algn="r" rtl="1" eaLnBrk="1" hangingPunct="1">
              <a:lnSpc>
                <a:spcPct val="120000"/>
              </a:lnSpc>
            </a:pPr>
            <a:endParaRPr lang="en-US" sz="100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محللون، مبرمجون، كتبة تقنيون، عاملو بناء، فاحصون، إلخ.</a:t>
            </a:r>
            <a:endParaRPr lang="en-US" smtClean="0">
              <a:cs typeface="Arabic Transparent" panose="020B0604020202020204" pitchFamily="34" charset="0"/>
            </a:endParaRPr>
          </a:p>
          <a:p>
            <a:pPr algn="r" rtl="1" eaLnBrk="1" hangingPunct="1">
              <a:lnSpc>
                <a:spcPct val="120000"/>
              </a:lnSpc>
            </a:pPr>
            <a:endParaRPr lang="en-US" sz="100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يظن مدراء المشاريع أنهم يعلمون ما فيه الكفاية عن إدارة شغلهم من دون الحاجة إلى الإدارة الجزئية. يمكن لأعضاء فريق المشروع أن يلجؤوا لمدير المشروع في حال كانت مهامهم غامضةً </a:t>
            </a:r>
            <a:endParaRPr lang="en-US" smtClean="0">
              <a:cs typeface="Arabic Transparent" panose="020B0604020202020204" pitchFamily="34" charset="0"/>
            </a:endParaRPr>
          </a:p>
          <a:p>
            <a:pPr algn="r" rtl="1" eaLnBrk="1" hangingPunct="1">
              <a:lnSpc>
                <a:spcPct val="120000"/>
              </a:lnSpc>
            </a:pPr>
            <a:endParaRPr lang="en-US" sz="100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الفرق الأساسي بين أعضاء الفريق وغيرهم من أصحاب المصلحة أن أعضاء الفريق هم من ضمن التكلفة</a:t>
            </a:r>
            <a:endParaRPr lang="en-US" smtClean="0">
              <a:cs typeface="Arabic Transparent" panose="020B0604020202020204" pitchFamily="34" charset="0"/>
            </a:endParaRPr>
          </a:p>
        </p:txBody>
      </p:sp>
    </p:spTree>
    <p:extLst>
      <p:ext uri="{BB962C8B-B14F-4D97-AF65-F5344CB8AC3E}">
        <p14:creationId xmlns:p14="http://schemas.microsoft.com/office/powerpoint/2010/main" val="17888893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1105AAA3-4227-4B5E-8E1B-3474D0853084}" type="slidenum">
              <a:rPr lang="en-US" b="0">
                <a:solidFill>
                  <a:schemeClr val="bg1"/>
                </a:solidFill>
                <a:latin typeface="Humanst531 BT"/>
              </a:rPr>
              <a:pPr eaLnBrk="1" hangingPunct="1"/>
              <a:t>72</a:t>
            </a:fld>
            <a:endParaRPr lang="en-US" b="0">
              <a:solidFill>
                <a:schemeClr val="bg1"/>
              </a:solidFill>
              <a:latin typeface="Humanst531 BT"/>
            </a:endParaRPr>
          </a:p>
        </p:txBody>
      </p:sp>
      <p:sp>
        <p:nvSpPr>
          <p:cNvPr id="81923" name="Rectangle 2"/>
          <p:cNvSpPr>
            <a:spLocks noGrp="1" noChangeArrowheads="1"/>
          </p:cNvSpPr>
          <p:nvPr>
            <p:ph type="title"/>
          </p:nvPr>
        </p:nvSpPr>
        <p:spPr>
          <a:xfrm>
            <a:off x="1524000" y="304801"/>
            <a:ext cx="7391400" cy="519113"/>
          </a:xfrm>
        </p:spPr>
        <p:txBody>
          <a:bodyPr>
            <a:normAutofit fontScale="90000"/>
          </a:bodyPr>
          <a:lstStyle/>
          <a:p>
            <a:pPr eaLnBrk="1" hangingPunct="1"/>
            <a:r>
              <a:rPr lang="ar-LB" smtClean="0">
                <a:cs typeface="Arabic Transparent" panose="020B0604020202020204" pitchFamily="34" charset="0"/>
              </a:rPr>
              <a:t>التنظيم الوظيفي</a:t>
            </a:r>
            <a:endParaRPr lang="en-US" smtClean="0">
              <a:cs typeface="Arabic Transparent" panose="020B0604020202020204" pitchFamily="34" charset="0"/>
            </a:endParaRPr>
          </a:p>
        </p:txBody>
      </p:sp>
      <p:pic>
        <p:nvPicPr>
          <p:cNvPr id="8192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347788"/>
            <a:ext cx="8534400" cy="459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100788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F3FB9340-4431-421C-8ADF-DB1CDDE78575}" type="slidenum">
              <a:rPr lang="en-US" b="0">
                <a:solidFill>
                  <a:schemeClr val="bg1"/>
                </a:solidFill>
                <a:latin typeface="Humanst531 BT"/>
              </a:rPr>
              <a:pPr eaLnBrk="1" hangingPunct="1"/>
              <a:t>73</a:t>
            </a:fld>
            <a:endParaRPr lang="en-US" b="0">
              <a:solidFill>
                <a:schemeClr val="bg1"/>
              </a:solidFill>
              <a:latin typeface="Humanst531 BT"/>
            </a:endParaRPr>
          </a:p>
        </p:txBody>
      </p:sp>
      <p:sp>
        <p:nvSpPr>
          <p:cNvPr id="82947" name="Rectangle 2"/>
          <p:cNvSpPr>
            <a:spLocks noGrp="1" noChangeArrowheads="1"/>
          </p:cNvSpPr>
          <p:nvPr>
            <p:ph type="title"/>
          </p:nvPr>
        </p:nvSpPr>
        <p:spPr>
          <a:xfrm>
            <a:off x="1676400" y="304801"/>
            <a:ext cx="7391400" cy="519113"/>
          </a:xfrm>
        </p:spPr>
        <p:txBody>
          <a:bodyPr>
            <a:normAutofit fontScale="90000"/>
          </a:bodyPr>
          <a:lstStyle/>
          <a:p>
            <a:pPr eaLnBrk="1" hangingPunct="1"/>
            <a:r>
              <a:rPr lang="ar-LB" smtClean="0">
                <a:cs typeface="Arabic Transparent" panose="020B0604020202020204" pitchFamily="34" charset="0"/>
              </a:rPr>
              <a:t>التنظيم الوظيفي</a:t>
            </a:r>
            <a:endParaRPr lang="en-US" smtClean="0">
              <a:cs typeface="Arabic Transparent" panose="020B0604020202020204" pitchFamily="34" charset="0"/>
            </a:endParaRPr>
          </a:p>
        </p:txBody>
      </p:sp>
      <p:sp>
        <p:nvSpPr>
          <p:cNvPr id="82948" name="Rectangle 3"/>
          <p:cNvSpPr>
            <a:spLocks noGrp="1" noChangeArrowheads="1"/>
          </p:cNvSpPr>
          <p:nvPr>
            <p:ph type="body" idx="1"/>
          </p:nvPr>
        </p:nvSpPr>
        <p:spPr>
          <a:xfrm>
            <a:off x="1676400" y="1143000"/>
            <a:ext cx="8534400" cy="4800600"/>
          </a:xfrm>
        </p:spPr>
        <p:txBody>
          <a:bodyPr>
            <a:normAutofit fontScale="77500" lnSpcReduction="20000"/>
          </a:bodyPr>
          <a:lstStyle/>
          <a:p>
            <a:pPr algn="r" rtl="1" eaLnBrk="1" hangingPunct="1">
              <a:buFontTx/>
              <a:buNone/>
            </a:pPr>
            <a:r>
              <a:rPr lang="ar-LB" b="1" smtClean="0">
                <a:cs typeface="Arabic Transparent" panose="020B0604020202020204" pitchFamily="34" charset="0"/>
              </a:rPr>
              <a:t>الفوائد المحتملة</a:t>
            </a:r>
            <a:endParaRPr lang="en-US" b="1" smtClean="0">
              <a:cs typeface="Arabic Transparent" panose="020B0604020202020204" pitchFamily="34" charset="0"/>
            </a:endParaRPr>
          </a:p>
          <a:p>
            <a:pPr algn="r" rtl="1" eaLnBrk="1" hangingPunct="1"/>
            <a:r>
              <a:rPr lang="ar-LB" smtClean="0">
                <a:cs typeface="Arabic Transparent" panose="020B0604020202020204" pitchFamily="34" charset="0"/>
              </a:rPr>
              <a:t>علاقة مراسلة وتقرير واضحة</a:t>
            </a:r>
            <a:endParaRPr lang="en-US" smtClean="0">
              <a:cs typeface="Arabic Transparent" panose="020B0604020202020204" pitchFamily="34" charset="0"/>
            </a:endParaRPr>
          </a:p>
          <a:p>
            <a:pPr algn="r" rtl="1" eaLnBrk="1" hangingPunct="1"/>
            <a:r>
              <a:rPr lang="ar-LB" smtClean="0">
                <a:cs typeface="Arabic Transparent" panose="020B0604020202020204" pitchFamily="34" charset="0"/>
              </a:rPr>
              <a:t>خبرات عالية التخصص</a:t>
            </a:r>
            <a:endParaRPr lang="en-US" smtClean="0">
              <a:cs typeface="Arabic Transparent" panose="020B0604020202020204" pitchFamily="34" charset="0"/>
            </a:endParaRPr>
          </a:p>
          <a:p>
            <a:pPr algn="r" rtl="1" eaLnBrk="1" hangingPunct="1"/>
            <a:r>
              <a:rPr lang="ar-LB" smtClean="0">
                <a:cs typeface="Arabic Transparent" panose="020B0604020202020204" pitchFamily="34" charset="0"/>
              </a:rPr>
              <a:t>فريق متجانس</a:t>
            </a:r>
            <a:endParaRPr lang="en-US" smtClean="0">
              <a:cs typeface="Arabic Transparent" panose="020B0604020202020204" pitchFamily="34" charset="0"/>
            </a:endParaRPr>
          </a:p>
          <a:p>
            <a:pPr algn="r" rtl="1" eaLnBrk="1" hangingPunct="1"/>
            <a:r>
              <a:rPr lang="ar-LB" smtClean="0">
                <a:cs typeface="Arabic Transparent" panose="020B0604020202020204" pitchFamily="34" charset="0"/>
              </a:rPr>
              <a:t>يقود نحو الامتياز التقني</a:t>
            </a:r>
            <a:endParaRPr lang="en-US" smtClean="0">
              <a:cs typeface="Arabic Transparent" panose="020B0604020202020204" pitchFamily="34" charset="0"/>
            </a:endParaRPr>
          </a:p>
          <a:p>
            <a:pPr algn="r" rtl="1" eaLnBrk="1" hangingPunct="1"/>
            <a:endParaRPr lang="en-US" smtClean="0">
              <a:cs typeface="Arabic Transparent" panose="020B0604020202020204" pitchFamily="34" charset="0"/>
            </a:endParaRPr>
          </a:p>
          <a:p>
            <a:pPr algn="r" rtl="1" eaLnBrk="1" hangingPunct="1">
              <a:buFontTx/>
              <a:buNone/>
            </a:pPr>
            <a:r>
              <a:rPr lang="ar-LB" b="1" smtClean="0">
                <a:cs typeface="Arabic Transparent" panose="020B0604020202020204" pitchFamily="34" charset="0"/>
              </a:rPr>
              <a:t>المشاكل المحتملة</a:t>
            </a:r>
            <a:endParaRPr lang="en-US" b="1" smtClean="0">
              <a:cs typeface="Arabic Transparent" panose="020B0604020202020204" pitchFamily="34" charset="0"/>
            </a:endParaRPr>
          </a:p>
          <a:p>
            <a:pPr algn="r" rtl="1" eaLnBrk="1" hangingPunct="1"/>
            <a:r>
              <a:rPr lang="ar-LB" smtClean="0">
                <a:cs typeface="Arabic Transparent" panose="020B0604020202020204" pitchFamily="34" charset="0"/>
              </a:rPr>
              <a:t>ضوابط المشروع مقيّدة بالتخصصات المهنية</a:t>
            </a:r>
            <a:endParaRPr lang="en-US" smtClean="0">
              <a:cs typeface="Arabic Transparent" panose="020B0604020202020204" pitchFamily="34" charset="0"/>
            </a:endParaRPr>
          </a:p>
          <a:p>
            <a:pPr algn="r" rtl="1" eaLnBrk="1" hangingPunct="1"/>
            <a:r>
              <a:rPr lang="ar-LB" smtClean="0">
                <a:cs typeface="Arabic Transparent" panose="020B0604020202020204" pitchFamily="34" charset="0"/>
              </a:rPr>
              <a:t>المانع من تأثير ورضاء العميل</a:t>
            </a:r>
            <a:endParaRPr lang="en-US" smtClean="0">
              <a:cs typeface="Arabic Transparent" panose="020B0604020202020204" pitchFamily="34" charset="0"/>
            </a:endParaRPr>
          </a:p>
          <a:p>
            <a:pPr algn="r" rtl="1" eaLnBrk="1" hangingPunct="1"/>
            <a:r>
              <a:rPr lang="ar-LB" smtClean="0">
                <a:cs typeface="Arabic Transparent" panose="020B0604020202020204" pitchFamily="34" charset="0"/>
              </a:rPr>
              <a:t>فرص تطوير الموظفين محدودة</a:t>
            </a:r>
            <a:endParaRPr lang="en-US" smtClean="0">
              <a:cs typeface="Arabic Transparent" panose="020B0604020202020204" pitchFamily="34" charset="0"/>
            </a:endParaRPr>
          </a:p>
          <a:p>
            <a:pPr algn="r" rtl="1" eaLnBrk="1" hangingPunct="1"/>
            <a:r>
              <a:rPr lang="ar-LB" smtClean="0">
                <a:cs typeface="Arabic Transparent" panose="020B0604020202020204" pitchFamily="34" charset="0"/>
              </a:rPr>
              <a:t>اعتماد مدير المشروع على التأثير الشخصي</a:t>
            </a:r>
            <a:endParaRPr lang="en-US" smtClean="0">
              <a:cs typeface="Arabic Transparent" panose="020B0604020202020204" pitchFamily="34" charset="0"/>
            </a:endParaRPr>
          </a:p>
          <a:p>
            <a:pPr algn="r" rtl="1" eaLnBrk="1" hangingPunct="1"/>
            <a:r>
              <a:rPr lang="ar-LB" smtClean="0">
                <a:cs typeface="Arabic Transparent" panose="020B0604020202020204" pitchFamily="34" charset="0"/>
              </a:rPr>
              <a:t>تدرّج عمليات القرار والاتصال</a:t>
            </a:r>
            <a:endParaRPr lang="en-US" smtClean="0">
              <a:cs typeface="Arabic Transparent" panose="020B0604020202020204" pitchFamily="34" charset="0"/>
            </a:endParaRPr>
          </a:p>
          <a:p>
            <a:pPr algn="r" rtl="1" eaLnBrk="1" hangingPunct="1"/>
            <a:r>
              <a:rPr lang="ar-LB" smtClean="0">
                <a:cs typeface="Arabic Transparent" panose="020B0604020202020204" pitchFamily="34" charset="0"/>
              </a:rPr>
              <a:t>بذل مجهود في قضايا تقنية بدل بناء مقاييس</a:t>
            </a:r>
            <a:endParaRPr lang="en-US" smtClean="0">
              <a:cs typeface="Arabic Transparent" panose="020B0604020202020204" pitchFamily="34" charset="0"/>
            </a:endParaRPr>
          </a:p>
        </p:txBody>
      </p:sp>
    </p:spTree>
    <p:extLst>
      <p:ext uri="{BB962C8B-B14F-4D97-AF65-F5344CB8AC3E}">
        <p14:creationId xmlns:p14="http://schemas.microsoft.com/office/powerpoint/2010/main" val="43211464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4902BEA2-91DF-499B-B4D9-E21C3AA7EF7F}" type="slidenum">
              <a:rPr lang="en-US" b="0">
                <a:solidFill>
                  <a:schemeClr val="bg1"/>
                </a:solidFill>
                <a:latin typeface="Humanst531 BT"/>
              </a:rPr>
              <a:pPr eaLnBrk="1" hangingPunct="1"/>
              <a:t>74</a:t>
            </a:fld>
            <a:endParaRPr lang="en-US" b="0">
              <a:solidFill>
                <a:schemeClr val="bg1"/>
              </a:solidFill>
              <a:latin typeface="Humanst531 BT"/>
            </a:endParaRPr>
          </a:p>
        </p:txBody>
      </p:sp>
      <p:sp>
        <p:nvSpPr>
          <p:cNvPr id="83971" name="Rectangle 2"/>
          <p:cNvSpPr>
            <a:spLocks noGrp="1" noChangeArrowheads="1"/>
          </p:cNvSpPr>
          <p:nvPr>
            <p:ph type="title"/>
          </p:nvPr>
        </p:nvSpPr>
        <p:spPr>
          <a:xfrm>
            <a:off x="1981200" y="457201"/>
            <a:ext cx="7391400" cy="519113"/>
          </a:xfrm>
        </p:spPr>
        <p:txBody>
          <a:bodyPr>
            <a:normAutofit fontScale="90000"/>
          </a:bodyPr>
          <a:lstStyle/>
          <a:p>
            <a:pPr eaLnBrk="1" hangingPunct="1"/>
            <a:r>
              <a:rPr lang="ar-LB" b="1" smtClean="0">
                <a:cs typeface="Arabic Transparent" panose="020B0604020202020204" pitchFamily="34" charset="0"/>
              </a:rPr>
              <a:t>التنظيم المبني على المشاريع</a:t>
            </a:r>
            <a:endParaRPr lang="en-US" b="1" smtClean="0">
              <a:cs typeface="Arabic Transparent" panose="020B0604020202020204" pitchFamily="34" charset="0"/>
            </a:endParaRPr>
          </a:p>
        </p:txBody>
      </p:sp>
      <p:pic>
        <p:nvPicPr>
          <p:cNvPr id="8397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371600"/>
            <a:ext cx="8610600" cy="463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63899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DD6DAE9A-06BB-46ED-ACE5-877BAC7CE63D}" type="slidenum">
              <a:rPr lang="en-US" b="0">
                <a:solidFill>
                  <a:schemeClr val="bg1"/>
                </a:solidFill>
                <a:latin typeface="Humanst531 BT"/>
              </a:rPr>
              <a:pPr eaLnBrk="1" hangingPunct="1"/>
              <a:t>75</a:t>
            </a:fld>
            <a:endParaRPr lang="en-US" b="0">
              <a:solidFill>
                <a:schemeClr val="bg1"/>
              </a:solidFill>
              <a:latin typeface="Humanst531 BT"/>
            </a:endParaRPr>
          </a:p>
        </p:txBody>
      </p:sp>
      <p:sp>
        <p:nvSpPr>
          <p:cNvPr id="84995" name="Rectangle 2"/>
          <p:cNvSpPr>
            <a:spLocks noGrp="1" noChangeArrowheads="1"/>
          </p:cNvSpPr>
          <p:nvPr>
            <p:ph type="title"/>
          </p:nvPr>
        </p:nvSpPr>
        <p:spPr>
          <a:xfrm>
            <a:off x="1676400" y="319088"/>
            <a:ext cx="7391400" cy="519112"/>
          </a:xfrm>
        </p:spPr>
        <p:txBody>
          <a:bodyPr>
            <a:normAutofit fontScale="90000"/>
          </a:bodyPr>
          <a:lstStyle/>
          <a:p>
            <a:pPr eaLnBrk="1" hangingPunct="1"/>
            <a:r>
              <a:rPr lang="ar-LB" smtClean="0">
                <a:cs typeface="Arabic Transparent" panose="020B0604020202020204" pitchFamily="34" charset="0"/>
              </a:rPr>
              <a:t>التنظيم المصفوفي الضعيف</a:t>
            </a:r>
            <a:endParaRPr lang="en-US" smtClean="0">
              <a:cs typeface="Arabic Transparent" panose="020B0604020202020204" pitchFamily="34" charset="0"/>
            </a:endParaRPr>
          </a:p>
        </p:txBody>
      </p:sp>
      <p:pic>
        <p:nvPicPr>
          <p:cNvPr id="8499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1" y="1143000"/>
            <a:ext cx="8761413" cy="471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640355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349743F8-2664-49A8-A99C-A4F6983626AF}" type="slidenum">
              <a:rPr lang="en-US" b="0">
                <a:solidFill>
                  <a:schemeClr val="bg1"/>
                </a:solidFill>
                <a:latin typeface="Humanst531 BT"/>
              </a:rPr>
              <a:pPr eaLnBrk="1" hangingPunct="1"/>
              <a:t>76</a:t>
            </a:fld>
            <a:endParaRPr lang="en-US" b="0">
              <a:solidFill>
                <a:schemeClr val="bg1"/>
              </a:solidFill>
              <a:latin typeface="Humanst531 BT"/>
            </a:endParaRPr>
          </a:p>
        </p:txBody>
      </p:sp>
      <p:sp>
        <p:nvSpPr>
          <p:cNvPr id="86019" name="Rectangle 2"/>
          <p:cNvSpPr>
            <a:spLocks noGrp="1" noChangeArrowheads="1"/>
          </p:cNvSpPr>
          <p:nvPr>
            <p:ph type="title"/>
          </p:nvPr>
        </p:nvSpPr>
        <p:spPr>
          <a:xfrm>
            <a:off x="1524000" y="304801"/>
            <a:ext cx="7696200" cy="519113"/>
          </a:xfrm>
        </p:spPr>
        <p:txBody>
          <a:bodyPr>
            <a:normAutofit fontScale="90000"/>
          </a:bodyPr>
          <a:lstStyle/>
          <a:p>
            <a:pPr eaLnBrk="1" hangingPunct="1"/>
            <a:r>
              <a:rPr lang="ar-LB" smtClean="0">
                <a:cs typeface="Arabic Transparent" panose="020B0604020202020204" pitchFamily="34" charset="0"/>
              </a:rPr>
              <a:t>التنظيم المصفوفي المتوازن</a:t>
            </a:r>
            <a:endParaRPr lang="en-US" smtClean="0">
              <a:cs typeface="Arabic Transparent" panose="020B0604020202020204" pitchFamily="34" charset="0"/>
            </a:endParaRPr>
          </a:p>
        </p:txBody>
      </p:sp>
      <p:pic>
        <p:nvPicPr>
          <p:cNvPr id="8602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219200"/>
            <a:ext cx="8610600" cy="463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242362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A92AFF3E-2FC1-492A-9413-EAC778BF990F}" type="slidenum">
              <a:rPr lang="en-US" b="0">
                <a:solidFill>
                  <a:schemeClr val="bg1"/>
                </a:solidFill>
                <a:latin typeface="Humanst531 BT"/>
              </a:rPr>
              <a:pPr eaLnBrk="1" hangingPunct="1"/>
              <a:t>77</a:t>
            </a:fld>
            <a:endParaRPr lang="en-US" b="0">
              <a:solidFill>
                <a:schemeClr val="bg1"/>
              </a:solidFill>
              <a:latin typeface="Humanst531 BT"/>
            </a:endParaRPr>
          </a:p>
        </p:txBody>
      </p:sp>
      <p:sp>
        <p:nvSpPr>
          <p:cNvPr id="87043" name="Rectangle 2"/>
          <p:cNvSpPr>
            <a:spLocks noGrp="1" noChangeArrowheads="1"/>
          </p:cNvSpPr>
          <p:nvPr>
            <p:ph type="title"/>
          </p:nvPr>
        </p:nvSpPr>
        <p:spPr>
          <a:xfrm>
            <a:off x="1676400" y="319088"/>
            <a:ext cx="7391400" cy="519112"/>
          </a:xfrm>
        </p:spPr>
        <p:txBody>
          <a:bodyPr>
            <a:normAutofit fontScale="90000"/>
          </a:bodyPr>
          <a:lstStyle/>
          <a:p>
            <a:pPr eaLnBrk="1" hangingPunct="1"/>
            <a:r>
              <a:rPr lang="ar-LB" smtClean="0">
                <a:cs typeface="Arabic Transparent" panose="020B0604020202020204" pitchFamily="34" charset="0"/>
              </a:rPr>
              <a:t>التنظيم المصفوفي القوي</a:t>
            </a:r>
            <a:endParaRPr lang="en-US" smtClean="0">
              <a:cs typeface="Arabic Transparent" panose="020B0604020202020204" pitchFamily="34" charset="0"/>
            </a:endParaRPr>
          </a:p>
        </p:txBody>
      </p:sp>
      <p:pic>
        <p:nvPicPr>
          <p:cNvPr id="8704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219201"/>
            <a:ext cx="8915400" cy="464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866745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29A3185D-209A-4E8C-AB12-30330971EA3A}" type="slidenum">
              <a:rPr lang="en-US" b="0">
                <a:solidFill>
                  <a:schemeClr val="bg1"/>
                </a:solidFill>
                <a:latin typeface="Humanst531 BT"/>
              </a:rPr>
              <a:pPr eaLnBrk="1" hangingPunct="1"/>
              <a:t>78</a:t>
            </a:fld>
            <a:endParaRPr lang="en-US" b="0">
              <a:solidFill>
                <a:schemeClr val="bg1"/>
              </a:solidFill>
              <a:latin typeface="Humanst531 BT"/>
            </a:endParaRPr>
          </a:p>
        </p:txBody>
      </p:sp>
      <p:sp>
        <p:nvSpPr>
          <p:cNvPr id="89091" name="Rectangle 2"/>
          <p:cNvSpPr>
            <a:spLocks noGrp="1" noChangeArrowheads="1"/>
          </p:cNvSpPr>
          <p:nvPr>
            <p:ph type="title"/>
          </p:nvPr>
        </p:nvSpPr>
        <p:spPr>
          <a:xfrm>
            <a:off x="1752600" y="304801"/>
            <a:ext cx="7391400" cy="519113"/>
          </a:xfrm>
        </p:spPr>
        <p:txBody>
          <a:bodyPr>
            <a:normAutofit fontScale="90000"/>
          </a:bodyPr>
          <a:lstStyle/>
          <a:p>
            <a:pPr eaLnBrk="1" hangingPunct="1"/>
            <a:r>
              <a:rPr lang="ar-LB" smtClean="0">
                <a:cs typeface="Arabic Transparent" panose="020B0604020202020204" pitchFamily="34" charset="0"/>
              </a:rPr>
              <a:t>التنظيم المشروعي</a:t>
            </a:r>
            <a:endParaRPr lang="en-US" smtClean="0">
              <a:cs typeface="Arabic Transparent" panose="020B0604020202020204" pitchFamily="34" charset="0"/>
            </a:endParaRPr>
          </a:p>
        </p:txBody>
      </p:sp>
      <p:sp>
        <p:nvSpPr>
          <p:cNvPr id="89092" name="Rectangle 3"/>
          <p:cNvSpPr>
            <a:spLocks noGrp="1" noChangeArrowheads="1"/>
          </p:cNvSpPr>
          <p:nvPr>
            <p:ph type="body" idx="1"/>
          </p:nvPr>
        </p:nvSpPr>
        <p:spPr>
          <a:xfrm>
            <a:off x="1981200" y="1219200"/>
            <a:ext cx="7315200" cy="4800600"/>
          </a:xfrm>
        </p:spPr>
        <p:txBody>
          <a:bodyPr>
            <a:normAutofit fontScale="77500" lnSpcReduction="20000"/>
          </a:bodyPr>
          <a:lstStyle/>
          <a:p>
            <a:pPr algn="r" rtl="1" eaLnBrk="1" hangingPunct="1">
              <a:lnSpc>
                <a:spcPct val="120000"/>
              </a:lnSpc>
              <a:buFontTx/>
              <a:buNone/>
            </a:pPr>
            <a:r>
              <a:rPr lang="ar-LB" b="1" smtClean="0">
                <a:cs typeface="Arabic Transparent" panose="020B0604020202020204" pitchFamily="34" charset="0"/>
              </a:rPr>
              <a:t>الفوائد المحتملة</a:t>
            </a:r>
            <a:endParaRPr lang="en-US" b="1" smtClean="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دور قوي لمدير المشروع</a:t>
            </a:r>
            <a:endParaRPr lang="en-US" smtClean="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موظفون إداريون بدوام كامل</a:t>
            </a:r>
            <a:endParaRPr lang="en-US" smtClean="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مسؤولية واضحة</a:t>
            </a:r>
            <a:endParaRPr lang="en-US" smtClean="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تشجيع موقع العمل الموحد</a:t>
            </a:r>
            <a:endParaRPr lang="en-US" smtClean="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تركيز مقوّى</a:t>
            </a:r>
            <a:endParaRPr lang="en-US" smtClean="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تعقّب التكلفة والأداء</a:t>
            </a:r>
            <a:endParaRPr lang="en-US" smtClean="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اتخاذ القرارات</a:t>
            </a:r>
            <a:endParaRPr lang="en-US" smtClean="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العلاقات مع العملاء</a:t>
            </a:r>
            <a:endParaRPr lang="en-US" smtClean="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العمليات المشتركة</a:t>
            </a:r>
            <a:endParaRPr lang="en-US" smtClean="0">
              <a:cs typeface="Arabic Transparent" panose="020B0604020202020204" pitchFamily="34" charset="0"/>
            </a:endParaRPr>
          </a:p>
        </p:txBody>
      </p:sp>
    </p:spTree>
    <p:extLst>
      <p:ext uri="{BB962C8B-B14F-4D97-AF65-F5344CB8AC3E}">
        <p14:creationId xmlns:p14="http://schemas.microsoft.com/office/powerpoint/2010/main" val="224812568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EF6E9BA6-1D6A-4056-953A-9D0AC04C7D13}" type="slidenum">
              <a:rPr lang="en-US" b="0">
                <a:solidFill>
                  <a:schemeClr val="bg1"/>
                </a:solidFill>
                <a:latin typeface="Humanst531 BT"/>
              </a:rPr>
              <a:pPr eaLnBrk="1" hangingPunct="1"/>
              <a:t>79</a:t>
            </a:fld>
            <a:endParaRPr lang="en-US" b="0">
              <a:solidFill>
                <a:schemeClr val="bg1"/>
              </a:solidFill>
              <a:latin typeface="Humanst531 BT"/>
            </a:endParaRPr>
          </a:p>
        </p:txBody>
      </p:sp>
      <p:sp>
        <p:nvSpPr>
          <p:cNvPr id="90115" name="Rectangle 2"/>
          <p:cNvSpPr>
            <a:spLocks noGrp="1" noChangeArrowheads="1"/>
          </p:cNvSpPr>
          <p:nvPr>
            <p:ph type="title"/>
          </p:nvPr>
        </p:nvSpPr>
        <p:spPr>
          <a:xfrm>
            <a:off x="1676400" y="258763"/>
            <a:ext cx="7391400" cy="519112"/>
          </a:xfrm>
        </p:spPr>
        <p:txBody>
          <a:bodyPr>
            <a:normAutofit fontScale="90000"/>
          </a:bodyPr>
          <a:lstStyle/>
          <a:p>
            <a:pPr eaLnBrk="1" hangingPunct="1"/>
            <a:r>
              <a:rPr lang="ar-LB" smtClean="0">
                <a:cs typeface="Arabic Transparent" panose="020B0604020202020204" pitchFamily="34" charset="0"/>
              </a:rPr>
              <a:t>التنظيم المشروعي</a:t>
            </a:r>
            <a:endParaRPr lang="en-US" smtClean="0">
              <a:cs typeface="Arabic Transparent" panose="020B0604020202020204" pitchFamily="34" charset="0"/>
            </a:endParaRPr>
          </a:p>
        </p:txBody>
      </p:sp>
      <p:sp>
        <p:nvSpPr>
          <p:cNvPr id="90116" name="Rectangle 3"/>
          <p:cNvSpPr>
            <a:spLocks noGrp="1" noChangeArrowheads="1"/>
          </p:cNvSpPr>
          <p:nvPr>
            <p:ph type="body" idx="1"/>
          </p:nvPr>
        </p:nvSpPr>
        <p:spPr>
          <a:xfrm>
            <a:off x="1981200" y="1219200"/>
            <a:ext cx="7848600" cy="4038600"/>
          </a:xfrm>
        </p:spPr>
        <p:txBody>
          <a:bodyPr>
            <a:normAutofit fontScale="92500" lnSpcReduction="10000"/>
          </a:bodyPr>
          <a:lstStyle/>
          <a:p>
            <a:pPr algn="r" rtl="1" eaLnBrk="1" hangingPunct="1">
              <a:lnSpc>
                <a:spcPct val="120000"/>
              </a:lnSpc>
              <a:buFontTx/>
              <a:buNone/>
            </a:pPr>
            <a:r>
              <a:rPr lang="ar-LB" b="1" smtClean="0">
                <a:cs typeface="Arabic Transparent" panose="020B0604020202020204" pitchFamily="34" charset="0"/>
              </a:rPr>
              <a:t>المشاكل المحتملة: </a:t>
            </a:r>
            <a:endParaRPr lang="en-US" b="1" smtClean="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الانتقاص من هوية الموظف الاحترافية</a:t>
            </a:r>
            <a:endParaRPr lang="en-US" smtClean="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تركيز أقل على الكفاءة التقنيّة</a:t>
            </a:r>
            <a:endParaRPr lang="en-US" smtClean="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قيادة قليلي الخبرة</a:t>
            </a:r>
            <a:endParaRPr lang="en-US" smtClean="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التركيز على العمل الإداري في مقابل التقني</a:t>
            </a:r>
            <a:endParaRPr lang="en-US" smtClean="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الانتقاص من قيمة المدراء الوظيفيين</a:t>
            </a:r>
            <a:endParaRPr lang="en-US" smtClean="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الاهتمام بالعمليات في مقابل التسليمات</a:t>
            </a:r>
            <a:endParaRPr lang="en-US" smtClean="0">
              <a:cs typeface="Arabic Transparent" panose="020B0604020202020204" pitchFamily="34" charset="0"/>
            </a:endParaRPr>
          </a:p>
          <a:p>
            <a:pPr algn="r" rtl="1" eaLnBrk="1" hangingPunct="1">
              <a:lnSpc>
                <a:spcPct val="120000"/>
              </a:lnSpc>
              <a:buFontTx/>
              <a:buNone/>
            </a:pPr>
            <a:endParaRPr lang="en-US" smtClean="0">
              <a:cs typeface="Arabic Transparent" panose="020B0604020202020204" pitchFamily="34" charset="0"/>
            </a:endParaRPr>
          </a:p>
        </p:txBody>
      </p:sp>
    </p:spTree>
    <p:extLst>
      <p:ext uri="{BB962C8B-B14F-4D97-AF65-F5344CB8AC3E}">
        <p14:creationId xmlns:p14="http://schemas.microsoft.com/office/powerpoint/2010/main" val="30987445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0BFEF506-D3A7-40DB-B688-A97CA843338D}" type="slidenum">
              <a:rPr lang="en-US" b="0">
                <a:solidFill>
                  <a:schemeClr val="bg1"/>
                </a:solidFill>
                <a:latin typeface="Humanst531 BT"/>
              </a:rPr>
              <a:pPr eaLnBrk="1" hangingPunct="1"/>
              <a:t>8</a:t>
            </a:fld>
            <a:endParaRPr lang="en-US" b="0">
              <a:solidFill>
                <a:schemeClr val="bg1"/>
              </a:solidFill>
              <a:latin typeface="Humanst531 BT"/>
            </a:endParaRPr>
          </a:p>
        </p:txBody>
      </p:sp>
      <p:sp>
        <p:nvSpPr>
          <p:cNvPr id="9219" name="Rectangle 2"/>
          <p:cNvSpPr>
            <a:spLocks noGrp="1" noChangeArrowheads="1"/>
          </p:cNvSpPr>
          <p:nvPr>
            <p:ph type="title"/>
          </p:nvPr>
        </p:nvSpPr>
        <p:spPr>
          <a:xfrm>
            <a:off x="1676400" y="258763"/>
            <a:ext cx="7391400" cy="519112"/>
          </a:xfrm>
        </p:spPr>
        <p:txBody>
          <a:bodyPr>
            <a:normAutofit fontScale="90000"/>
          </a:bodyPr>
          <a:lstStyle/>
          <a:p>
            <a:pPr eaLnBrk="1" hangingPunct="1"/>
            <a:r>
              <a:rPr lang="ar-LB" smtClean="0">
                <a:cs typeface="Arabic Transparent" panose="020B0604020202020204" pitchFamily="34" charset="0"/>
              </a:rPr>
              <a:t>التنقيح المطرد</a:t>
            </a:r>
            <a:endParaRPr lang="en-US" smtClean="0">
              <a:cs typeface="Arabic Transparent" panose="020B0604020202020204" pitchFamily="34" charset="0"/>
            </a:endParaRPr>
          </a:p>
        </p:txBody>
      </p:sp>
      <p:sp>
        <p:nvSpPr>
          <p:cNvPr id="9220" name="Rectangle 3"/>
          <p:cNvSpPr>
            <a:spLocks noGrp="1" noChangeArrowheads="1"/>
          </p:cNvSpPr>
          <p:nvPr>
            <p:ph type="body" idx="1"/>
          </p:nvPr>
        </p:nvSpPr>
        <p:spPr>
          <a:xfrm>
            <a:off x="1676400" y="1143000"/>
            <a:ext cx="8534400" cy="4800600"/>
          </a:xfrm>
        </p:spPr>
        <p:txBody>
          <a:bodyPr>
            <a:normAutofit lnSpcReduction="10000"/>
          </a:bodyPr>
          <a:lstStyle/>
          <a:p>
            <a:pPr algn="r" rtl="1" eaLnBrk="1" hangingPunct="1">
              <a:lnSpc>
                <a:spcPct val="120000"/>
              </a:lnSpc>
            </a:pPr>
            <a:r>
              <a:rPr lang="ar-SA" smtClean="0">
                <a:cs typeface="Arabic Transparent" panose="020B0604020202020204" pitchFamily="34" charset="0"/>
              </a:rPr>
              <a:t>الخصائص التفصيليّة للمُنتَج أو الخدمة لا تكون معروفةً منذ البداية</a:t>
            </a:r>
            <a:endParaRPr lang="en-US" smtClean="0">
              <a:cs typeface="Arabic Transparent" panose="020B0604020202020204" pitchFamily="34" charset="0"/>
            </a:endParaRPr>
          </a:p>
          <a:p>
            <a:pPr algn="r" rtl="1" eaLnBrk="1" hangingPunct="1">
              <a:lnSpc>
                <a:spcPct val="120000"/>
              </a:lnSpc>
            </a:pPr>
            <a:r>
              <a:rPr lang="ar-SA" smtClean="0">
                <a:cs typeface="Arabic Transparent" panose="020B0604020202020204" pitchFamily="34" charset="0"/>
              </a:rPr>
              <a:t>يتمّ تعريفها على خطوات</a:t>
            </a:r>
            <a:endParaRPr lang="en-US" smtClean="0">
              <a:cs typeface="Arabic Transparent" panose="020B0604020202020204" pitchFamily="34" charset="0"/>
            </a:endParaRPr>
          </a:p>
          <a:p>
            <a:pPr algn="r" rtl="1" eaLnBrk="1" hangingPunct="1">
              <a:lnSpc>
                <a:spcPct val="120000"/>
              </a:lnSpc>
            </a:pPr>
            <a:r>
              <a:rPr lang="ar-SA" smtClean="0">
                <a:cs typeface="Arabic Transparent" panose="020B0604020202020204" pitchFamily="34" charset="0"/>
              </a:rPr>
              <a:t>يمكن العودة إليها في معظم الأحيان لتحسينها</a:t>
            </a:r>
            <a:endParaRPr lang="en-US" smtClean="0">
              <a:cs typeface="Arabic Transparent" panose="020B0604020202020204" pitchFamily="34" charset="0"/>
            </a:endParaRPr>
          </a:p>
          <a:p>
            <a:pPr algn="r" rtl="1" eaLnBrk="1" hangingPunct="1">
              <a:lnSpc>
                <a:spcPct val="120000"/>
              </a:lnSpc>
            </a:pPr>
            <a:endParaRPr lang="en-US" smtClean="0">
              <a:cs typeface="Arabic Transparent" panose="020B0604020202020204" pitchFamily="34" charset="0"/>
            </a:endParaRPr>
          </a:p>
          <a:p>
            <a:pPr algn="r" rtl="1" eaLnBrk="1" hangingPunct="1">
              <a:lnSpc>
                <a:spcPct val="120000"/>
              </a:lnSpc>
            </a:pPr>
            <a:r>
              <a:rPr lang="ar-SA" smtClean="0">
                <a:cs typeface="Arabic Transparent" panose="020B0604020202020204" pitchFamily="34" charset="0"/>
              </a:rPr>
              <a:t>مثال:</a:t>
            </a:r>
            <a:endParaRPr lang="en-US" smtClean="0">
              <a:cs typeface="Arabic Transparent" panose="020B0604020202020204" pitchFamily="34" charset="0"/>
            </a:endParaRPr>
          </a:p>
          <a:p>
            <a:pPr lvl="1" algn="r" rtl="1" eaLnBrk="1" hangingPunct="1">
              <a:lnSpc>
                <a:spcPct val="120000"/>
              </a:lnSpc>
            </a:pPr>
            <a:r>
              <a:rPr lang="ar-SA" sz="2000">
                <a:cs typeface="Arabic Transparent" panose="020B0604020202020204" pitchFamily="34" charset="0"/>
              </a:rPr>
              <a:t>اجمع بعض المتطلبات</a:t>
            </a:r>
            <a:endParaRPr lang="en-US" sz="2000">
              <a:cs typeface="Arabic Transparent" panose="020B0604020202020204" pitchFamily="34" charset="0"/>
            </a:endParaRPr>
          </a:p>
          <a:p>
            <a:pPr lvl="1" algn="r" rtl="1" eaLnBrk="1" hangingPunct="1">
              <a:lnSpc>
                <a:spcPct val="120000"/>
              </a:lnSpc>
            </a:pPr>
            <a:r>
              <a:rPr lang="ar-SA" sz="2000">
                <a:cs typeface="Arabic Transparent" panose="020B0604020202020204" pitchFamily="34" charset="0"/>
              </a:rPr>
              <a:t>أدِّ تصميمًا تمهيديًا</a:t>
            </a:r>
          </a:p>
          <a:p>
            <a:pPr lvl="1" algn="r" rtl="1" eaLnBrk="1" hangingPunct="1">
              <a:lnSpc>
                <a:spcPct val="120000"/>
              </a:lnSpc>
            </a:pPr>
            <a:r>
              <a:rPr lang="ar-SA" sz="2000">
                <a:cs typeface="Arabic Transparent" panose="020B0604020202020204" pitchFamily="34" charset="0"/>
              </a:rPr>
              <a:t>أوصل</a:t>
            </a:r>
            <a:r>
              <a:rPr lang="ar-LB" sz="2000">
                <a:cs typeface="Arabic Transparent" panose="020B0604020202020204" pitchFamily="34" charset="0"/>
              </a:rPr>
              <a:t> النَتائِجَ إلى أصحابِ ال</a:t>
            </a:r>
            <a:r>
              <a:rPr lang="ar-SA" sz="2000">
                <a:cs typeface="Arabic Transparent" panose="020B0604020202020204" pitchFamily="34" charset="0"/>
              </a:rPr>
              <a:t>مصالح</a:t>
            </a:r>
            <a:r>
              <a:rPr lang="ar-LB" sz="2000">
                <a:cs typeface="Arabic Transparent" panose="020B0604020202020204" pitchFamily="34" charset="0"/>
              </a:rPr>
              <a:t> لل</a:t>
            </a:r>
            <a:r>
              <a:rPr lang="ar-SA" sz="2000">
                <a:cs typeface="Arabic Transparent" panose="020B0604020202020204" pitchFamily="34" charset="0"/>
              </a:rPr>
              <a:t>حصول على </a:t>
            </a:r>
            <a:r>
              <a:rPr lang="ar-LB" sz="2000">
                <a:cs typeface="Arabic Transparent" panose="020B0604020202020204" pitchFamily="34" charset="0"/>
              </a:rPr>
              <a:t>تعليقات</a:t>
            </a:r>
            <a:endParaRPr lang="ar-SA" sz="2000">
              <a:cs typeface="Arabic Transparent" panose="020B0604020202020204" pitchFamily="34" charset="0"/>
            </a:endParaRPr>
          </a:p>
          <a:p>
            <a:pPr lvl="1" algn="r" rtl="1" eaLnBrk="1" hangingPunct="1">
              <a:lnSpc>
                <a:spcPct val="120000"/>
              </a:lnSpc>
            </a:pPr>
            <a:r>
              <a:rPr lang="ar-SA" sz="2000">
                <a:cs typeface="Arabic Transparent" panose="020B0604020202020204" pitchFamily="34" charset="0"/>
              </a:rPr>
              <a:t>ثمّ عد لجمع المزيد من المتطلّبات</a:t>
            </a:r>
            <a:endParaRPr lang="en-US" sz="2000">
              <a:cs typeface="Arabic Transparent" panose="020B0604020202020204" pitchFamily="34" charset="0"/>
            </a:endParaRPr>
          </a:p>
        </p:txBody>
      </p:sp>
    </p:spTree>
    <p:extLst>
      <p:ext uri="{BB962C8B-B14F-4D97-AF65-F5344CB8AC3E}">
        <p14:creationId xmlns:p14="http://schemas.microsoft.com/office/powerpoint/2010/main" val="402331997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8ABADEF0-456E-4879-AE83-43944F56AA10}" type="slidenum">
              <a:rPr lang="en-US" b="0">
                <a:solidFill>
                  <a:schemeClr val="bg1"/>
                </a:solidFill>
                <a:latin typeface="Humanst531 BT"/>
              </a:rPr>
              <a:pPr eaLnBrk="1" hangingPunct="1"/>
              <a:t>80</a:t>
            </a:fld>
            <a:endParaRPr lang="en-US" b="0">
              <a:solidFill>
                <a:schemeClr val="bg1"/>
              </a:solidFill>
              <a:latin typeface="Humanst531 BT"/>
            </a:endParaRPr>
          </a:p>
        </p:txBody>
      </p:sp>
      <p:sp>
        <p:nvSpPr>
          <p:cNvPr id="91139" name="Rectangle 2"/>
          <p:cNvSpPr>
            <a:spLocks noGrp="1" noChangeArrowheads="1"/>
          </p:cNvSpPr>
          <p:nvPr>
            <p:ph type="title"/>
          </p:nvPr>
        </p:nvSpPr>
        <p:spPr>
          <a:xfrm>
            <a:off x="1676400" y="242888"/>
            <a:ext cx="7391400" cy="519112"/>
          </a:xfrm>
        </p:spPr>
        <p:txBody>
          <a:bodyPr>
            <a:normAutofit fontScale="90000"/>
          </a:bodyPr>
          <a:lstStyle/>
          <a:p>
            <a:pPr eaLnBrk="1" hangingPunct="1"/>
            <a:r>
              <a:rPr lang="ar-LB" smtClean="0">
                <a:cs typeface="Arabic Transparent" panose="020B0604020202020204" pitchFamily="34" charset="0"/>
              </a:rPr>
              <a:t>التنظيم المركب</a:t>
            </a:r>
            <a:endParaRPr lang="en-US" smtClean="0">
              <a:cs typeface="Arabic Transparent" panose="020B0604020202020204" pitchFamily="34" charset="0"/>
            </a:endParaRPr>
          </a:p>
        </p:txBody>
      </p:sp>
      <p:pic>
        <p:nvPicPr>
          <p:cNvPr id="911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1" y="990601"/>
            <a:ext cx="8372475"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635047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26472028-D446-4664-A5CA-35392BED1A1A}" type="slidenum">
              <a:rPr lang="en-US" b="0">
                <a:solidFill>
                  <a:schemeClr val="bg1"/>
                </a:solidFill>
                <a:latin typeface="Humanst531 BT"/>
              </a:rPr>
              <a:pPr eaLnBrk="1" hangingPunct="1"/>
              <a:t>81</a:t>
            </a:fld>
            <a:endParaRPr lang="en-US" b="0">
              <a:solidFill>
                <a:schemeClr val="bg1"/>
              </a:solidFill>
              <a:latin typeface="Humanst531 BT"/>
            </a:endParaRPr>
          </a:p>
        </p:txBody>
      </p:sp>
      <p:pic>
        <p:nvPicPr>
          <p:cNvPr id="92163" name="Picture 2" descr="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6551" y="61914"/>
            <a:ext cx="8977313" cy="673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4" name="TextBox 3"/>
          <p:cNvSpPr txBox="1">
            <a:spLocks noChangeArrowheads="1"/>
          </p:cNvSpPr>
          <p:nvPr/>
        </p:nvSpPr>
        <p:spPr bwMode="auto">
          <a:xfrm>
            <a:off x="2590800" y="304801"/>
            <a:ext cx="6019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ar-SA" sz="3600">
                <a:solidFill>
                  <a:srgbClr val="C00000"/>
                </a:solidFill>
              </a:rPr>
              <a:t>تدرّج السلطة بحسب نوع التنظيم</a:t>
            </a:r>
            <a:endParaRPr lang="en-US" sz="3600">
              <a:solidFill>
                <a:srgbClr val="C00000"/>
              </a:solidFill>
            </a:endParaRPr>
          </a:p>
        </p:txBody>
      </p:sp>
    </p:spTree>
    <p:extLst>
      <p:ext uri="{BB962C8B-B14F-4D97-AF65-F5344CB8AC3E}">
        <p14:creationId xmlns:p14="http://schemas.microsoft.com/office/powerpoint/2010/main" val="62646039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761B03C9-FA9A-4446-BB71-5DBC07997FB5}" type="slidenum">
              <a:rPr lang="en-US" b="0">
                <a:solidFill>
                  <a:schemeClr val="bg1"/>
                </a:solidFill>
                <a:latin typeface="Humanst531 BT"/>
              </a:rPr>
              <a:pPr eaLnBrk="1" hangingPunct="1"/>
              <a:t>82</a:t>
            </a:fld>
            <a:endParaRPr lang="en-US" b="0">
              <a:solidFill>
                <a:schemeClr val="bg1"/>
              </a:solidFill>
              <a:latin typeface="Humanst531 BT"/>
            </a:endParaRPr>
          </a:p>
        </p:txBody>
      </p:sp>
      <p:sp>
        <p:nvSpPr>
          <p:cNvPr id="94211" name="Rectangle 2"/>
          <p:cNvSpPr>
            <a:spLocks noGrp="1" noChangeArrowheads="1"/>
          </p:cNvSpPr>
          <p:nvPr>
            <p:ph type="title"/>
          </p:nvPr>
        </p:nvSpPr>
        <p:spPr>
          <a:xfrm>
            <a:off x="1676400" y="238126"/>
            <a:ext cx="7391400" cy="523875"/>
          </a:xfrm>
        </p:spPr>
        <p:txBody>
          <a:bodyPr>
            <a:normAutofit fontScale="90000"/>
          </a:bodyPr>
          <a:lstStyle/>
          <a:p>
            <a:pPr eaLnBrk="1" hangingPunct="1"/>
            <a:r>
              <a:rPr lang="ar-LB" b="1" smtClean="0">
                <a:cs typeface="Arabic Transparent" panose="020B0604020202020204" pitchFamily="34" charset="0"/>
              </a:rPr>
              <a:t>مقارنة بين تركيبة التنظيم الوظيفي والتنظيم المشروعي</a:t>
            </a:r>
            <a:endParaRPr lang="en-US" b="1" smtClean="0">
              <a:cs typeface="Arabic Transparent" panose="020B0604020202020204" pitchFamily="34" charset="0"/>
            </a:endParaRPr>
          </a:p>
        </p:txBody>
      </p:sp>
      <p:graphicFrame>
        <p:nvGraphicFramePr>
          <p:cNvPr id="5" name="Group 3"/>
          <p:cNvGraphicFramePr>
            <a:graphicFrameLocks/>
          </p:cNvGraphicFramePr>
          <p:nvPr/>
        </p:nvGraphicFramePr>
        <p:xfrm>
          <a:off x="1752600" y="1066800"/>
          <a:ext cx="8686800" cy="4662489"/>
        </p:xfrm>
        <a:graphic>
          <a:graphicData uri="http://schemas.openxmlformats.org/drawingml/2006/table">
            <a:tbl>
              <a:tblPr/>
              <a:tblGrid>
                <a:gridCol w="2470150"/>
                <a:gridCol w="3016250"/>
                <a:gridCol w="3200400"/>
              </a:tblGrid>
              <a:tr h="396294">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ar-LB" sz="2000" b="1" i="0" u="none" strike="noStrike" cap="none" normalizeH="0" baseline="0" dirty="0" smtClean="0">
                          <a:ln>
                            <a:noFill/>
                          </a:ln>
                          <a:solidFill>
                            <a:schemeClr val="tx1"/>
                          </a:solidFill>
                          <a:effectLst/>
                          <a:latin typeface="Verdana" pitchFamily="34" charset="0"/>
                          <a:cs typeface="Arial" charset="0"/>
                        </a:rPr>
                        <a:t>المشروعي</a:t>
                      </a:r>
                      <a:endParaRPr kumimoji="0" lang="en-US" sz="2000" b="0" i="0" u="none" strike="noStrike" cap="none" normalizeH="0" baseline="0" dirty="0" smtClean="0">
                        <a:ln>
                          <a:noFill/>
                        </a:ln>
                        <a:solidFill>
                          <a:schemeClr val="tx1"/>
                        </a:solidFill>
                        <a:effectLst/>
                        <a:latin typeface="Verdana" pitchFamily="34" charset="0"/>
                        <a:cs typeface="Tahoma" pitchFamily="34" charset="0"/>
                      </a:endParaRPr>
                    </a:p>
                  </a:txBody>
                  <a:tcPr marT="45726" marB="45726"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ar-LB" sz="2000" b="1" i="0" u="none" strike="noStrike" cap="none" normalizeH="0" baseline="0" dirty="0" smtClean="0">
                          <a:ln>
                            <a:noFill/>
                          </a:ln>
                          <a:solidFill>
                            <a:schemeClr val="tx1"/>
                          </a:solidFill>
                          <a:effectLst/>
                          <a:latin typeface="Verdana" pitchFamily="34" charset="0"/>
                          <a:cs typeface="Arial" charset="0"/>
                        </a:rPr>
                        <a:t>الوظيفي</a:t>
                      </a:r>
                      <a:endParaRPr kumimoji="0" lang="en-US" sz="2000" b="0" i="0" u="none" strike="noStrike" cap="none" normalizeH="0" baseline="0" dirty="0" smtClean="0">
                        <a:ln>
                          <a:noFill/>
                        </a:ln>
                        <a:solidFill>
                          <a:schemeClr val="tx1"/>
                        </a:solidFill>
                        <a:effectLst/>
                        <a:latin typeface="Verdana" pitchFamily="34" charset="0"/>
                        <a:cs typeface="Tahoma" pitchFamily="34" charset="0"/>
                      </a:endParaRPr>
                    </a:p>
                  </a:txBody>
                  <a:tcPr marT="45726" marB="45726"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Verdana" pitchFamily="34" charset="0"/>
                          <a:cs typeface="Arial" charset="0"/>
                        </a:rPr>
                        <a:t> </a:t>
                      </a:r>
                      <a:endParaRPr kumimoji="0" lang="en-US" sz="1400" b="0" i="0" u="none" strike="noStrike" cap="none" normalizeH="0" baseline="0" dirty="0" smtClean="0">
                        <a:ln>
                          <a:noFill/>
                        </a:ln>
                        <a:solidFill>
                          <a:schemeClr val="tx1"/>
                        </a:solidFill>
                        <a:effectLst/>
                        <a:latin typeface="Verdana" pitchFamily="34" charset="0"/>
                        <a:cs typeface="Tahoma" pitchFamily="34" charset="0"/>
                      </a:endParaRPr>
                    </a:p>
                  </a:txBody>
                  <a:tcPr marT="45726" marB="45726"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6581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ar-LB" sz="1600" b="0" i="0" u="none" strike="noStrike" cap="none" normalizeH="0" baseline="0" dirty="0" smtClean="0">
                          <a:ln>
                            <a:noFill/>
                          </a:ln>
                          <a:solidFill>
                            <a:schemeClr val="tx1"/>
                          </a:solidFill>
                          <a:effectLst/>
                          <a:latin typeface="Verdana" pitchFamily="34" charset="0"/>
                          <a:cs typeface="Arial" charset="0"/>
                        </a:rPr>
                        <a:t>عالية وشبه تامة</a:t>
                      </a:r>
                      <a:endParaRPr kumimoji="0" lang="en-US" sz="1600" b="0" i="0" u="none" strike="noStrike" cap="none" normalizeH="0" baseline="0" dirty="0" smtClean="0">
                        <a:ln>
                          <a:noFill/>
                        </a:ln>
                        <a:solidFill>
                          <a:schemeClr val="tx1"/>
                        </a:solidFill>
                        <a:effectLst/>
                        <a:latin typeface="Verdana" pitchFamily="34" charset="0"/>
                        <a:cs typeface="Tahoma" pitchFamily="34" charset="0"/>
                      </a:endParaRPr>
                    </a:p>
                  </a:txBody>
                  <a:tcPr marT="45726" marB="45726"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ar-LB" sz="1600" b="0" i="0" u="none" strike="noStrike" cap="none" normalizeH="0" baseline="0" dirty="0" smtClean="0">
                          <a:ln>
                            <a:noFill/>
                          </a:ln>
                          <a:solidFill>
                            <a:schemeClr val="tx1"/>
                          </a:solidFill>
                          <a:effectLst/>
                          <a:latin typeface="Verdana" pitchFamily="34" charset="0"/>
                          <a:cs typeface="Arial" charset="0"/>
                        </a:rPr>
                        <a:t>لا صلاحية افتراضية</a:t>
                      </a:r>
                      <a:endParaRPr kumimoji="0" lang="en-US" sz="1600" b="0" i="0" u="none" strike="noStrike" cap="none" normalizeH="0" baseline="0" dirty="0" smtClean="0">
                        <a:ln>
                          <a:noFill/>
                        </a:ln>
                        <a:solidFill>
                          <a:schemeClr val="tx1"/>
                        </a:solidFill>
                        <a:effectLst/>
                        <a:latin typeface="Verdana" pitchFamily="34" charset="0"/>
                        <a:cs typeface="Tahoma" pitchFamily="34" charset="0"/>
                      </a:endParaRPr>
                    </a:p>
                  </a:txBody>
                  <a:tcPr marT="45726" marB="45726"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Verdana" pitchFamily="34" charset="0"/>
                          <a:cs typeface="Arial" charset="0"/>
                        </a:rPr>
                        <a:t> </a:t>
                      </a:r>
                      <a:r>
                        <a:rPr kumimoji="0" lang="ar-LB" sz="1800" b="1" i="0" u="none" strike="noStrike" cap="none" normalizeH="0" baseline="0" dirty="0" smtClean="0">
                          <a:ln>
                            <a:noFill/>
                          </a:ln>
                          <a:solidFill>
                            <a:schemeClr val="tx1"/>
                          </a:solidFill>
                          <a:effectLst/>
                          <a:latin typeface="Verdana" pitchFamily="34" charset="0"/>
                          <a:cs typeface="Arial" charset="0"/>
                        </a:rPr>
                        <a:t>صلاحية مدير المشروع</a:t>
                      </a:r>
                      <a:endParaRPr kumimoji="0" lang="en-US" sz="1800" b="0" i="0" u="none" strike="noStrike" cap="none" normalizeH="0" baseline="0" dirty="0" smtClean="0">
                        <a:ln>
                          <a:noFill/>
                        </a:ln>
                        <a:solidFill>
                          <a:schemeClr val="tx1"/>
                        </a:solidFill>
                        <a:effectLst/>
                        <a:latin typeface="Verdana" pitchFamily="34" charset="0"/>
                        <a:cs typeface="Tahoma" pitchFamily="34" charset="0"/>
                      </a:endParaRPr>
                    </a:p>
                  </a:txBody>
                  <a:tcPr marT="45726" marB="45726"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79199">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ar-LB" sz="1600" b="0" i="0" u="none" strike="noStrike" cap="none" normalizeH="0" baseline="0" dirty="0" smtClean="0">
                          <a:ln>
                            <a:noFill/>
                          </a:ln>
                          <a:solidFill>
                            <a:schemeClr val="tx1"/>
                          </a:solidFill>
                          <a:effectLst/>
                          <a:latin typeface="Verdana" pitchFamily="34" charset="0"/>
                          <a:cs typeface="Arial" charset="0"/>
                        </a:rPr>
                        <a:t>أسهل</a:t>
                      </a:r>
                      <a:endParaRPr kumimoji="0" lang="en-US" sz="1600" b="0" i="0" u="none" strike="noStrike" cap="none" normalizeH="0" baseline="0" dirty="0" smtClean="0">
                        <a:ln>
                          <a:noFill/>
                        </a:ln>
                        <a:solidFill>
                          <a:schemeClr val="tx1"/>
                        </a:solidFill>
                        <a:effectLst/>
                        <a:latin typeface="Verdana" pitchFamily="34" charset="0"/>
                        <a:cs typeface="Tahoma" pitchFamily="34" charset="0"/>
                      </a:endParaRPr>
                    </a:p>
                  </a:txBody>
                  <a:tcPr marT="45726" marB="45726"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ar-LB" sz="1600" b="0" i="0" u="none" strike="noStrike" cap="none" normalizeH="0" baseline="0" dirty="0" smtClean="0">
                          <a:ln>
                            <a:noFill/>
                          </a:ln>
                          <a:solidFill>
                            <a:schemeClr val="tx1"/>
                          </a:solidFill>
                          <a:effectLst/>
                          <a:latin typeface="Verdana" pitchFamily="34" charset="0"/>
                          <a:cs typeface="Arial" charset="0"/>
                        </a:rPr>
                        <a:t>صعبة جدة، لأن الموارد تعمل في مجالات وظيفية محددة</a:t>
                      </a:r>
                      <a:endParaRPr kumimoji="0" lang="en-US" sz="1600" b="0" i="0" u="none" strike="noStrike" cap="none" normalizeH="0" baseline="0" dirty="0" smtClean="0">
                        <a:ln>
                          <a:noFill/>
                        </a:ln>
                        <a:solidFill>
                          <a:schemeClr val="tx1"/>
                        </a:solidFill>
                        <a:effectLst/>
                        <a:latin typeface="Verdana" pitchFamily="34" charset="0"/>
                        <a:cs typeface="Tahoma" pitchFamily="34" charset="0"/>
                      </a:endParaRPr>
                    </a:p>
                  </a:txBody>
                  <a:tcPr marT="45726" marB="45726"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Verdana" pitchFamily="34" charset="0"/>
                          <a:cs typeface="Arial" charset="0"/>
                        </a:rPr>
                        <a:t>     </a:t>
                      </a:r>
                      <a:r>
                        <a:rPr kumimoji="0" lang="ar-LB" sz="1800" b="1" i="0" u="none" strike="noStrike" cap="none" normalizeH="0" baseline="0" dirty="0" smtClean="0">
                          <a:ln>
                            <a:noFill/>
                          </a:ln>
                          <a:solidFill>
                            <a:schemeClr val="tx1"/>
                          </a:solidFill>
                          <a:effectLst/>
                          <a:latin typeface="Verdana" pitchFamily="34" charset="0"/>
                          <a:cs typeface="Arial" charset="0"/>
                        </a:rPr>
                        <a:t>قدرة الحصول على موارد للمشروع</a:t>
                      </a:r>
                      <a:endParaRPr kumimoji="0" lang="en-US" sz="1800" b="0" i="0" u="none" strike="noStrike" cap="none" normalizeH="0" baseline="0" dirty="0" smtClean="0">
                        <a:ln>
                          <a:noFill/>
                        </a:ln>
                        <a:solidFill>
                          <a:schemeClr val="tx1"/>
                        </a:solidFill>
                        <a:effectLst/>
                        <a:latin typeface="Verdana" pitchFamily="34" charset="0"/>
                        <a:cs typeface="Tahoma" pitchFamily="34" charset="0"/>
                      </a:endParaRPr>
                    </a:p>
                  </a:txBody>
                  <a:tcPr marT="45726" marB="45726"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6581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ar-LB" sz="1600" b="0" i="0" u="none" strike="noStrike" cap="none" normalizeH="0" baseline="0" dirty="0" smtClean="0">
                          <a:ln>
                            <a:noFill/>
                          </a:ln>
                          <a:solidFill>
                            <a:schemeClr val="tx1"/>
                          </a:solidFill>
                          <a:effectLst/>
                          <a:latin typeface="Verdana" pitchFamily="34" charset="0"/>
                          <a:cs typeface="Arial" charset="0"/>
                        </a:rPr>
                        <a:t>التقارير لمدير المشروع</a:t>
                      </a:r>
                      <a:endParaRPr kumimoji="0" lang="en-US" sz="1600" b="0" i="0" u="none" strike="noStrike" cap="none" normalizeH="0" baseline="0" dirty="0" smtClean="0">
                        <a:ln>
                          <a:noFill/>
                        </a:ln>
                        <a:solidFill>
                          <a:schemeClr val="tx1"/>
                        </a:solidFill>
                        <a:effectLst/>
                        <a:latin typeface="Verdana" pitchFamily="34" charset="0"/>
                        <a:cs typeface="Tahoma" pitchFamily="34" charset="0"/>
                      </a:endParaRPr>
                    </a:p>
                  </a:txBody>
                  <a:tcPr marT="45726" marB="45726"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ar-LB" sz="1600" b="0" i="0" u="none" strike="noStrike" cap="none" normalizeH="0" baseline="0" dirty="0" smtClean="0">
                          <a:ln>
                            <a:noFill/>
                          </a:ln>
                          <a:solidFill>
                            <a:schemeClr val="tx1"/>
                          </a:solidFill>
                          <a:effectLst/>
                          <a:latin typeface="Verdana" pitchFamily="34" charset="0"/>
                          <a:cs typeface="Arial" charset="0"/>
                        </a:rPr>
                        <a:t>التقارير للمدير الوظيفي</a:t>
                      </a:r>
                      <a:endParaRPr kumimoji="0" lang="en-US" sz="1600" b="0" i="0" u="none" strike="noStrike" cap="none" normalizeH="0" baseline="0" dirty="0" smtClean="0">
                        <a:ln>
                          <a:noFill/>
                        </a:ln>
                        <a:solidFill>
                          <a:schemeClr val="tx1"/>
                        </a:solidFill>
                        <a:effectLst/>
                        <a:latin typeface="Verdana" pitchFamily="34" charset="0"/>
                        <a:cs typeface="Tahoma" pitchFamily="34" charset="0"/>
                      </a:endParaRPr>
                    </a:p>
                  </a:txBody>
                  <a:tcPr marT="45726" marB="45726"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ar-LB" sz="1800" b="1" i="0" u="none" strike="noStrike" cap="none" normalizeH="0" baseline="0" dirty="0" smtClean="0">
                          <a:ln>
                            <a:noFill/>
                          </a:ln>
                          <a:solidFill>
                            <a:schemeClr val="tx1"/>
                          </a:solidFill>
                          <a:effectLst/>
                          <a:latin typeface="Verdana" pitchFamily="34" charset="0"/>
                          <a:cs typeface="Arial" charset="0"/>
                        </a:rPr>
                        <a:t>هيكلية إرسال التقارير</a:t>
                      </a:r>
                      <a:endParaRPr kumimoji="0" lang="en-US" sz="1800" b="0" i="0" u="none" strike="noStrike" cap="none" normalizeH="0" baseline="0" dirty="0" smtClean="0">
                        <a:ln>
                          <a:noFill/>
                        </a:ln>
                        <a:solidFill>
                          <a:schemeClr val="tx1"/>
                        </a:solidFill>
                        <a:effectLst/>
                        <a:latin typeface="Verdana" pitchFamily="34" charset="0"/>
                        <a:cs typeface="Tahoma" pitchFamily="34" charset="0"/>
                      </a:endParaRPr>
                    </a:p>
                  </a:txBody>
                  <a:tcPr marT="45726" marB="45726"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6581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ar-LB" sz="1600" b="0" i="0" u="none" strike="noStrike" cap="none" normalizeH="0" baseline="0" dirty="0" smtClean="0">
                          <a:ln>
                            <a:noFill/>
                          </a:ln>
                          <a:solidFill>
                            <a:schemeClr val="tx1"/>
                          </a:solidFill>
                          <a:effectLst/>
                          <a:latin typeface="Verdana" pitchFamily="34" charset="0"/>
                          <a:cs typeface="Arial" charset="0"/>
                        </a:rPr>
                        <a:t>قوي</a:t>
                      </a:r>
                      <a:r>
                        <a:rPr kumimoji="0" lang="en-US" sz="1600" b="0" i="0" u="none" strike="noStrike" cap="none" normalizeH="0" baseline="0" dirty="0" smtClean="0">
                          <a:ln>
                            <a:noFill/>
                          </a:ln>
                          <a:solidFill>
                            <a:schemeClr val="tx1"/>
                          </a:solidFill>
                          <a:effectLst/>
                          <a:latin typeface="Verdana" pitchFamily="34" charset="0"/>
                          <a:cs typeface="Arial" charset="0"/>
                        </a:rPr>
                        <a:t> </a:t>
                      </a:r>
                      <a:endParaRPr kumimoji="0" lang="en-US" sz="1600" b="0" i="0" u="none" strike="noStrike" cap="none" normalizeH="0" baseline="0" dirty="0" smtClean="0">
                        <a:ln>
                          <a:noFill/>
                        </a:ln>
                        <a:solidFill>
                          <a:schemeClr val="tx1"/>
                        </a:solidFill>
                        <a:effectLst/>
                        <a:latin typeface="Verdana" pitchFamily="34" charset="0"/>
                        <a:cs typeface="Tahoma" pitchFamily="34" charset="0"/>
                      </a:endParaRPr>
                    </a:p>
                  </a:txBody>
                  <a:tcPr marT="45726" marB="45726"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ar-LB" sz="1600" b="0" i="0" u="none" strike="noStrike" cap="none" normalizeH="0" baseline="0" dirty="0" smtClean="0">
                          <a:ln>
                            <a:noFill/>
                          </a:ln>
                          <a:solidFill>
                            <a:schemeClr val="tx1"/>
                          </a:solidFill>
                          <a:effectLst/>
                          <a:latin typeface="Verdana" pitchFamily="34" charset="0"/>
                          <a:cs typeface="Arial" charset="0"/>
                        </a:rPr>
                        <a:t>ضعيف</a:t>
                      </a:r>
                      <a:endParaRPr kumimoji="0" lang="en-US" sz="1600" b="0" i="0" u="none" strike="noStrike" cap="none" normalizeH="0" baseline="0" dirty="0" smtClean="0">
                        <a:ln>
                          <a:noFill/>
                        </a:ln>
                        <a:solidFill>
                          <a:schemeClr val="tx1"/>
                        </a:solidFill>
                        <a:effectLst/>
                        <a:latin typeface="Verdana" pitchFamily="34" charset="0"/>
                        <a:cs typeface="Tahoma" pitchFamily="34" charset="0"/>
                      </a:endParaRPr>
                    </a:p>
                  </a:txBody>
                  <a:tcPr marT="45726" marB="45726"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ar-LB" sz="1800" b="1" i="0" u="none" strike="noStrike" cap="none" normalizeH="0" baseline="0" dirty="0" smtClean="0">
                          <a:ln>
                            <a:noFill/>
                          </a:ln>
                          <a:solidFill>
                            <a:schemeClr val="tx1"/>
                          </a:solidFill>
                          <a:effectLst/>
                          <a:latin typeface="Verdana" pitchFamily="34" charset="0"/>
                          <a:cs typeface="Arial" charset="0"/>
                        </a:rPr>
                        <a:t>التفرغ للمشروع</a:t>
                      </a:r>
                      <a:endParaRPr kumimoji="0" lang="en-US" sz="1800" b="0" i="0" u="none" strike="noStrike" cap="none" normalizeH="0" baseline="0" dirty="0" smtClean="0">
                        <a:ln>
                          <a:noFill/>
                        </a:ln>
                        <a:solidFill>
                          <a:schemeClr val="tx1"/>
                        </a:solidFill>
                        <a:effectLst/>
                        <a:latin typeface="Verdana" pitchFamily="34" charset="0"/>
                        <a:cs typeface="Tahoma" pitchFamily="34" charset="0"/>
                      </a:endParaRPr>
                    </a:p>
                  </a:txBody>
                  <a:tcPr marT="45726" marB="45726"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6581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ar-LB" sz="1600" b="0" i="0" u="none" strike="noStrike" cap="none" normalizeH="0" baseline="0" dirty="0" smtClean="0">
                          <a:ln>
                            <a:noFill/>
                          </a:ln>
                          <a:solidFill>
                            <a:schemeClr val="tx1"/>
                          </a:solidFill>
                          <a:effectLst/>
                          <a:latin typeface="Verdana" pitchFamily="34" charset="0"/>
                          <a:cs typeface="Arial" charset="0"/>
                        </a:rPr>
                        <a:t>يجريه مدير المشروع</a:t>
                      </a:r>
                      <a:endParaRPr kumimoji="0" lang="en-US" sz="1600" b="0" i="0" u="none" strike="noStrike" cap="none" normalizeH="0" baseline="0" dirty="0" smtClean="0">
                        <a:ln>
                          <a:noFill/>
                        </a:ln>
                        <a:solidFill>
                          <a:schemeClr val="tx1"/>
                        </a:solidFill>
                        <a:effectLst/>
                        <a:latin typeface="Verdana" pitchFamily="34" charset="0"/>
                        <a:cs typeface="Tahoma" pitchFamily="34" charset="0"/>
                      </a:endParaRPr>
                    </a:p>
                  </a:txBody>
                  <a:tcPr marT="45726" marB="45726"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ar-LB" sz="1600" b="0" i="0" u="none" strike="noStrike" cap="none" normalizeH="0" baseline="0" dirty="0" smtClean="0">
                          <a:ln>
                            <a:noFill/>
                          </a:ln>
                          <a:solidFill>
                            <a:schemeClr val="tx1"/>
                          </a:solidFill>
                          <a:effectLst/>
                          <a:latin typeface="Verdana" pitchFamily="34" charset="0"/>
                          <a:cs typeface="Arial" charset="0"/>
                        </a:rPr>
                        <a:t>يجريه المدير الوظيفي</a:t>
                      </a:r>
                      <a:endParaRPr kumimoji="0" lang="en-US" sz="1600" b="0" i="0" u="none" strike="noStrike" cap="none" normalizeH="0" baseline="0" dirty="0" smtClean="0">
                        <a:ln>
                          <a:noFill/>
                        </a:ln>
                        <a:solidFill>
                          <a:schemeClr val="tx1"/>
                        </a:solidFill>
                        <a:effectLst/>
                        <a:latin typeface="Verdana" pitchFamily="34" charset="0"/>
                        <a:cs typeface="Tahoma" pitchFamily="34" charset="0"/>
                      </a:endParaRPr>
                    </a:p>
                  </a:txBody>
                  <a:tcPr marT="45726" marB="45726"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ar-LB" sz="1800" b="1" i="0" u="none" strike="noStrike" cap="none" normalizeH="0" baseline="0" dirty="0" smtClean="0">
                          <a:ln>
                            <a:noFill/>
                          </a:ln>
                          <a:solidFill>
                            <a:schemeClr val="tx1"/>
                          </a:solidFill>
                          <a:effectLst/>
                          <a:latin typeface="Verdana" pitchFamily="34" charset="0"/>
                          <a:cs typeface="Arial" charset="0"/>
                        </a:rPr>
                        <a:t>تقويم الأداء</a:t>
                      </a:r>
                      <a:endParaRPr kumimoji="0" lang="en-US" sz="1800" b="0" i="0" u="none" strike="noStrike" cap="none" normalizeH="0" baseline="0" dirty="0" smtClean="0">
                        <a:ln>
                          <a:noFill/>
                        </a:ln>
                        <a:solidFill>
                          <a:schemeClr val="tx1"/>
                        </a:solidFill>
                        <a:effectLst/>
                        <a:latin typeface="Verdana" pitchFamily="34" charset="0"/>
                        <a:cs typeface="Tahoma" pitchFamily="34" charset="0"/>
                      </a:endParaRPr>
                    </a:p>
                  </a:txBody>
                  <a:tcPr marT="45726" marB="45726"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6581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ar-LB" sz="1600" b="0" i="0" u="none" strike="noStrike" cap="none" normalizeH="0" baseline="0" dirty="0" smtClean="0">
                          <a:ln>
                            <a:noFill/>
                          </a:ln>
                          <a:solidFill>
                            <a:schemeClr val="tx1"/>
                          </a:solidFill>
                          <a:effectLst/>
                          <a:latin typeface="Verdana" pitchFamily="34" charset="0"/>
                          <a:cs typeface="Arial" charset="0"/>
                        </a:rPr>
                        <a:t>لا مرجع لها بعد المشروع</a:t>
                      </a:r>
                      <a:endParaRPr kumimoji="0" lang="en-US" sz="1600" b="0" i="0" u="none" strike="noStrike" cap="none" normalizeH="0" baseline="0" dirty="0" smtClean="0">
                        <a:ln>
                          <a:noFill/>
                        </a:ln>
                        <a:solidFill>
                          <a:schemeClr val="tx1"/>
                        </a:solidFill>
                        <a:effectLst/>
                        <a:latin typeface="Verdana" pitchFamily="34" charset="0"/>
                        <a:cs typeface="Tahoma" pitchFamily="34" charset="0"/>
                      </a:endParaRPr>
                    </a:p>
                  </a:txBody>
                  <a:tcPr marT="45726" marB="45726"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ar-LB" sz="1600" b="0" i="0" u="none" strike="noStrike" cap="none" normalizeH="0" baseline="0" dirty="0" smtClean="0">
                          <a:ln>
                            <a:noFill/>
                          </a:ln>
                          <a:solidFill>
                            <a:schemeClr val="tx1"/>
                          </a:solidFill>
                          <a:effectLst/>
                          <a:latin typeface="Verdana" pitchFamily="34" charset="0"/>
                          <a:cs typeface="Arial" charset="0"/>
                        </a:rPr>
                        <a:t>تعود للأقسام الوظيفية</a:t>
                      </a:r>
                      <a:endParaRPr kumimoji="0" lang="en-US" sz="1600" b="0" i="0" u="none" strike="noStrike" cap="none" normalizeH="0" baseline="0" dirty="0" smtClean="0">
                        <a:ln>
                          <a:noFill/>
                        </a:ln>
                        <a:solidFill>
                          <a:schemeClr val="tx1"/>
                        </a:solidFill>
                        <a:effectLst/>
                        <a:latin typeface="Verdana" pitchFamily="34" charset="0"/>
                        <a:cs typeface="Tahoma" pitchFamily="34" charset="0"/>
                      </a:endParaRPr>
                    </a:p>
                  </a:txBody>
                  <a:tcPr marT="45726" marB="45726"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ar-LB" sz="1800" b="1" i="0" u="none" strike="noStrike" cap="none" normalizeH="0" baseline="0" dirty="0" smtClean="0">
                          <a:ln>
                            <a:noFill/>
                          </a:ln>
                          <a:solidFill>
                            <a:schemeClr val="tx1"/>
                          </a:solidFill>
                          <a:effectLst/>
                          <a:latin typeface="Verdana" pitchFamily="34" charset="0"/>
                          <a:cs typeface="Arial" charset="0"/>
                        </a:rPr>
                        <a:t>مرجع الموارد بعد انتهاء المشروع</a:t>
                      </a:r>
                      <a:endParaRPr kumimoji="0" lang="en-US" sz="1800" b="0" i="0" u="none" strike="noStrike" cap="none" normalizeH="0" baseline="0" dirty="0" smtClean="0">
                        <a:ln>
                          <a:noFill/>
                        </a:ln>
                        <a:solidFill>
                          <a:schemeClr val="tx1"/>
                        </a:solidFill>
                        <a:effectLst/>
                        <a:latin typeface="Verdana" pitchFamily="34" charset="0"/>
                        <a:cs typeface="Tahoma" pitchFamily="34" charset="0"/>
                      </a:endParaRPr>
                    </a:p>
                  </a:txBody>
                  <a:tcPr marT="45726" marB="45726"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823072">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ar-LB" sz="1600" b="0" i="0" u="none" strike="noStrike" cap="none" normalizeH="0" baseline="0" dirty="0" smtClean="0">
                          <a:ln>
                            <a:noFill/>
                          </a:ln>
                          <a:solidFill>
                            <a:schemeClr val="tx1"/>
                          </a:solidFill>
                          <a:effectLst/>
                          <a:latin typeface="Verdana" pitchFamily="34" charset="0"/>
                          <a:cs typeface="Arial" charset="0"/>
                        </a:rPr>
                        <a:t>لا تنمى بنفس القدر، أعضاء الفريق يركزون أكثر على المشاريع</a:t>
                      </a:r>
                      <a:endParaRPr kumimoji="0" lang="en-US" sz="1600" b="0" i="0" u="none" strike="noStrike" cap="none" normalizeH="0" baseline="0" dirty="0" smtClean="0">
                        <a:ln>
                          <a:noFill/>
                        </a:ln>
                        <a:solidFill>
                          <a:schemeClr val="tx1"/>
                        </a:solidFill>
                        <a:effectLst/>
                        <a:latin typeface="Verdana" pitchFamily="34" charset="0"/>
                        <a:cs typeface="Tahoma" pitchFamily="34" charset="0"/>
                      </a:endParaRPr>
                    </a:p>
                  </a:txBody>
                  <a:tcPr marT="45726" marB="45726"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ar-LB" sz="1600" b="0" i="0" u="none" strike="noStrike" cap="none" normalizeH="0" baseline="0" dirty="0" smtClean="0">
                          <a:ln>
                            <a:noFill/>
                          </a:ln>
                          <a:solidFill>
                            <a:schemeClr val="tx1"/>
                          </a:solidFill>
                          <a:effectLst/>
                          <a:latin typeface="Verdana" pitchFamily="34" charset="0"/>
                          <a:cs typeface="Arial" charset="0"/>
                        </a:rPr>
                        <a:t>تنمى بشكل جيد، لأن الموارد تركز أكثر على المهارات الوظيفية مقارنة بالمشروع</a:t>
                      </a:r>
                      <a:endParaRPr kumimoji="0" lang="en-US" sz="1600" b="0" i="0" u="none" strike="noStrike" cap="none" normalizeH="0" baseline="0" dirty="0" smtClean="0">
                        <a:ln>
                          <a:noFill/>
                        </a:ln>
                        <a:solidFill>
                          <a:schemeClr val="tx1"/>
                        </a:solidFill>
                        <a:effectLst/>
                        <a:latin typeface="Verdana" pitchFamily="34" charset="0"/>
                        <a:cs typeface="Tahoma" pitchFamily="34" charset="0"/>
                      </a:endParaRPr>
                    </a:p>
                  </a:txBody>
                  <a:tcPr marT="45726" marB="45726"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ar-LB" sz="1800" b="1" i="0" u="none" strike="noStrike" cap="none" normalizeH="0" baseline="0" dirty="0" smtClean="0">
                          <a:ln>
                            <a:noFill/>
                          </a:ln>
                          <a:solidFill>
                            <a:schemeClr val="tx1"/>
                          </a:solidFill>
                          <a:effectLst/>
                          <a:latin typeface="Verdana" pitchFamily="34" charset="0"/>
                          <a:cs typeface="Arial" charset="0"/>
                        </a:rPr>
                        <a:t>المهارات التخصصية</a:t>
                      </a:r>
                      <a:endParaRPr kumimoji="0" lang="en-US" sz="1800" b="0" i="0" u="none" strike="noStrike" cap="none" normalizeH="0" baseline="0" dirty="0" smtClean="0">
                        <a:ln>
                          <a:noFill/>
                        </a:ln>
                        <a:solidFill>
                          <a:schemeClr val="tx1"/>
                        </a:solidFill>
                        <a:effectLst/>
                        <a:latin typeface="Verdana" pitchFamily="34" charset="0"/>
                        <a:cs typeface="Tahoma" pitchFamily="34" charset="0"/>
                      </a:endParaRPr>
                    </a:p>
                  </a:txBody>
                  <a:tcPr marT="45726" marB="45726"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55675">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ar-LB" sz="1600" b="0" i="0" u="none" strike="noStrike" cap="none" normalizeH="0" baseline="0" dirty="0" smtClean="0">
                          <a:ln>
                            <a:noFill/>
                          </a:ln>
                          <a:solidFill>
                            <a:schemeClr val="tx1"/>
                          </a:solidFill>
                          <a:effectLst/>
                          <a:latin typeface="Verdana" pitchFamily="34" charset="0"/>
                          <a:cs typeface="Arial" charset="0"/>
                        </a:rPr>
                        <a:t>أقل فعالية – تعدد وظائف الفرد</a:t>
                      </a:r>
                      <a:endParaRPr kumimoji="0" lang="en-US" sz="1600" b="0" i="0" u="none" strike="noStrike" cap="none" normalizeH="0" baseline="0" dirty="0" smtClean="0">
                        <a:ln>
                          <a:noFill/>
                        </a:ln>
                        <a:solidFill>
                          <a:schemeClr val="tx1"/>
                        </a:solidFill>
                        <a:effectLst/>
                        <a:latin typeface="Verdana" pitchFamily="34" charset="0"/>
                        <a:cs typeface="Tahoma" pitchFamily="34" charset="0"/>
                      </a:endParaRPr>
                    </a:p>
                  </a:txBody>
                  <a:tcPr marT="45726" marB="45726"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ar-LB" sz="1600" b="0" i="0" u="none" strike="noStrike" cap="none" normalizeH="0" baseline="0" dirty="0" smtClean="0">
                          <a:ln>
                            <a:noFill/>
                          </a:ln>
                          <a:solidFill>
                            <a:schemeClr val="tx1"/>
                          </a:solidFill>
                          <a:effectLst/>
                          <a:latin typeface="Verdana" pitchFamily="34" charset="0"/>
                          <a:cs typeface="Arial" charset="0"/>
                        </a:rPr>
                        <a:t>فعالة</a:t>
                      </a:r>
                      <a:endParaRPr kumimoji="0" lang="en-US" sz="1600" b="0" i="0" u="none" strike="noStrike" cap="none" normalizeH="0" baseline="0" dirty="0" smtClean="0">
                        <a:ln>
                          <a:noFill/>
                        </a:ln>
                        <a:solidFill>
                          <a:schemeClr val="tx1"/>
                        </a:solidFill>
                        <a:effectLst/>
                        <a:latin typeface="Verdana" pitchFamily="34" charset="0"/>
                        <a:cs typeface="Tahoma" pitchFamily="34" charset="0"/>
                      </a:endParaRPr>
                    </a:p>
                  </a:txBody>
                  <a:tcPr marT="45726" marB="45726"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ar-LB" sz="1800" b="1" i="0" u="none" strike="noStrike" cap="none" normalizeH="0" baseline="0" dirty="0" smtClean="0">
                          <a:ln>
                            <a:noFill/>
                          </a:ln>
                          <a:solidFill>
                            <a:schemeClr val="tx1"/>
                          </a:solidFill>
                          <a:effectLst/>
                          <a:latin typeface="Verdana" pitchFamily="34" charset="0"/>
                          <a:cs typeface="Arial" charset="0"/>
                        </a:rPr>
                        <a:t>فعالية تخصيص الموارد</a:t>
                      </a:r>
                      <a:endParaRPr kumimoji="0" lang="en-US" sz="1800" b="0" i="0" u="none" strike="noStrike" cap="none" normalizeH="0" baseline="0" dirty="0" smtClean="0">
                        <a:ln>
                          <a:noFill/>
                        </a:ln>
                        <a:solidFill>
                          <a:schemeClr val="tx1"/>
                        </a:solidFill>
                        <a:effectLst/>
                        <a:latin typeface="Verdana" pitchFamily="34" charset="0"/>
                        <a:cs typeface="Tahoma" pitchFamily="34" charset="0"/>
                      </a:endParaRPr>
                    </a:p>
                  </a:txBody>
                  <a:tcPr marT="45726" marB="45726"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79199">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ar-LB" sz="1600" b="0" i="0" u="none" strike="noStrike" cap="none" normalizeH="0" baseline="0" dirty="0" smtClean="0">
                          <a:ln>
                            <a:noFill/>
                          </a:ln>
                          <a:solidFill>
                            <a:schemeClr val="tx1"/>
                          </a:solidFill>
                          <a:effectLst/>
                          <a:latin typeface="Verdana" pitchFamily="34" charset="0"/>
                          <a:cs typeface="Arial" charset="0"/>
                        </a:rPr>
                        <a:t>حسب نوع المشروع، لا تعريف دقيق</a:t>
                      </a:r>
                      <a:endParaRPr kumimoji="0" lang="en-US" sz="1600" b="0" i="0" u="none" strike="noStrike" cap="none" normalizeH="0" baseline="0" dirty="0" smtClean="0">
                        <a:ln>
                          <a:noFill/>
                        </a:ln>
                        <a:solidFill>
                          <a:schemeClr val="tx1"/>
                        </a:solidFill>
                        <a:effectLst/>
                        <a:latin typeface="Verdana" pitchFamily="34" charset="0"/>
                        <a:cs typeface="Tahoma" pitchFamily="34" charset="0"/>
                      </a:endParaRPr>
                    </a:p>
                  </a:txBody>
                  <a:tcPr marT="45726" marB="45726"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ar-LB" sz="1600" b="0" i="0" u="none" strike="noStrike" cap="none" normalizeH="0" baseline="0" dirty="0" smtClean="0">
                          <a:ln>
                            <a:noFill/>
                          </a:ln>
                          <a:solidFill>
                            <a:schemeClr val="tx1"/>
                          </a:solidFill>
                          <a:effectLst/>
                          <a:latin typeface="Verdana" pitchFamily="34" charset="0"/>
                          <a:cs typeface="Arial" charset="0"/>
                        </a:rPr>
                        <a:t>معرفة بدقة – وفقًا للتخصص الوظيفي</a:t>
                      </a:r>
                      <a:endParaRPr kumimoji="0" lang="en-US" sz="1600" b="0" i="0" u="none" strike="noStrike" cap="none" normalizeH="0" baseline="0" dirty="0" smtClean="0">
                        <a:ln>
                          <a:noFill/>
                        </a:ln>
                        <a:solidFill>
                          <a:schemeClr val="tx1"/>
                        </a:solidFill>
                        <a:effectLst/>
                        <a:latin typeface="Verdana" pitchFamily="34" charset="0"/>
                        <a:cs typeface="Tahoma" pitchFamily="34" charset="0"/>
                      </a:endParaRPr>
                    </a:p>
                  </a:txBody>
                  <a:tcPr marT="45726" marB="45726"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ar-LB" sz="1800" b="1" i="0" u="none" strike="noStrike" cap="none" normalizeH="0" baseline="0" dirty="0" smtClean="0">
                          <a:ln>
                            <a:noFill/>
                          </a:ln>
                          <a:solidFill>
                            <a:schemeClr val="tx1"/>
                          </a:solidFill>
                          <a:effectLst/>
                          <a:latin typeface="Verdana" pitchFamily="34" charset="0"/>
                          <a:cs typeface="Arial" charset="0"/>
                        </a:rPr>
                        <a:t>مسارات المهنة</a:t>
                      </a:r>
                      <a:endParaRPr kumimoji="0" lang="en-US" sz="1800" b="0" i="0" u="none" strike="noStrike" cap="none" normalizeH="0" baseline="0" dirty="0" smtClean="0">
                        <a:ln>
                          <a:noFill/>
                        </a:ln>
                        <a:solidFill>
                          <a:schemeClr val="tx1"/>
                        </a:solidFill>
                        <a:effectLst/>
                        <a:latin typeface="Verdana" pitchFamily="34" charset="0"/>
                        <a:cs typeface="Tahoma" pitchFamily="34" charset="0"/>
                      </a:endParaRPr>
                    </a:p>
                  </a:txBody>
                  <a:tcPr marT="45726" marB="45726"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38800979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FB9F4F1D-423B-4E7B-A0B2-56E4A95E1FA8}" type="slidenum">
              <a:rPr lang="en-US" b="0">
                <a:solidFill>
                  <a:schemeClr val="bg1"/>
                </a:solidFill>
                <a:latin typeface="Humanst531 BT"/>
              </a:rPr>
              <a:pPr eaLnBrk="1" hangingPunct="1"/>
              <a:t>83</a:t>
            </a:fld>
            <a:endParaRPr lang="en-US" b="0">
              <a:solidFill>
                <a:schemeClr val="bg1"/>
              </a:solidFill>
              <a:latin typeface="Humanst531 BT"/>
            </a:endParaRPr>
          </a:p>
        </p:txBody>
      </p:sp>
      <p:sp>
        <p:nvSpPr>
          <p:cNvPr id="97283" name="Rectangle 2"/>
          <p:cNvSpPr>
            <a:spLocks noGrp="1" noChangeArrowheads="1"/>
          </p:cNvSpPr>
          <p:nvPr>
            <p:ph type="title"/>
          </p:nvPr>
        </p:nvSpPr>
        <p:spPr>
          <a:xfrm>
            <a:off x="1981200" y="228601"/>
            <a:ext cx="6629400" cy="523875"/>
          </a:xfrm>
        </p:spPr>
        <p:txBody>
          <a:bodyPr>
            <a:normAutofit fontScale="90000"/>
          </a:bodyPr>
          <a:lstStyle/>
          <a:p>
            <a:pPr eaLnBrk="1" hangingPunct="1"/>
            <a:r>
              <a:rPr lang="ar-LB" b="1" smtClean="0">
                <a:cs typeface="Arabic Transparent" panose="020B0604020202020204" pitchFamily="34" charset="0"/>
              </a:rPr>
              <a:t>مجالات خبرة مدير المشروع الخمس</a:t>
            </a:r>
            <a:endParaRPr lang="en-US" b="1" smtClean="0">
              <a:cs typeface="Arabic Transparent" panose="020B0604020202020204" pitchFamily="34" charset="0"/>
            </a:endParaRPr>
          </a:p>
        </p:txBody>
      </p:sp>
      <p:sp>
        <p:nvSpPr>
          <p:cNvPr id="5" name="Oval 4"/>
          <p:cNvSpPr/>
          <p:nvPr/>
        </p:nvSpPr>
        <p:spPr bwMode="auto">
          <a:xfrm>
            <a:off x="4114800" y="1295400"/>
            <a:ext cx="3810000" cy="3962400"/>
          </a:xfrm>
          <a:prstGeom prst="ellipse">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lstStyle/>
          <a:p>
            <a:pPr algn="ctr">
              <a:defRPr/>
            </a:pPr>
            <a:r>
              <a:rPr lang="ar-LB" dirty="0">
                <a:latin typeface="Arial" charset="0"/>
                <a:cs typeface="Arial" charset="0"/>
              </a:rPr>
              <a:t>مجالات خبرة</a:t>
            </a:r>
          </a:p>
          <a:p>
            <a:pPr algn="ctr">
              <a:defRPr/>
            </a:pPr>
            <a:r>
              <a:rPr lang="ar-LB" dirty="0">
                <a:latin typeface="Arial" charset="0"/>
                <a:cs typeface="Arial" charset="0"/>
              </a:rPr>
              <a:t>مدير المشروع</a:t>
            </a:r>
            <a:endParaRPr lang="en-US" dirty="0">
              <a:latin typeface="Arial" charset="0"/>
              <a:cs typeface="Arial" charset="0"/>
            </a:endParaRPr>
          </a:p>
        </p:txBody>
      </p:sp>
      <p:sp>
        <p:nvSpPr>
          <p:cNvPr id="97285" name="Oval 6"/>
          <p:cNvSpPr>
            <a:spLocks noChangeArrowheads="1"/>
          </p:cNvSpPr>
          <p:nvPr/>
        </p:nvSpPr>
        <p:spPr bwMode="auto">
          <a:xfrm>
            <a:off x="4724400" y="2667000"/>
            <a:ext cx="2514600" cy="2590800"/>
          </a:xfrm>
          <a:prstGeom prst="ellipse">
            <a:avLst/>
          </a:prstGeom>
          <a:solidFill>
            <a:srgbClr val="C00000"/>
          </a:solidFill>
          <a:ln w="9525" algn="ctr">
            <a:solidFill>
              <a:schemeClr val="tx1"/>
            </a:solidFill>
            <a:round/>
            <a:headEnd/>
            <a:tailEnd/>
          </a:ln>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ar-LB">
                <a:solidFill>
                  <a:schemeClr val="bg1"/>
                </a:solidFill>
              </a:rPr>
              <a:t>الدليل المعرفي</a:t>
            </a:r>
          </a:p>
          <a:p>
            <a:pPr algn="ctr" eaLnBrk="1" hangingPunct="1"/>
            <a:r>
              <a:rPr lang="ar-LB">
                <a:solidFill>
                  <a:schemeClr val="bg1"/>
                </a:solidFill>
              </a:rPr>
              <a:t>لإدارة المشاريع</a:t>
            </a:r>
            <a:endParaRPr lang="en-US">
              <a:solidFill>
                <a:schemeClr val="bg1"/>
              </a:solidFill>
            </a:endParaRPr>
          </a:p>
        </p:txBody>
      </p:sp>
      <p:sp>
        <p:nvSpPr>
          <p:cNvPr id="97286" name="Oval 10"/>
          <p:cNvSpPr>
            <a:spLocks noChangeArrowheads="1"/>
          </p:cNvSpPr>
          <p:nvPr/>
        </p:nvSpPr>
        <p:spPr bwMode="auto">
          <a:xfrm>
            <a:off x="3505200" y="3810000"/>
            <a:ext cx="2895600" cy="1219200"/>
          </a:xfrm>
          <a:prstGeom prst="ellipse">
            <a:avLst/>
          </a:prstGeom>
          <a:solidFill>
            <a:srgbClr val="7030A0">
              <a:alpha val="58823"/>
            </a:srgbClr>
          </a:solidFill>
          <a:ln w="9525" algn="ctr">
            <a:solidFill>
              <a:schemeClr val="tx1"/>
            </a:solidFill>
            <a:round/>
            <a:headEnd/>
            <a:tailEnd/>
          </a:ln>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eaLnBrk="1" hangingPunct="1"/>
            <a:r>
              <a:rPr lang="ar-LB"/>
              <a:t>مهارات التواصل</a:t>
            </a:r>
            <a:endParaRPr lang="en-US"/>
          </a:p>
        </p:txBody>
      </p:sp>
      <p:sp>
        <p:nvSpPr>
          <p:cNvPr id="97287" name="Oval 7"/>
          <p:cNvSpPr>
            <a:spLocks noChangeArrowheads="1"/>
          </p:cNvSpPr>
          <p:nvPr/>
        </p:nvSpPr>
        <p:spPr bwMode="auto">
          <a:xfrm>
            <a:off x="6096000" y="3810000"/>
            <a:ext cx="2895600" cy="1219200"/>
          </a:xfrm>
          <a:prstGeom prst="ellipse">
            <a:avLst/>
          </a:prstGeom>
          <a:solidFill>
            <a:srgbClr val="92D050">
              <a:alpha val="78822"/>
            </a:srgbClr>
          </a:solidFill>
          <a:ln w="9525" algn="ctr">
            <a:solidFill>
              <a:schemeClr val="tx1"/>
            </a:solidFill>
            <a:round/>
            <a:headEnd/>
            <a:tailEnd/>
          </a:ln>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eaLnBrk="1" hangingPunct="1"/>
            <a:r>
              <a:rPr lang="ar-LB"/>
              <a:t>معرفة مجالات التطبيق،</a:t>
            </a:r>
          </a:p>
          <a:p>
            <a:pPr algn="r" eaLnBrk="1" hangingPunct="1"/>
            <a:r>
              <a:rPr lang="ar-LB"/>
              <a:t> المقاييس واللوائح</a:t>
            </a:r>
            <a:endParaRPr lang="en-US"/>
          </a:p>
        </p:txBody>
      </p:sp>
      <p:sp>
        <p:nvSpPr>
          <p:cNvPr id="97288" name="Oval 8"/>
          <p:cNvSpPr>
            <a:spLocks noChangeArrowheads="1"/>
          </p:cNvSpPr>
          <p:nvPr/>
        </p:nvSpPr>
        <p:spPr bwMode="auto">
          <a:xfrm rot="2462503">
            <a:off x="5530850" y="4686300"/>
            <a:ext cx="2895600" cy="1219200"/>
          </a:xfrm>
          <a:prstGeom prst="ellipse">
            <a:avLst/>
          </a:prstGeom>
          <a:solidFill>
            <a:srgbClr val="FFC000">
              <a:alpha val="58823"/>
            </a:srgbClr>
          </a:solidFill>
          <a:ln w="9525" algn="ctr">
            <a:solidFill>
              <a:schemeClr val="tx1"/>
            </a:solidFill>
            <a:round/>
            <a:headEnd/>
            <a:tailEnd/>
          </a:ln>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eaLnBrk="1" hangingPunct="1"/>
            <a:r>
              <a:rPr lang="ar-LB"/>
              <a:t>فهم بيئة المشروع</a:t>
            </a:r>
            <a:endParaRPr lang="en-US"/>
          </a:p>
        </p:txBody>
      </p:sp>
      <p:sp>
        <p:nvSpPr>
          <p:cNvPr id="97289" name="Oval 9"/>
          <p:cNvSpPr>
            <a:spLocks noChangeArrowheads="1"/>
          </p:cNvSpPr>
          <p:nvPr/>
        </p:nvSpPr>
        <p:spPr bwMode="auto">
          <a:xfrm rot="-2294049">
            <a:off x="3800475" y="4651375"/>
            <a:ext cx="2895600" cy="1219200"/>
          </a:xfrm>
          <a:prstGeom prst="ellipse">
            <a:avLst/>
          </a:prstGeom>
          <a:solidFill>
            <a:srgbClr val="00B0F0">
              <a:alpha val="45882"/>
            </a:srgbClr>
          </a:solidFill>
          <a:ln w="9525" algn="ctr">
            <a:solidFill>
              <a:schemeClr val="tx1"/>
            </a:solidFill>
            <a:round/>
            <a:headEnd/>
            <a:tailEnd/>
          </a:ln>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eaLnBrk="1" hangingPunct="1"/>
            <a:r>
              <a:rPr lang="ar-LB"/>
              <a:t>معارف ومهارات الإدارة العامة</a:t>
            </a:r>
            <a:endParaRPr lang="en-US"/>
          </a:p>
        </p:txBody>
      </p:sp>
    </p:spTree>
    <p:extLst>
      <p:ext uri="{BB962C8B-B14F-4D97-AF65-F5344CB8AC3E}">
        <p14:creationId xmlns:p14="http://schemas.microsoft.com/office/powerpoint/2010/main" val="22999205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C3AC3750-51B7-4667-BF48-A1AC01BA2F1C}" type="slidenum">
              <a:rPr lang="en-US" b="0">
                <a:solidFill>
                  <a:schemeClr val="bg1"/>
                </a:solidFill>
                <a:latin typeface="Humanst531 BT"/>
              </a:rPr>
              <a:pPr eaLnBrk="1" hangingPunct="1"/>
              <a:t>84</a:t>
            </a:fld>
            <a:endParaRPr lang="en-US" b="0">
              <a:solidFill>
                <a:schemeClr val="bg1"/>
              </a:solidFill>
              <a:latin typeface="Humanst531 BT"/>
            </a:endParaRPr>
          </a:p>
        </p:txBody>
      </p:sp>
      <p:sp>
        <p:nvSpPr>
          <p:cNvPr id="1028" name="Rectangle 2"/>
          <p:cNvSpPr>
            <a:spLocks noGrp="1" noChangeArrowheads="1"/>
          </p:cNvSpPr>
          <p:nvPr>
            <p:ph type="title"/>
          </p:nvPr>
        </p:nvSpPr>
        <p:spPr>
          <a:xfrm>
            <a:off x="2209800" y="381001"/>
            <a:ext cx="7391400" cy="519113"/>
          </a:xfrm>
        </p:spPr>
        <p:txBody>
          <a:bodyPr>
            <a:normAutofit fontScale="90000"/>
          </a:bodyPr>
          <a:lstStyle/>
          <a:p>
            <a:pPr eaLnBrk="1" hangingPunct="1"/>
            <a:r>
              <a:rPr lang="ar-LB" smtClean="0">
                <a:cs typeface="Arabic Transparent" panose="020B0604020202020204" pitchFamily="34" charset="0"/>
              </a:rPr>
              <a:t>مدير المشروعات: متعدد المهارات</a:t>
            </a:r>
            <a:endParaRPr lang="en-US" smtClean="0">
              <a:cs typeface="Arabic Transparent" panose="020B0604020202020204" pitchFamily="34" charset="0"/>
            </a:endParaRPr>
          </a:p>
        </p:txBody>
      </p:sp>
      <p:pic>
        <p:nvPicPr>
          <p:cNvPr id="1029" name="Picture 5" descr="PM Qualifications"/>
          <p:cNvPicPr>
            <a:picLocks noChangeAspect="1" noChangeArrowheads="1"/>
          </p:cNvPicPr>
          <p:nvPr/>
        </p:nvPicPr>
        <p:blipFill>
          <a:blip r:embed="rId3">
            <a:lum bright="2000" contrast="66000"/>
            <a:extLst>
              <a:ext uri="{28A0092B-C50C-407E-A947-70E740481C1C}">
                <a14:useLocalDpi xmlns:a14="http://schemas.microsoft.com/office/drawing/2010/main" val="0"/>
              </a:ext>
            </a:extLst>
          </a:blip>
          <a:srcRect/>
          <a:stretch>
            <a:fillRect/>
          </a:stretch>
        </p:blipFill>
        <p:spPr bwMode="auto">
          <a:xfrm>
            <a:off x="7239001" y="2819400"/>
            <a:ext cx="32178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26" name="Chart 5"/>
          <p:cNvGraphicFramePr>
            <a:graphicFrameLocks/>
          </p:cNvGraphicFramePr>
          <p:nvPr/>
        </p:nvGraphicFramePr>
        <p:xfrm>
          <a:off x="1905000" y="1295400"/>
          <a:ext cx="6096000" cy="4064000"/>
        </p:xfrm>
        <a:graphic>
          <a:graphicData uri="http://schemas.openxmlformats.org/presentationml/2006/ole">
            <mc:AlternateContent xmlns:mc="http://schemas.openxmlformats.org/markup-compatibility/2006">
              <mc:Choice xmlns:v="urn:schemas-microsoft-com:vml" Requires="v">
                <p:oleObj spid="_x0000_s1032" r:id="rId4" imgW="6096528" imgH="4060288" progId="Excel.Chart.8">
                  <p:embed/>
                </p:oleObj>
              </mc:Choice>
              <mc:Fallback>
                <p:oleObj r:id="rId4" imgW="6096528" imgH="4060288"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1295400"/>
                        <a:ext cx="6096000" cy="406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7077139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EF945A42-5FD6-44A8-AC02-91A8AFBF816C}" type="slidenum">
              <a:rPr lang="en-US" b="0">
                <a:solidFill>
                  <a:schemeClr val="bg1"/>
                </a:solidFill>
                <a:latin typeface="Humanst531 BT"/>
              </a:rPr>
              <a:pPr eaLnBrk="1" hangingPunct="1"/>
              <a:t>85</a:t>
            </a:fld>
            <a:endParaRPr lang="en-US" b="0">
              <a:solidFill>
                <a:schemeClr val="bg1"/>
              </a:solidFill>
              <a:latin typeface="Humanst531 BT"/>
            </a:endParaRPr>
          </a:p>
        </p:txBody>
      </p:sp>
      <p:sp>
        <p:nvSpPr>
          <p:cNvPr id="98307" name="Rectangle 2"/>
          <p:cNvSpPr>
            <a:spLocks noGrp="1" noChangeArrowheads="1"/>
          </p:cNvSpPr>
          <p:nvPr>
            <p:ph type="title"/>
          </p:nvPr>
        </p:nvSpPr>
        <p:spPr>
          <a:xfrm>
            <a:off x="1676400" y="304801"/>
            <a:ext cx="7391400" cy="519113"/>
          </a:xfrm>
        </p:spPr>
        <p:txBody>
          <a:bodyPr>
            <a:normAutofit fontScale="90000"/>
          </a:bodyPr>
          <a:lstStyle/>
          <a:p>
            <a:pPr eaLnBrk="1" hangingPunct="1"/>
            <a:r>
              <a:rPr lang="ar-LB" smtClean="0">
                <a:cs typeface="Arabic Transparent" panose="020B0604020202020204" pitchFamily="34" charset="0"/>
              </a:rPr>
              <a:t>تعريف السلطة</a:t>
            </a:r>
            <a:endParaRPr lang="en-US" smtClean="0">
              <a:cs typeface="Arabic Transparent" panose="020B0604020202020204" pitchFamily="34" charset="0"/>
            </a:endParaRPr>
          </a:p>
        </p:txBody>
      </p:sp>
      <p:sp>
        <p:nvSpPr>
          <p:cNvPr id="98308" name="Rectangle 3"/>
          <p:cNvSpPr>
            <a:spLocks noGrp="1" noChangeArrowheads="1"/>
          </p:cNvSpPr>
          <p:nvPr>
            <p:ph type="body" idx="1"/>
          </p:nvPr>
        </p:nvSpPr>
        <p:spPr>
          <a:xfrm>
            <a:off x="1676400" y="1219200"/>
            <a:ext cx="3200400" cy="4800600"/>
          </a:xfrm>
        </p:spPr>
        <p:txBody>
          <a:bodyPr/>
          <a:lstStyle/>
          <a:p>
            <a:pPr algn="r" rtl="1" eaLnBrk="1" hangingPunct="1">
              <a:buFontTx/>
              <a:buNone/>
            </a:pPr>
            <a:endParaRPr lang="en-US" b="1" smtClean="0">
              <a:cs typeface="Arabic Transparent" panose="020B0604020202020204" pitchFamily="34" charset="0"/>
            </a:endParaRPr>
          </a:p>
          <a:p>
            <a:pPr algn="r" rtl="1" eaLnBrk="1" hangingPunct="1">
              <a:buFontTx/>
              <a:buNone/>
            </a:pPr>
            <a:r>
              <a:rPr lang="en-US" smtClean="0">
                <a:cs typeface="Arabic Transparent" panose="020B0604020202020204" pitchFamily="34" charset="0"/>
              </a:rPr>
              <a:t>	</a:t>
            </a:r>
            <a:r>
              <a:rPr lang="ar-LB" b="1" smtClean="0">
                <a:cs typeface="Arabic Transparent" panose="020B0604020202020204" pitchFamily="34" charset="0"/>
              </a:rPr>
              <a:t>السلطة الشكليّة:</a:t>
            </a:r>
            <a:endParaRPr lang="en-US" b="1" smtClean="0">
              <a:cs typeface="Arabic Transparent" panose="020B0604020202020204" pitchFamily="34" charset="0"/>
            </a:endParaRPr>
          </a:p>
          <a:p>
            <a:pPr algn="r" rtl="1" eaLnBrk="1" hangingPunct="1">
              <a:buFontTx/>
              <a:buNone/>
            </a:pPr>
            <a:r>
              <a:rPr lang="en-US" smtClean="0">
                <a:cs typeface="Arabic Transparent" panose="020B0604020202020204" pitchFamily="34" charset="0"/>
              </a:rPr>
              <a:t>	</a:t>
            </a:r>
          </a:p>
          <a:p>
            <a:pPr algn="r" rtl="1" eaLnBrk="1" hangingPunct="1">
              <a:buFontTx/>
              <a:buNone/>
            </a:pPr>
            <a:r>
              <a:rPr lang="en-US" smtClean="0">
                <a:cs typeface="Arabic Transparent" panose="020B0604020202020204" pitchFamily="34" charset="0"/>
              </a:rPr>
              <a:t>	</a:t>
            </a:r>
            <a:r>
              <a:rPr lang="ar-LB" smtClean="0">
                <a:cs typeface="Arabic Transparent" panose="020B0604020202020204" pitchFamily="34" charset="0"/>
              </a:rPr>
              <a:t>بواستطها يمكن لشخص أن يؤثر على عمل الآخرين</a:t>
            </a:r>
            <a:endParaRPr lang="en-US" smtClean="0">
              <a:cs typeface="Arabic Transparent" panose="020B0604020202020204" pitchFamily="34" charset="0"/>
            </a:endParaRPr>
          </a:p>
        </p:txBody>
      </p:sp>
      <p:pic>
        <p:nvPicPr>
          <p:cNvPr id="9830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8714" y="1790700"/>
            <a:ext cx="231457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txBox="1">
            <a:spLocks noChangeArrowheads="1"/>
          </p:cNvSpPr>
          <p:nvPr/>
        </p:nvSpPr>
        <p:spPr bwMode="auto">
          <a:xfrm>
            <a:off x="7010400" y="1295400"/>
            <a:ext cx="3200400" cy="4800600"/>
          </a:xfrm>
          <a:prstGeom prst="rect">
            <a:avLst/>
          </a:prstGeom>
          <a:noFill/>
          <a:ln w="9525">
            <a:noFill/>
            <a:miter lim="800000"/>
            <a:headEnd/>
            <a:tailEnd/>
          </a:ln>
        </p:spPr>
        <p:txBody>
          <a:bodyPr/>
          <a:lstStyle/>
          <a:p>
            <a:pPr marL="342900" indent="-342900" algn="r" rtl="1">
              <a:spcBef>
                <a:spcPct val="20000"/>
              </a:spcBef>
              <a:defRPr/>
            </a:pPr>
            <a:endParaRPr lang="en-US" sz="2000" kern="0" dirty="0">
              <a:cs typeface="Arabic Transparent" pitchFamily="2" charset="-78"/>
            </a:endParaRPr>
          </a:p>
          <a:p>
            <a:pPr marL="342900" indent="-342900" algn="r" rtl="1">
              <a:spcBef>
                <a:spcPct val="20000"/>
              </a:spcBef>
              <a:defRPr/>
            </a:pPr>
            <a:r>
              <a:rPr lang="en-US" sz="2000" kern="0" dirty="0">
                <a:cs typeface="Arabic Transparent" pitchFamily="2" charset="-78"/>
              </a:rPr>
              <a:t>	</a:t>
            </a:r>
            <a:r>
              <a:rPr lang="ar-LB" sz="2000" kern="0" dirty="0">
                <a:cs typeface="Arabic Transparent" pitchFamily="2" charset="-78"/>
              </a:rPr>
              <a:t>السلطة الرسميّة:</a:t>
            </a:r>
            <a:endParaRPr lang="en-US" sz="2000" kern="0" dirty="0">
              <a:cs typeface="Arabic Transparent" pitchFamily="2" charset="-78"/>
            </a:endParaRPr>
          </a:p>
          <a:p>
            <a:pPr marL="342900" indent="-342900" algn="r" rtl="1">
              <a:spcBef>
                <a:spcPct val="20000"/>
              </a:spcBef>
              <a:defRPr/>
            </a:pPr>
            <a:r>
              <a:rPr lang="en-US" sz="2000" kern="0" dirty="0">
                <a:cs typeface="Arabic Transparent" pitchFamily="2" charset="-78"/>
              </a:rPr>
              <a:t>	</a:t>
            </a:r>
          </a:p>
          <a:p>
            <a:pPr marL="342900" indent="-342900" algn="r" rtl="1">
              <a:spcBef>
                <a:spcPct val="20000"/>
              </a:spcBef>
              <a:defRPr/>
            </a:pPr>
            <a:r>
              <a:rPr lang="en-US" sz="2000" kern="0" dirty="0">
                <a:cs typeface="Arabic Transparent" pitchFamily="2" charset="-78"/>
              </a:rPr>
              <a:t>	</a:t>
            </a:r>
            <a:r>
              <a:rPr lang="ar-LB" sz="2000" kern="0" dirty="0">
                <a:cs typeface="Arabic Transparent" pitchFamily="2" charset="-78"/>
              </a:rPr>
              <a:t>يؤدى العمل بواستطها</a:t>
            </a:r>
            <a:endParaRPr lang="en-US" sz="2000" kern="0" dirty="0">
              <a:cs typeface="Arabic Transparent" pitchFamily="2" charset="-78"/>
            </a:endParaRPr>
          </a:p>
        </p:txBody>
      </p:sp>
    </p:spTree>
    <p:extLst>
      <p:ext uri="{BB962C8B-B14F-4D97-AF65-F5344CB8AC3E}">
        <p14:creationId xmlns:p14="http://schemas.microsoft.com/office/powerpoint/2010/main" val="336338944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EE0603C5-28BD-4C8E-80F9-8647D3FABB5F}" type="slidenum">
              <a:rPr lang="en-US" b="0">
                <a:solidFill>
                  <a:schemeClr val="bg1"/>
                </a:solidFill>
                <a:latin typeface="Humanst531 BT"/>
              </a:rPr>
              <a:pPr eaLnBrk="1" hangingPunct="1"/>
              <a:t>86</a:t>
            </a:fld>
            <a:endParaRPr lang="en-US" b="0">
              <a:solidFill>
                <a:schemeClr val="bg1"/>
              </a:solidFill>
              <a:latin typeface="Humanst531 BT"/>
            </a:endParaRPr>
          </a:p>
        </p:txBody>
      </p:sp>
      <p:sp>
        <p:nvSpPr>
          <p:cNvPr id="99331" name="Rectangle 2"/>
          <p:cNvSpPr>
            <a:spLocks noGrp="1" noChangeArrowheads="1"/>
          </p:cNvSpPr>
          <p:nvPr>
            <p:ph type="title"/>
          </p:nvPr>
        </p:nvSpPr>
        <p:spPr>
          <a:xfrm>
            <a:off x="2133600" y="304801"/>
            <a:ext cx="7391400" cy="519113"/>
          </a:xfrm>
        </p:spPr>
        <p:txBody>
          <a:bodyPr>
            <a:normAutofit fontScale="90000"/>
          </a:bodyPr>
          <a:lstStyle/>
          <a:p>
            <a:pPr eaLnBrk="1" hangingPunct="1"/>
            <a:r>
              <a:rPr lang="ar-LB" smtClean="0">
                <a:cs typeface="Arabic Transparent" panose="020B0604020202020204" pitchFamily="34" charset="0"/>
              </a:rPr>
              <a:t>مدير المشاريع</a:t>
            </a:r>
            <a:endParaRPr lang="en-US" smtClean="0">
              <a:cs typeface="Arabic Transparent" panose="020B0604020202020204" pitchFamily="34" charset="0"/>
            </a:endParaRPr>
          </a:p>
        </p:txBody>
      </p:sp>
      <p:sp>
        <p:nvSpPr>
          <p:cNvPr id="99332" name="Rectangle 3"/>
          <p:cNvSpPr>
            <a:spLocks noGrp="1" noChangeArrowheads="1"/>
          </p:cNvSpPr>
          <p:nvPr>
            <p:ph type="body" idx="1"/>
          </p:nvPr>
        </p:nvSpPr>
        <p:spPr>
          <a:xfrm>
            <a:off x="1676400" y="1447800"/>
            <a:ext cx="8534400" cy="4267200"/>
          </a:xfrm>
        </p:spPr>
        <p:txBody>
          <a:bodyPr/>
          <a:lstStyle/>
          <a:p>
            <a:pPr algn="ctr" eaLnBrk="1" hangingPunct="1">
              <a:lnSpc>
                <a:spcPct val="90000"/>
              </a:lnSpc>
              <a:buFontTx/>
              <a:buNone/>
            </a:pPr>
            <a:r>
              <a:rPr lang="ar-LB" sz="8000" b="1">
                <a:cs typeface="Arabic Transparent" panose="020B0604020202020204" pitchFamily="34" charset="0"/>
              </a:rPr>
              <a:t>صاحب مبادرة</a:t>
            </a:r>
          </a:p>
          <a:p>
            <a:pPr algn="ctr" eaLnBrk="1" hangingPunct="1">
              <a:lnSpc>
                <a:spcPct val="90000"/>
              </a:lnSpc>
              <a:buFontTx/>
              <a:buNone/>
            </a:pPr>
            <a:r>
              <a:rPr lang="ar-LB" sz="8000" b="1">
                <a:cs typeface="Arabic Transparent" panose="020B0604020202020204" pitchFamily="34" charset="0"/>
              </a:rPr>
              <a:t> وحامل مسؤولية</a:t>
            </a:r>
            <a:endParaRPr lang="en-US" sz="8000" b="1">
              <a:cs typeface="Arabic Transparent" panose="020B0604020202020204" pitchFamily="34" charset="0"/>
            </a:endParaRPr>
          </a:p>
        </p:txBody>
      </p:sp>
    </p:spTree>
    <p:extLst>
      <p:ext uri="{BB962C8B-B14F-4D97-AF65-F5344CB8AC3E}">
        <p14:creationId xmlns:p14="http://schemas.microsoft.com/office/powerpoint/2010/main" val="9114754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15F75FE2-2F3A-4E84-ACDD-75003FC68CD9}" type="slidenum">
              <a:rPr lang="en-US" b="0">
                <a:solidFill>
                  <a:schemeClr val="bg1"/>
                </a:solidFill>
                <a:latin typeface="Humanst531 BT"/>
              </a:rPr>
              <a:pPr eaLnBrk="1" hangingPunct="1"/>
              <a:t>87</a:t>
            </a:fld>
            <a:endParaRPr lang="en-US" b="0">
              <a:solidFill>
                <a:schemeClr val="bg1"/>
              </a:solidFill>
              <a:latin typeface="Humanst531 BT"/>
            </a:endParaRPr>
          </a:p>
        </p:txBody>
      </p:sp>
      <p:sp>
        <p:nvSpPr>
          <p:cNvPr id="100355" name="Rectangle 2"/>
          <p:cNvSpPr>
            <a:spLocks noGrp="1" noChangeArrowheads="1"/>
          </p:cNvSpPr>
          <p:nvPr>
            <p:ph type="title"/>
          </p:nvPr>
        </p:nvSpPr>
        <p:spPr>
          <a:xfrm>
            <a:off x="1752600" y="304801"/>
            <a:ext cx="7391400" cy="519113"/>
          </a:xfrm>
        </p:spPr>
        <p:txBody>
          <a:bodyPr>
            <a:normAutofit fontScale="90000"/>
          </a:bodyPr>
          <a:lstStyle/>
          <a:p>
            <a:pPr eaLnBrk="1" hangingPunct="1"/>
            <a:r>
              <a:rPr lang="ar-LB" smtClean="0">
                <a:cs typeface="Arabic Transparent" panose="020B0604020202020204" pitchFamily="34" charset="0"/>
              </a:rPr>
              <a:t>بالنسبة لمديري المشاريع في معهد إدارة المشاريع</a:t>
            </a:r>
            <a:endParaRPr lang="en-US" smtClean="0">
              <a:cs typeface="Arabic Transparent" panose="020B0604020202020204" pitchFamily="34" charset="0"/>
            </a:endParaRPr>
          </a:p>
        </p:txBody>
      </p:sp>
      <p:sp>
        <p:nvSpPr>
          <p:cNvPr id="100356" name="Rectangle 3"/>
          <p:cNvSpPr>
            <a:spLocks noGrp="1" noChangeArrowheads="1"/>
          </p:cNvSpPr>
          <p:nvPr>
            <p:ph type="body" idx="1"/>
          </p:nvPr>
        </p:nvSpPr>
        <p:spPr>
          <a:xfrm>
            <a:off x="1676400" y="1905000"/>
            <a:ext cx="8534400" cy="3962400"/>
          </a:xfrm>
        </p:spPr>
        <p:txBody>
          <a:bodyPr/>
          <a:lstStyle/>
          <a:p>
            <a:pPr algn="ctr" eaLnBrk="1" hangingPunct="1">
              <a:lnSpc>
                <a:spcPct val="90000"/>
              </a:lnSpc>
              <a:buFontTx/>
              <a:buNone/>
            </a:pPr>
            <a:r>
              <a:rPr lang="ar-LB" sz="9600" b="1">
                <a:cs typeface="Arabic Transparent" panose="020B0604020202020204" pitchFamily="34" charset="0"/>
              </a:rPr>
              <a:t>مادة البحث</a:t>
            </a:r>
          </a:p>
          <a:p>
            <a:pPr algn="ctr" eaLnBrk="1" hangingPunct="1">
              <a:lnSpc>
                <a:spcPct val="90000"/>
              </a:lnSpc>
              <a:buFontTx/>
              <a:buNone/>
            </a:pPr>
            <a:r>
              <a:rPr lang="ar-LB" sz="9600" b="1">
                <a:cs typeface="Arabic Transparent" panose="020B0604020202020204" pitchFamily="34" charset="0"/>
              </a:rPr>
              <a:t> ليست موضع بحث!</a:t>
            </a:r>
            <a:endParaRPr lang="en-US" sz="9600" b="1">
              <a:cs typeface="Arabic Transparent" panose="020B0604020202020204" pitchFamily="34" charset="0"/>
            </a:endParaRPr>
          </a:p>
        </p:txBody>
      </p:sp>
    </p:spTree>
    <p:extLst>
      <p:ext uri="{BB962C8B-B14F-4D97-AF65-F5344CB8AC3E}">
        <p14:creationId xmlns:p14="http://schemas.microsoft.com/office/powerpoint/2010/main" val="121642351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EACED9F7-95B7-4D49-B7BE-7BAF21E0EA16}" type="slidenum">
              <a:rPr lang="en-US" b="0">
                <a:solidFill>
                  <a:schemeClr val="bg1"/>
                </a:solidFill>
                <a:latin typeface="Humanst531 BT"/>
              </a:rPr>
              <a:pPr eaLnBrk="1" hangingPunct="1"/>
              <a:t>88</a:t>
            </a:fld>
            <a:endParaRPr lang="en-US" b="0">
              <a:solidFill>
                <a:schemeClr val="bg1"/>
              </a:solidFill>
              <a:latin typeface="Humanst531 BT"/>
            </a:endParaRPr>
          </a:p>
        </p:txBody>
      </p:sp>
      <p:sp>
        <p:nvSpPr>
          <p:cNvPr id="101379" name="Rectangle 2"/>
          <p:cNvSpPr>
            <a:spLocks noGrp="1" noChangeArrowheads="1"/>
          </p:cNvSpPr>
          <p:nvPr>
            <p:ph type="title"/>
          </p:nvPr>
        </p:nvSpPr>
        <p:spPr>
          <a:xfrm>
            <a:off x="1676400" y="258763"/>
            <a:ext cx="7391400" cy="519112"/>
          </a:xfrm>
        </p:spPr>
        <p:txBody>
          <a:bodyPr>
            <a:normAutofit fontScale="90000"/>
          </a:bodyPr>
          <a:lstStyle/>
          <a:p>
            <a:pPr eaLnBrk="1" hangingPunct="1"/>
            <a:r>
              <a:rPr lang="ar-LB" smtClean="0">
                <a:cs typeface="Arabic Transparent" panose="020B0604020202020204" pitchFamily="34" charset="0"/>
              </a:rPr>
              <a:t>بالنسبة لمديري المشاريع في معهد إدارة المشاريع</a:t>
            </a:r>
            <a:endParaRPr lang="en-US" smtClean="0">
              <a:cs typeface="Arabic Transparent" panose="020B0604020202020204" pitchFamily="34" charset="0"/>
            </a:endParaRPr>
          </a:p>
        </p:txBody>
      </p:sp>
      <p:sp>
        <p:nvSpPr>
          <p:cNvPr id="101380" name="Rectangle 3"/>
          <p:cNvSpPr>
            <a:spLocks noGrp="1" noChangeArrowheads="1"/>
          </p:cNvSpPr>
          <p:nvPr>
            <p:ph type="body" idx="1"/>
          </p:nvPr>
        </p:nvSpPr>
        <p:spPr>
          <a:xfrm>
            <a:off x="1676400" y="1524000"/>
            <a:ext cx="8534400" cy="4419600"/>
          </a:xfrm>
        </p:spPr>
        <p:txBody>
          <a:bodyPr/>
          <a:lstStyle/>
          <a:p>
            <a:pPr algn="ctr" eaLnBrk="1" hangingPunct="1">
              <a:buFontTx/>
              <a:buNone/>
            </a:pPr>
            <a:r>
              <a:rPr lang="ar-LB" sz="6000" b="1">
                <a:cs typeface="Arabic Transparent" panose="020B0604020202020204" pitchFamily="34" charset="0"/>
              </a:rPr>
              <a:t>القائد الذي يستبق الأحداث</a:t>
            </a:r>
          </a:p>
          <a:p>
            <a:pPr algn="ctr" eaLnBrk="1" hangingPunct="1">
              <a:buFontTx/>
              <a:buNone/>
            </a:pPr>
            <a:r>
              <a:rPr lang="ar-LB" sz="6000" b="1">
                <a:cs typeface="Arabic Transparent" panose="020B0604020202020204" pitchFamily="34" charset="0"/>
              </a:rPr>
              <a:t>كي تتحقق وفق مراده</a:t>
            </a:r>
          </a:p>
          <a:p>
            <a:pPr algn="ctr" eaLnBrk="1" hangingPunct="1">
              <a:buFontTx/>
              <a:buNone/>
            </a:pPr>
            <a:endParaRPr lang="ar-LB" sz="2400" b="1">
              <a:cs typeface="Arabic Transparent" panose="020B0604020202020204" pitchFamily="34" charset="0"/>
            </a:endParaRPr>
          </a:p>
          <a:p>
            <a:pPr algn="ctr" eaLnBrk="1" hangingPunct="1">
              <a:buFontTx/>
              <a:buNone/>
            </a:pPr>
            <a:r>
              <a:rPr lang="ar-LB" sz="4400">
                <a:cs typeface="Arabic Transparent" panose="020B0604020202020204" pitchFamily="34" charset="0"/>
              </a:rPr>
              <a:t>(لا ينتظر حتى تحصل بمفردها)</a:t>
            </a:r>
          </a:p>
        </p:txBody>
      </p:sp>
    </p:spTree>
    <p:extLst>
      <p:ext uri="{BB962C8B-B14F-4D97-AF65-F5344CB8AC3E}">
        <p14:creationId xmlns:p14="http://schemas.microsoft.com/office/powerpoint/2010/main" val="98746943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300E20B5-3A11-4057-9BEF-5900FF0D6D34}" type="slidenum">
              <a:rPr lang="en-US" b="0">
                <a:solidFill>
                  <a:schemeClr val="bg1"/>
                </a:solidFill>
                <a:latin typeface="Humanst531 BT"/>
              </a:rPr>
              <a:pPr eaLnBrk="1" hangingPunct="1"/>
              <a:t>89</a:t>
            </a:fld>
            <a:endParaRPr lang="en-US" b="0">
              <a:solidFill>
                <a:schemeClr val="bg1"/>
              </a:solidFill>
              <a:latin typeface="Humanst531 BT"/>
            </a:endParaRPr>
          </a:p>
        </p:txBody>
      </p:sp>
      <p:sp>
        <p:nvSpPr>
          <p:cNvPr id="102403" name="Rectangle 2"/>
          <p:cNvSpPr>
            <a:spLocks noGrp="1" noChangeArrowheads="1"/>
          </p:cNvSpPr>
          <p:nvPr>
            <p:ph type="title"/>
          </p:nvPr>
        </p:nvSpPr>
        <p:spPr>
          <a:xfrm>
            <a:off x="1676400" y="304801"/>
            <a:ext cx="7391400" cy="519113"/>
          </a:xfrm>
        </p:spPr>
        <p:txBody>
          <a:bodyPr>
            <a:normAutofit fontScale="90000"/>
          </a:bodyPr>
          <a:lstStyle/>
          <a:p>
            <a:pPr eaLnBrk="1" hangingPunct="1"/>
            <a:r>
              <a:rPr lang="ar-LB" smtClean="0">
                <a:cs typeface="Arabic Transparent" panose="020B0604020202020204" pitchFamily="34" charset="0"/>
              </a:rPr>
              <a:t>أدوار مدير المشروع</a:t>
            </a:r>
            <a:endParaRPr lang="en-US" smtClean="0">
              <a:cs typeface="Arabic Transparent" panose="020B0604020202020204" pitchFamily="34" charset="0"/>
            </a:endParaRPr>
          </a:p>
        </p:txBody>
      </p:sp>
      <p:sp>
        <p:nvSpPr>
          <p:cNvPr id="102404" name="Rectangle 5"/>
          <p:cNvSpPr>
            <a:spLocks noChangeArrowheads="1"/>
          </p:cNvSpPr>
          <p:nvPr/>
        </p:nvSpPr>
        <p:spPr bwMode="auto">
          <a:xfrm>
            <a:off x="8305800" y="3962400"/>
            <a:ext cx="457200" cy="304800"/>
          </a:xfrm>
          <a:prstGeom prst="rect">
            <a:avLst/>
          </a:prstGeom>
          <a:solidFill>
            <a:schemeClr val="bg1"/>
          </a:solidFill>
          <a:ln>
            <a:noFill/>
          </a:ln>
          <a:extLst>
            <a:ext uri="{91240B29-F687-4F45-9708-019B960494DF}">
              <a14:hiddenLine xmlns:a14="http://schemas.microsoft.com/office/drawing/2010/main" w="57150">
                <a:solidFill>
                  <a:srgbClr val="000000"/>
                </a:solidFill>
                <a:miter lim="800000"/>
                <a:headEnd/>
                <a:tailEnd/>
              </a14:hiddenLine>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p>
        </p:txBody>
      </p:sp>
      <p:pic>
        <p:nvPicPr>
          <p:cNvPr id="102405" name="Picture 7" descr="PM Ha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914401"/>
            <a:ext cx="2801938"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6" name="Rectangle 3"/>
          <p:cNvSpPr>
            <a:spLocks noGrp="1" noChangeArrowheads="1"/>
          </p:cNvSpPr>
          <p:nvPr>
            <p:ph type="body" idx="1"/>
          </p:nvPr>
        </p:nvSpPr>
        <p:spPr>
          <a:xfrm>
            <a:off x="3886200" y="1371600"/>
            <a:ext cx="5334000" cy="4114800"/>
          </a:xfrm>
        </p:spPr>
        <p:txBody>
          <a:bodyPr>
            <a:normAutofit fontScale="92500" lnSpcReduction="10000"/>
          </a:bodyPr>
          <a:lstStyle/>
          <a:p>
            <a:pPr algn="r" rtl="1" eaLnBrk="1" hangingPunct="1">
              <a:lnSpc>
                <a:spcPct val="120000"/>
              </a:lnSpc>
            </a:pPr>
            <a:r>
              <a:rPr lang="ar-LB" smtClean="0">
                <a:cs typeface="Arabic Transparent" panose="020B0604020202020204" pitchFamily="34" charset="0"/>
              </a:rPr>
              <a:t>صانع قرار</a:t>
            </a:r>
            <a:endParaRPr lang="en-US" smtClean="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رجل مبيعات</a:t>
            </a:r>
            <a:endParaRPr lang="en-US" smtClean="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قناة اتصال</a:t>
            </a:r>
            <a:endParaRPr lang="en-US" smtClean="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مشجّع ومسهّل للعمل</a:t>
            </a:r>
            <a:endParaRPr lang="en-US" smtClean="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نموذج لسلوك صاحب النفوذ</a:t>
            </a:r>
            <a:endParaRPr lang="en-US" smtClean="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قائد انضباط</a:t>
            </a:r>
            <a:endParaRPr lang="en-US" smtClean="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مرشد سياسي</a:t>
            </a:r>
            <a:endParaRPr lang="en-US" smtClean="0">
              <a:cs typeface="Arabic Transparent" panose="020B0604020202020204" pitchFamily="34" charset="0"/>
            </a:endParaRPr>
          </a:p>
          <a:p>
            <a:pPr algn="r" rtl="1" eaLnBrk="1" hangingPunct="1">
              <a:lnSpc>
                <a:spcPct val="120000"/>
              </a:lnSpc>
            </a:pPr>
            <a:endParaRPr lang="en-US" smtClean="0">
              <a:cs typeface="Arabic Transparent" panose="020B0604020202020204" pitchFamily="34" charset="0"/>
            </a:endParaRPr>
          </a:p>
        </p:txBody>
      </p:sp>
    </p:spTree>
    <p:extLst>
      <p:ext uri="{BB962C8B-B14F-4D97-AF65-F5344CB8AC3E}">
        <p14:creationId xmlns:p14="http://schemas.microsoft.com/office/powerpoint/2010/main" val="24827971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AFAE46AD-DB07-470D-8AED-86D385AADDC1}" type="slidenum">
              <a:rPr lang="en-US" b="0">
                <a:solidFill>
                  <a:schemeClr val="bg1"/>
                </a:solidFill>
                <a:latin typeface="Humanst531 BT"/>
              </a:rPr>
              <a:pPr eaLnBrk="1" hangingPunct="1"/>
              <a:t>9</a:t>
            </a:fld>
            <a:endParaRPr lang="en-US" b="0">
              <a:solidFill>
                <a:schemeClr val="bg1"/>
              </a:solidFill>
              <a:latin typeface="Humanst531 BT"/>
            </a:endParaRPr>
          </a:p>
        </p:txBody>
      </p:sp>
      <p:sp>
        <p:nvSpPr>
          <p:cNvPr id="10243" name="Rectangle 2"/>
          <p:cNvSpPr>
            <a:spLocks noGrp="1" noChangeArrowheads="1"/>
          </p:cNvSpPr>
          <p:nvPr>
            <p:ph type="title"/>
          </p:nvPr>
        </p:nvSpPr>
        <p:spPr>
          <a:xfrm>
            <a:off x="1828800" y="228601"/>
            <a:ext cx="7239000" cy="519113"/>
          </a:xfrm>
        </p:spPr>
        <p:txBody>
          <a:bodyPr>
            <a:normAutofit fontScale="90000"/>
          </a:bodyPr>
          <a:lstStyle/>
          <a:p>
            <a:pPr eaLnBrk="1" hangingPunct="1"/>
            <a:r>
              <a:rPr lang="ar-LB" smtClean="0">
                <a:cs typeface="Arabic Transparent" panose="020B0604020202020204" pitchFamily="34" charset="0"/>
              </a:rPr>
              <a:t>هل هو مشروع؟</a:t>
            </a:r>
            <a:endParaRPr lang="en-US" smtClean="0">
              <a:cs typeface="Arabic Transparent" panose="020B0604020202020204" pitchFamily="34" charset="0"/>
            </a:endParaRPr>
          </a:p>
        </p:txBody>
      </p:sp>
      <p:sp>
        <p:nvSpPr>
          <p:cNvPr id="9220" name="Rectangle 3"/>
          <p:cNvSpPr>
            <a:spLocks noGrp="1" noChangeArrowheads="1"/>
          </p:cNvSpPr>
          <p:nvPr>
            <p:ph type="body" idx="1"/>
          </p:nvPr>
        </p:nvSpPr>
        <p:spPr>
          <a:xfrm>
            <a:off x="1676400" y="914401"/>
            <a:ext cx="8763000" cy="4987925"/>
          </a:xfrm>
        </p:spPr>
        <p:txBody>
          <a:bodyPr>
            <a:normAutofit fontScale="92500"/>
          </a:bodyPr>
          <a:lstStyle/>
          <a:p>
            <a:pPr algn="r" rtl="1" eaLnBrk="1" hangingPunct="1">
              <a:lnSpc>
                <a:spcPct val="120000"/>
              </a:lnSpc>
              <a:defRPr/>
            </a:pPr>
            <a:r>
              <a:rPr lang="ar-SA" dirty="0" smtClean="0"/>
              <a:t>هل لديه ميّزات العمل العمليّاتي الذي يحصل بشكل معتاد في مؤسستك؟</a:t>
            </a:r>
            <a:r>
              <a:rPr lang="en-US" dirty="0" smtClean="0"/>
              <a:t> </a:t>
            </a:r>
          </a:p>
          <a:p>
            <a:pPr lvl="1" algn="r" rtl="1" eaLnBrk="1" hangingPunct="1">
              <a:lnSpc>
                <a:spcPct val="120000"/>
              </a:lnSpc>
              <a:buFontTx/>
              <a:buNone/>
              <a:defRPr/>
            </a:pPr>
            <a:r>
              <a:rPr lang="ar-SA" sz="1400" dirty="0"/>
              <a:t>(بمعنى أنه إن لم يكن له بداية ونهاية معرفّتان جيدًا فهو ليس مشروعًا)</a:t>
            </a:r>
            <a:endParaRPr lang="en-US" sz="1400" dirty="0"/>
          </a:p>
          <a:p>
            <a:pPr algn="r" rtl="1" eaLnBrk="1" hangingPunct="1">
              <a:lnSpc>
                <a:spcPct val="120000"/>
              </a:lnSpc>
              <a:defRPr/>
            </a:pPr>
            <a:endParaRPr lang="en-US" sz="1000" dirty="0"/>
          </a:p>
          <a:p>
            <a:pPr algn="r" rtl="1" eaLnBrk="1" hangingPunct="1">
              <a:lnSpc>
                <a:spcPct val="120000"/>
              </a:lnSpc>
              <a:defRPr/>
            </a:pPr>
            <a:r>
              <a:rPr lang="ar-SA" dirty="0" smtClean="0"/>
              <a:t>هل هو مجرّد إصلاح لشيء معطّل أو إجراء تعديلات طفيفة أو عمليات صيانة</a:t>
            </a:r>
            <a:endParaRPr lang="en-US" dirty="0" smtClean="0"/>
          </a:p>
          <a:p>
            <a:pPr lvl="1" algn="r" rtl="1" eaLnBrk="1" hangingPunct="1">
              <a:lnSpc>
                <a:spcPct val="120000"/>
              </a:lnSpc>
              <a:buFontTx/>
              <a:buNone/>
              <a:defRPr/>
            </a:pPr>
            <a:r>
              <a:rPr lang="ar-SA" sz="1400" dirty="0"/>
              <a:t>(كإحداث تغييرات بسيطة في وثيقة أو موقع الكتروني، إصلاح مشاكل صغيرة، الخ.) – هذه النشاطات لن تنتج مُنتَجًا فريدًا ولذلك هي ليست مشاريع </a:t>
            </a:r>
            <a:endParaRPr lang="en-US" sz="1050" dirty="0"/>
          </a:p>
          <a:p>
            <a:pPr algn="r" rtl="1" eaLnBrk="1" hangingPunct="1">
              <a:lnSpc>
                <a:spcPct val="120000"/>
              </a:lnSpc>
              <a:defRPr/>
            </a:pPr>
            <a:endParaRPr lang="en-US" sz="1000" dirty="0"/>
          </a:p>
          <a:p>
            <a:pPr algn="r" rtl="1" eaLnBrk="1" hangingPunct="1">
              <a:lnSpc>
                <a:spcPct val="120000"/>
              </a:lnSpc>
              <a:defRPr/>
            </a:pPr>
            <a:r>
              <a:rPr lang="ar-SA" dirty="0" smtClean="0"/>
              <a:t>هل يغطي مختلف المجالات المعرفية كإدارة التكامل، الوقت، الجدول الزمني، والتكلفة؟ </a:t>
            </a:r>
            <a:endParaRPr lang="en-US" dirty="0" smtClean="0"/>
          </a:p>
          <a:p>
            <a:pPr algn="r" rtl="1" eaLnBrk="1" hangingPunct="1">
              <a:lnSpc>
                <a:spcPct val="120000"/>
              </a:lnSpc>
              <a:defRPr/>
            </a:pPr>
            <a:endParaRPr lang="en-US" sz="1000" dirty="0"/>
          </a:p>
          <a:p>
            <a:pPr algn="r" rtl="1" eaLnBrk="1" hangingPunct="1">
              <a:lnSpc>
                <a:spcPct val="120000"/>
              </a:lnSpc>
              <a:defRPr/>
            </a:pPr>
            <a:r>
              <a:rPr lang="ar-SA" dirty="0" smtClean="0"/>
              <a:t>هل يتطلّب إنشاء تخطيط مشروعات وتخصيص مدير مشروعات</a:t>
            </a:r>
            <a:endParaRPr lang="en-US" dirty="0" smtClean="0"/>
          </a:p>
        </p:txBody>
      </p:sp>
    </p:spTree>
    <p:extLst>
      <p:ext uri="{BB962C8B-B14F-4D97-AF65-F5344CB8AC3E}">
        <p14:creationId xmlns:p14="http://schemas.microsoft.com/office/powerpoint/2010/main" val="407008792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129345E1-DD2E-4FD1-9A88-518E74599683}" type="slidenum">
              <a:rPr lang="en-US" b="0">
                <a:solidFill>
                  <a:schemeClr val="bg1"/>
                </a:solidFill>
                <a:latin typeface="Humanst531 BT"/>
              </a:rPr>
              <a:pPr eaLnBrk="1" hangingPunct="1"/>
              <a:t>90</a:t>
            </a:fld>
            <a:endParaRPr lang="en-US" b="0">
              <a:solidFill>
                <a:schemeClr val="bg1"/>
              </a:solidFill>
              <a:latin typeface="Humanst531 BT"/>
            </a:endParaRPr>
          </a:p>
        </p:txBody>
      </p:sp>
      <p:sp>
        <p:nvSpPr>
          <p:cNvPr id="103427" name="Rectangle 2"/>
          <p:cNvSpPr>
            <a:spLocks noGrp="1" noChangeArrowheads="1"/>
          </p:cNvSpPr>
          <p:nvPr>
            <p:ph type="title"/>
          </p:nvPr>
        </p:nvSpPr>
        <p:spPr>
          <a:xfrm>
            <a:off x="1676400" y="304801"/>
            <a:ext cx="7848600" cy="519113"/>
          </a:xfrm>
        </p:spPr>
        <p:txBody>
          <a:bodyPr>
            <a:normAutofit fontScale="90000"/>
          </a:bodyPr>
          <a:lstStyle/>
          <a:p>
            <a:pPr eaLnBrk="1" hangingPunct="1"/>
            <a:r>
              <a:rPr lang="ar-LB" smtClean="0">
                <a:cs typeface="Arabic Transparent" panose="020B0604020202020204" pitchFamily="34" charset="0"/>
              </a:rPr>
              <a:t>المهارات الإدارية الرئيسية لمدير المشروع</a:t>
            </a:r>
            <a:endParaRPr lang="en-US" smtClean="0">
              <a:cs typeface="Arabic Transparent" panose="020B0604020202020204" pitchFamily="34" charset="0"/>
            </a:endParaRPr>
          </a:p>
        </p:txBody>
      </p:sp>
      <p:sp>
        <p:nvSpPr>
          <p:cNvPr id="103428" name="Rectangle 3"/>
          <p:cNvSpPr>
            <a:spLocks noGrp="1" noChangeArrowheads="1"/>
          </p:cNvSpPr>
          <p:nvPr>
            <p:ph type="body" idx="1"/>
          </p:nvPr>
        </p:nvSpPr>
        <p:spPr>
          <a:xfrm>
            <a:off x="1981200" y="1295400"/>
            <a:ext cx="7239000" cy="4419600"/>
          </a:xfrm>
        </p:spPr>
        <p:txBody>
          <a:bodyPr/>
          <a:lstStyle/>
          <a:p>
            <a:pPr algn="r" rtl="1" eaLnBrk="1" hangingPunct="1">
              <a:lnSpc>
                <a:spcPct val="120000"/>
              </a:lnSpc>
            </a:pPr>
            <a:r>
              <a:rPr lang="ar-LB" smtClean="0">
                <a:cs typeface="Arabic Transparent" panose="020B0604020202020204" pitchFamily="34" charset="0"/>
              </a:rPr>
              <a:t>القيادة</a:t>
            </a:r>
            <a:endParaRPr lang="en-US" smtClean="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الاتصال الفعّال</a:t>
            </a:r>
            <a:endParaRPr lang="en-US" smtClean="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المفاوضات</a:t>
            </a:r>
            <a:endParaRPr lang="en-US" smtClean="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حلّ المشكلات</a:t>
            </a:r>
            <a:endParaRPr lang="en-US" smtClean="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التأثير في المنظمة</a:t>
            </a:r>
            <a:endParaRPr lang="en-US" smtClean="0">
              <a:cs typeface="Arabic Transparent" panose="020B0604020202020204" pitchFamily="34" charset="0"/>
            </a:endParaRPr>
          </a:p>
          <a:p>
            <a:pPr algn="r" rtl="1" eaLnBrk="1" hangingPunct="1">
              <a:lnSpc>
                <a:spcPct val="120000"/>
              </a:lnSpc>
            </a:pPr>
            <a:endParaRPr lang="en-US" smtClean="0">
              <a:cs typeface="Arabic Transparent" panose="020B0604020202020204" pitchFamily="34" charset="0"/>
            </a:endParaRPr>
          </a:p>
        </p:txBody>
      </p:sp>
    </p:spTree>
    <p:extLst>
      <p:ext uri="{BB962C8B-B14F-4D97-AF65-F5344CB8AC3E}">
        <p14:creationId xmlns:p14="http://schemas.microsoft.com/office/powerpoint/2010/main" val="43409634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F7651391-C4BA-4B04-ADF3-485C45966F8F}" type="slidenum">
              <a:rPr lang="en-US" b="0">
                <a:solidFill>
                  <a:schemeClr val="bg1"/>
                </a:solidFill>
                <a:latin typeface="Humanst531 BT"/>
              </a:rPr>
              <a:pPr eaLnBrk="1" hangingPunct="1"/>
              <a:t>91</a:t>
            </a:fld>
            <a:endParaRPr lang="en-US" b="0">
              <a:solidFill>
                <a:schemeClr val="bg1"/>
              </a:solidFill>
              <a:latin typeface="Humanst531 BT"/>
            </a:endParaRPr>
          </a:p>
        </p:txBody>
      </p:sp>
      <p:sp>
        <p:nvSpPr>
          <p:cNvPr id="104451" name="Rectangle 2"/>
          <p:cNvSpPr>
            <a:spLocks noGrp="1" noChangeArrowheads="1"/>
          </p:cNvSpPr>
          <p:nvPr>
            <p:ph type="title"/>
          </p:nvPr>
        </p:nvSpPr>
        <p:spPr>
          <a:xfrm>
            <a:off x="1752600" y="334963"/>
            <a:ext cx="7391400" cy="519112"/>
          </a:xfrm>
        </p:spPr>
        <p:txBody>
          <a:bodyPr>
            <a:normAutofit fontScale="90000"/>
          </a:bodyPr>
          <a:lstStyle/>
          <a:p>
            <a:pPr eaLnBrk="1" hangingPunct="1"/>
            <a:r>
              <a:rPr lang="ar-LB" smtClean="0">
                <a:cs typeface="Arabic Transparent" panose="020B0604020202020204" pitchFamily="34" charset="0"/>
              </a:rPr>
              <a:t>القيادة</a:t>
            </a:r>
            <a:endParaRPr lang="en-US" smtClean="0">
              <a:cs typeface="Arabic Transparent" panose="020B0604020202020204" pitchFamily="34" charset="0"/>
            </a:endParaRPr>
          </a:p>
        </p:txBody>
      </p:sp>
      <p:sp>
        <p:nvSpPr>
          <p:cNvPr id="104452" name="Rectangle 3"/>
          <p:cNvSpPr>
            <a:spLocks noGrp="1" noChangeArrowheads="1"/>
          </p:cNvSpPr>
          <p:nvPr>
            <p:ph type="body" idx="1"/>
          </p:nvPr>
        </p:nvSpPr>
        <p:spPr>
          <a:xfrm>
            <a:off x="1676400" y="1143000"/>
            <a:ext cx="8534400" cy="4800600"/>
          </a:xfrm>
        </p:spPr>
        <p:txBody>
          <a:bodyPr/>
          <a:lstStyle/>
          <a:p>
            <a:pPr algn="r" rtl="1" eaLnBrk="1" hangingPunct="1">
              <a:lnSpc>
                <a:spcPct val="120000"/>
              </a:lnSpc>
            </a:pPr>
            <a:endParaRPr lang="en-US" b="1" smtClean="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تأسيس الاتجاه</a:t>
            </a:r>
            <a:endParaRPr lang="en-US" smtClean="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دعم الأفراد</a:t>
            </a:r>
            <a:endParaRPr lang="en-US" smtClean="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التحفيز والإلهام</a:t>
            </a:r>
            <a:endParaRPr lang="en-US" smtClean="0">
              <a:cs typeface="Arabic Transparent" panose="020B0604020202020204" pitchFamily="34" charset="0"/>
            </a:endParaRPr>
          </a:p>
          <a:p>
            <a:pPr algn="r" rtl="1" eaLnBrk="1" hangingPunct="1">
              <a:lnSpc>
                <a:spcPct val="120000"/>
              </a:lnSpc>
            </a:pPr>
            <a:endParaRPr lang="en-US" smtClean="0">
              <a:cs typeface="Arabic Transparent" panose="020B0604020202020204" pitchFamily="34" charset="0"/>
            </a:endParaRPr>
          </a:p>
        </p:txBody>
      </p:sp>
    </p:spTree>
    <p:extLst>
      <p:ext uri="{BB962C8B-B14F-4D97-AF65-F5344CB8AC3E}">
        <p14:creationId xmlns:p14="http://schemas.microsoft.com/office/powerpoint/2010/main" val="77574521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6A20314C-61DB-4E01-A44F-F16B50BC3F8D}" type="slidenum">
              <a:rPr lang="en-US" b="0">
                <a:solidFill>
                  <a:schemeClr val="bg1"/>
                </a:solidFill>
                <a:latin typeface="Humanst531 BT"/>
              </a:rPr>
              <a:pPr eaLnBrk="1" hangingPunct="1"/>
              <a:t>92</a:t>
            </a:fld>
            <a:endParaRPr lang="en-US" b="0">
              <a:solidFill>
                <a:schemeClr val="bg1"/>
              </a:solidFill>
              <a:latin typeface="Humanst531 BT"/>
            </a:endParaRPr>
          </a:p>
        </p:txBody>
      </p:sp>
      <p:sp>
        <p:nvSpPr>
          <p:cNvPr id="105475" name="Rectangle 2"/>
          <p:cNvSpPr>
            <a:spLocks noGrp="1" noChangeArrowheads="1"/>
          </p:cNvSpPr>
          <p:nvPr>
            <p:ph type="title"/>
          </p:nvPr>
        </p:nvSpPr>
        <p:spPr>
          <a:xfrm>
            <a:off x="1524000" y="228601"/>
            <a:ext cx="7391400" cy="519113"/>
          </a:xfrm>
        </p:spPr>
        <p:txBody>
          <a:bodyPr>
            <a:normAutofit fontScale="90000"/>
          </a:bodyPr>
          <a:lstStyle/>
          <a:p>
            <a:pPr eaLnBrk="1" hangingPunct="1"/>
            <a:r>
              <a:rPr lang="ar-LB" smtClean="0">
                <a:cs typeface="Arabic Transparent" panose="020B0604020202020204" pitchFamily="34" charset="0"/>
              </a:rPr>
              <a:t>الاتصال</a:t>
            </a:r>
            <a:endParaRPr lang="en-US" smtClean="0">
              <a:cs typeface="Arabic Transparent" panose="020B0604020202020204" pitchFamily="34" charset="0"/>
            </a:endParaRPr>
          </a:p>
        </p:txBody>
      </p:sp>
      <p:sp>
        <p:nvSpPr>
          <p:cNvPr id="105476" name="Rectangle 3"/>
          <p:cNvSpPr>
            <a:spLocks noGrp="1" noChangeArrowheads="1"/>
          </p:cNvSpPr>
          <p:nvPr>
            <p:ph type="body" idx="1"/>
          </p:nvPr>
        </p:nvSpPr>
        <p:spPr>
          <a:xfrm>
            <a:off x="1828800" y="990600"/>
            <a:ext cx="8534400" cy="4800600"/>
          </a:xfrm>
        </p:spPr>
        <p:txBody>
          <a:bodyPr>
            <a:normAutofit fontScale="70000" lnSpcReduction="20000"/>
          </a:bodyPr>
          <a:lstStyle/>
          <a:p>
            <a:pPr algn="r" rtl="1" eaLnBrk="1" hangingPunct="1">
              <a:lnSpc>
                <a:spcPct val="120000"/>
              </a:lnSpc>
            </a:pPr>
            <a:r>
              <a:rPr lang="ar-LB" smtClean="0">
                <a:cs typeface="Arabic Transparent" panose="020B0604020202020204" pitchFamily="34" charset="0"/>
              </a:rPr>
              <a:t>إيصال المعلومات المناسبة للشخص المناسب في الوقت المناسب وبطريقة فعّالة من حيث التكلفة </a:t>
            </a:r>
            <a:endParaRPr lang="en-US" smtClean="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أبعاد الإتصالاتِ:</a:t>
            </a:r>
          </a:p>
          <a:p>
            <a:pPr lvl="1" algn="r" rtl="1" eaLnBrk="1" hangingPunct="1">
              <a:lnSpc>
                <a:spcPct val="120000"/>
              </a:lnSpc>
            </a:pPr>
            <a:r>
              <a:rPr lang="ar-LB" sz="1800">
                <a:cs typeface="Arabic Transparent" panose="020B0604020202020204" pitchFamily="34" charset="0"/>
              </a:rPr>
              <a:t>الداخلي والخارجي</a:t>
            </a:r>
          </a:p>
          <a:p>
            <a:pPr lvl="1" algn="r" rtl="1" eaLnBrk="1" hangingPunct="1">
              <a:lnSpc>
                <a:spcPct val="120000"/>
              </a:lnSpc>
            </a:pPr>
            <a:r>
              <a:rPr lang="ar-LB" sz="1800">
                <a:cs typeface="Arabic Transparent" panose="020B0604020202020204" pitchFamily="34" charset="0"/>
              </a:rPr>
              <a:t>الرسمي والشكلي</a:t>
            </a:r>
          </a:p>
          <a:p>
            <a:pPr lvl="1" algn="r" rtl="1" eaLnBrk="1" hangingPunct="1">
              <a:lnSpc>
                <a:spcPct val="120000"/>
              </a:lnSpc>
            </a:pPr>
            <a:r>
              <a:rPr lang="ar-LB" sz="1800">
                <a:cs typeface="Arabic Transparent" panose="020B0604020202020204" pitchFamily="34" charset="0"/>
              </a:rPr>
              <a:t>المكتوب والشفهي</a:t>
            </a:r>
          </a:p>
          <a:p>
            <a:pPr lvl="1" algn="r" rtl="1" eaLnBrk="1" hangingPunct="1">
              <a:lnSpc>
                <a:spcPct val="120000"/>
              </a:lnSpc>
            </a:pPr>
            <a:r>
              <a:rPr lang="ar-LB" sz="1800">
                <a:cs typeface="Arabic Transparent" panose="020B0604020202020204" pitchFamily="34" charset="0"/>
              </a:rPr>
              <a:t>العمودي والأفقي</a:t>
            </a:r>
            <a:endParaRPr lang="en-US" sz="1800">
              <a:cs typeface="Arabic Transparent" panose="020B0604020202020204" pitchFamily="34" charset="0"/>
            </a:endParaRPr>
          </a:p>
          <a:p>
            <a:pPr lvl="1" algn="r" rtl="1" eaLnBrk="1" hangingPunct="1">
              <a:lnSpc>
                <a:spcPct val="120000"/>
              </a:lnSpc>
            </a:pPr>
            <a:endParaRPr lang="en-US" sz="180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نماذج المرسِل-المستلِم</a:t>
            </a:r>
            <a:endParaRPr lang="en-US" smtClean="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اختيار الوسيلة</a:t>
            </a:r>
            <a:endParaRPr lang="en-US" smtClean="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أسلوب الكتابة</a:t>
            </a:r>
            <a:endParaRPr lang="en-US" smtClean="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تقنيّات العرض</a:t>
            </a:r>
            <a:endParaRPr lang="en-US" smtClean="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تقنيّات إدارة الاجتماعات</a:t>
            </a:r>
            <a:endParaRPr lang="en-US" smtClean="0">
              <a:cs typeface="Arabic Transparent" panose="020B0604020202020204" pitchFamily="34" charset="0"/>
            </a:endParaRPr>
          </a:p>
        </p:txBody>
      </p:sp>
    </p:spTree>
    <p:extLst>
      <p:ext uri="{BB962C8B-B14F-4D97-AF65-F5344CB8AC3E}">
        <p14:creationId xmlns:p14="http://schemas.microsoft.com/office/powerpoint/2010/main" val="185046246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CBFEE6D1-2125-4FDC-B052-D64D55F93D3C}" type="slidenum">
              <a:rPr lang="en-US" b="0">
                <a:solidFill>
                  <a:schemeClr val="bg1"/>
                </a:solidFill>
                <a:latin typeface="Humanst531 BT"/>
              </a:rPr>
              <a:pPr eaLnBrk="1" hangingPunct="1"/>
              <a:t>93</a:t>
            </a:fld>
            <a:endParaRPr lang="en-US" b="0">
              <a:solidFill>
                <a:schemeClr val="bg1"/>
              </a:solidFill>
              <a:latin typeface="Humanst531 BT"/>
            </a:endParaRPr>
          </a:p>
        </p:txBody>
      </p:sp>
      <p:sp>
        <p:nvSpPr>
          <p:cNvPr id="106499" name="Rectangle 2"/>
          <p:cNvSpPr>
            <a:spLocks noGrp="1" noChangeArrowheads="1"/>
          </p:cNvSpPr>
          <p:nvPr>
            <p:ph type="title"/>
          </p:nvPr>
        </p:nvSpPr>
        <p:spPr>
          <a:xfrm>
            <a:off x="1676400" y="258763"/>
            <a:ext cx="7391400" cy="519112"/>
          </a:xfrm>
        </p:spPr>
        <p:txBody>
          <a:bodyPr>
            <a:normAutofit fontScale="90000"/>
          </a:bodyPr>
          <a:lstStyle/>
          <a:p>
            <a:pPr eaLnBrk="1" hangingPunct="1"/>
            <a:r>
              <a:rPr lang="ar-LB" smtClean="0">
                <a:cs typeface="Arabic Transparent" panose="020B0604020202020204" pitchFamily="34" charset="0"/>
              </a:rPr>
              <a:t>المفاوضات</a:t>
            </a:r>
            <a:endParaRPr lang="en-US" smtClean="0">
              <a:cs typeface="Arabic Transparent" panose="020B0604020202020204" pitchFamily="34" charset="0"/>
            </a:endParaRPr>
          </a:p>
        </p:txBody>
      </p:sp>
      <p:sp>
        <p:nvSpPr>
          <p:cNvPr id="106500" name="Rectangle 3"/>
          <p:cNvSpPr>
            <a:spLocks noGrp="1" noChangeArrowheads="1"/>
          </p:cNvSpPr>
          <p:nvPr>
            <p:ph type="body" idx="1"/>
          </p:nvPr>
        </p:nvSpPr>
        <p:spPr>
          <a:xfrm>
            <a:off x="1981200" y="1143000"/>
            <a:ext cx="8534400" cy="4800600"/>
          </a:xfrm>
        </p:spPr>
        <p:txBody>
          <a:bodyPr/>
          <a:lstStyle/>
          <a:p>
            <a:pPr algn="r" rtl="1" eaLnBrk="1" hangingPunct="1">
              <a:lnSpc>
                <a:spcPct val="120000"/>
              </a:lnSpc>
            </a:pPr>
            <a:r>
              <a:rPr lang="ar-LB" smtClean="0">
                <a:cs typeface="Arabic Transparent" panose="020B0604020202020204" pitchFamily="34" charset="0"/>
              </a:rPr>
              <a:t>التشاور مع الآخرين للوصول إلى شروط أو التوصل إلى اتفاق </a:t>
            </a:r>
            <a:endParaRPr lang="en-US" smtClean="0">
              <a:cs typeface="Arabic Transparent" panose="020B0604020202020204" pitchFamily="34" charset="0"/>
            </a:endParaRPr>
          </a:p>
          <a:p>
            <a:pPr algn="r" rtl="1" eaLnBrk="1" hangingPunct="1">
              <a:lnSpc>
                <a:spcPct val="120000"/>
              </a:lnSpc>
            </a:pPr>
            <a:endParaRPr lang="en-US" sz="100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المفاوضات المساعدة تتضمن:</a:t>
            </a:r>
            <a:endParaRPr lang="en-US" smtClean="0">
              <a:cs typeface="Arabic Transparent" panose="020B0604020202020204" pitchFamily="34" charset="0"/>
            </a:endParaRPr>
          </a:p>
          <a:p>
            <a:pPr lvl="1" algn="r" rtl="1" eaLnBrk="1" hangingPunct="1">
              <a:lnSpc>
                <a:spcPct val="120000"/>
              </a:lnSpc>
            </a:pPr>
            <a:r>
              <a:rPr lang="ar-LB" sz="1800">
                <a:cs typeface="Arabic Transparent" panose="020B0604020202020204" pitchFamily="34" charset="0"/>
              </a:rPr>
              <a:t>الوساطة</a:t>
            </a:r>
            <a:endParaRPr lang="en-US" sz="1800">
              <a:cs typeface="Arabic Transparent" panose="020B0604020202020204" pitchFamily="34" charset="0"/>
            </a:endParaRPr>
          </a:p>
          <a:p>
            <a:pPr lvl="1" algn="r" rtl="1" eaLnBrk="1" hangingPunct="1">
              <a:lnSpc>
                <a:spcPct val="120000"/>
              </a:lnSpc>
            </a:pPr>
            <a:r>
              <a:rPr lang="ar-LB" sz="1800">
                <a:cs typeface="Arabic Transparent" panose="020B0604020202020204" pitchFamily="34" charset="0"/>
              </a:rPr>
              <a:t>التحكيم</a:t>
            </a:r>
            <a:endParaRPr lang="en-US" sz="1800">
              <a:cs typeface="Arabic Transparent" panose="020B0604020202020204" pitchFamily="34" charset="0"/>
            </a:endParaRPr>
          </a:p>
          <a:p>
            <a:pPr lvl="1" algn="r" rtl="1" eaLnBrk="1" hangingPunct="1">
              <a:lnSpc>
                <a:spcPct val="120000"/>
              </a:lnSpc>
            </a:pPr>
            <a:endParaRPr lang="en-US" sz="100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مفاوضات المشروع تحصل:</a:t>
            </a:r>
            <a:endParaRPr lang="en-US" smtClean="0">
              <a:cs typeface="Arabic Transparent" panose="020B0604020202020204" pitchFamily="34" charset="0"/>
            </a:endParaRPr>
          </a:p>
          <a:p>
            <a:pPr lvl="1" algn="r" rtl="1" eaLnBrk="1" hangingPunct="1">
              <a:lnSpc>
                <a:spcPct val="120000"/>
              </a:lnSpc>
            </a:pPr>
            <a:r>
              <a:rPr lang="ar-LB" sz="1800">
                <a:cs typeface="Arabic Transparent" panose="020B0604020202020204" pitchFamily="34" charset="0"/>
              </a:rPr>
              <a:t>حول العديد من القضايا</a:t>
            </a:r>
            <a:endParaRPr lang="en-US" sz="1800">
              <a:cs typeface="Arabic Transparent" panose="020B0604020202020204" pitchFamily="34" charset="0"/>
            </a:endParaRPr>
          </a:p>
          <a:p>
            <a:pPr lvl="1" algn="r" rtl="1" eaLnBrk="1" hangingPunct="1">
              <a:lnSpc>
                <a:spcPct val="120000"/>
              </a:lnSpc>
            </a:pPr>
            <a:r>
              <a:rPr lang="ar-LB" sz="1800">
                <a:cs typeface="Arabic Transparent" panose="020B0604020202020204" pitchFamily="34" charset="0"/>
              </a:rPr>
              <a:t>في كثير من الأوقات</a:t>
            </a:r>
            <a:endParaRPr lang="en-US" sz="1800">
              <a:cs typeface="Arabic Transparent" panose="020B0604020202020204" pitchFamily="34" charset="0"/>
            </a:endParaRPr>
          </a:p>
          <a:p>
            <a:pPr lvl="1" algn="r" rtl="1" eaLnBrk="1" hangingPunct="1">
              <a:lnSpc>
                <a:spcPct val="120000"/>
              </a:lnSpc>
            </a:pPr>
            <a:r>
              <a:rPr lang="ar-LB" sz="1800">
                <a:cs typeface="Arabic Transparent" panose="020B0604020202020204" pitchFamily="34" charset="0"/>
              </a:rPr>
              <a:t>على مستويات مختلفة</a:t>
            </a:r>
            <a:endParaRPr lang="en-US" sz="1800">
              <a:cs typeface="Arabic Transparent" panose="020B0604020202020204" pitchFamily="34" charset="0"/>
            </a:endParaRPr>
          </a:p>
          <a:p>
            <a:pPr algn="r" rtl="1" eaLnBrk="1" hangingPunct="1">
              <a:lnSpc>
                <a:spcPct val="120000"/>
              </a:lnSpc>
            </a:pPr>
            <a:endParaRPr lang="en-US" smtClean="0">
              <a:cs typeface="Arabic Transparent" panose="020B0604020202020204" pitchFamily="34" charset="0"/>
            </a:endParaRPr>
          </a:p>
        </p:txBody>
      </p:sp>
    </p:spTree>
    <p:extLst>
      <p:ext uri="{BB962C8B-B14F-4D97-AF65-F5344CB8AC3E}">
        <p14:creationId xmlns:p14="http://schemas.microsoft.com/office/powerpoint/2010/main" val="14957642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0872D907-4553-406B-BD9E-7CF369A84364}" type="slidenum">
              <a:rPr lang="en-US" b="0">
                <a:solidFill>
                  <a:schemeClr val="bg1"/>
                </a:solidFill>
                <a:latin typeface="Humanst531 BT"/>
              </a:rPr>
              <a:pPr eaLnBrk="1" hangingPunct="1"/>
              <a:t>94</a:t>
            </a:fld>
            <a:endParaRPr lang="en-US" b="0">
              <a:solidFill>
                <a:schemeClr val="bg1"/>
              </a:solidFill>
              <a:latin typeface="Humanst531 BT"/>
            </a:endParaRPr>
          </a:p>
        </p:txBody>
      </p:sp>
      <p:sp>
        <p:nvSpPr>
          <p:cNvPr id="107523" name="Rectangle 2"/>
          <p:cNvSpPr>
            <a:spLocks noGrp="1" noChangeArrowheads="1"/>
          </p:cNvSpPr>
          <p:nvPr>
            <p:ph type="title"/>
          </p:nvPr>
        </p:nvSpPr>
        <p:spPr>
          <a:xfrm>
            <a:off x="1676400" y="258763"/>
            <a:ext cx="7391400" cy="519112"/>
          </a:xfrm>
        </p:spPr>
        <p:txBody>
          <a:bodyPr>
            <a:normAutofit fontScale="90000"/>
          </a:bodyPr>
          <a:lstStyle/>
          <a:p>
            <a:pPr eaLnBrk="1" hangingPunct="1"/>
            <a:r>
              <a:rPr lang="ar-LB" smtClean="0">
                <a:cs typeface="Arabic Transparent" panose="020B0604020202020204" pitchFamily="34" charset="0"/>
              </a:rPr>
              <a:t>حلّ المشكلات</a:t>
            </a:r>
            <a:endParaRPr lang="en-US" smtClean="0">
              <a:cs typeface="Arabic Transparent" panose="020B0604020202020204" pitchFamily="34" charset="0"/>
            </a:endParaRPr>
          </a:p>
        </p:txBody>
      </p:sp>
      <p:sp>
        <p:nvSpPr>
          <p:cNvPr id="107524" name="Rectangle 3"/>
          <p:cNvSpPr>
            <a:spLocks noGrp="1" noChangeArrowheads="1"/>
          </p:cNvSpPr>
          <p:nvPr>
            <p:ph type="body" idx="1"/>
          </p:nvPr>
        </p:nvSpPr>
        <p:spPr>
          <a:xfrm>
            <a:off x="1981200" y="1219200"/>
            <a:ext cx="8534400" cy="4800600"/>
          </a:xfrm>
        </p:spPr>
        <p:txBody>
          <a:bodyPr/>
          <a:lstStyle/>
          <a:p>
            <a:pPr algn="r" rtl="1" eaLnBrk="1" hangingPunct="1">
              <a:lnSpc>
                <a:spcPct val="120000"/>
              </a:lnSpc>
            </a:pPr>
            <a:r>
              <a:rPr lang="ar-LB" smtClean="0">
                <a:cs typeface="Arabic Transparent" panose="020B0604020202020204" pitchFamily="34" charset="0"/>
              </a:rPr>
              <a:t>تعريف المشكلة: التمييز بين الأسباب والعوارض</a:t>
            </a:r>
            <a:endParaRPr lang="en-US" smtClean="0">
              <a:cs typeface="Arabic Transparent" panose="020B0604020202020204" pitchFamily="34" charset="0"/>
            </a:endParaRPr>
          </a:p>
          <a:p>
            <a:pPr algn="r" rtl="1" eaLnBrk="1" hangingPunct="1">
              <a:lnSpc>
                <a:spcPct val="120000"/>
              </a:lnSpc>
            </a:pPr>
            <a:endParaRPr lang="en-US" sz="100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اتخاذ القرار: تحليل المشكلة من أجل تحديد حلول ناجعة واعتماد إحداها أو بعضها </a:t>
            </a:r>
            <a:endParaRPr lang="en-US" smtClean="0">
              <a:cs typeface="Arabic Transparent" panose="020B0604020202020204" pitchFamily="34" charset="0"/>
            </a:endParaRPr>
          </a:p>
          <a:p>
            <a:pPr algn="r" rtl="1" eaLnBrk="1" hangingPunct="1">
              <a:lnSpc>
                <a:spcPct val="120000"/>
              </a:lnSpc>
            </a:pPr>
            <a:endParaRPr lang="en-US" smtClean="0">
              <a:cs typeface="Arabic Transparent" panose="020B0604020202020204" pitchFamily="34" charset="0"/>
            </a:endParaRPr>
          </a:p>
        </p:txBody>
      </p:sp>
    </p:spTree>
    <p:extLst>
      <p:ext uri="{BB962C8B-B14F-4D97-AF65-F5344CB8AC3E}">
        <p14:creationId xmlns:p14="http://schemas.microsoft.com/office/powerpoint/2010/main" val="349609495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044AA6C4-2AF9-4CF8-95C7-7A73DA71E5F9}" type="slidenum">
              <a:rPr lang="en-US" b="0">
                <a:solidFill>
                  <a:schemeClr val="bg1"/>
                </a:solidFill>
                <a:latin typeface="Humanst531 BT"/>
              </a:rPr>
              <a:pPr eaLnBrk="1" hangingPunct="1"/>
              <a:t>95</a:t>
            </a:fld>
            <a:endParaRPr lang="en-US" b="0">
              <a:solidFill>
                <a:schemeClr val="bg1"/>
              </a:solidFill>
              <a:latin typeface="Humanst531 BT"/>
            </a:endParaRPr>
          </a:p>
        </p:txBody>
      </p:sp>
      <p:sp>
        <p:nvSpPr>
          <p:cNvPr id="108547" name="Rectangle 2"/>
          <p:cNvSpPr>
            <a:spLocks noGrp="1" noChangeArrowheads="1"/>
          </p:cNvSpPr>
          <p:nvPr>
            <p:ph type="title"/>
          </p:nvPr>
        </p:nvSpPr>
        <p:spPr>
          <a:xfrm>
            <a:off x="1676400" y="319088"/>
            <a:ext cx="7391400" cy="519112"/>
          </a:xfrm>
        </p:spPr>
        <p:txBody>
          <a:bodyPr>
            <a:normAutofit fontScale="90000"/>
          </a:bodyPr>
          <a:lstStyle/>
          <a:p>
            <a:pPr eaLnBrk="1" hangingPunct="1"/>
            <a:r>
              <a:rPr lang="ar-LB" smtClean="0">
                <a:cs typeface="Arabic Transparent" panose="020B0604020202020204" pitchFamily="34" charset="0"/>
              </a:rPr>
              <a:t>التأثير في المنظمة</a:t>
            </a:r>
            <a:endParaRPr lang="en-US" smtClean="0">
              <a:cs typeface="Arabic Transparent" panose="020B0604020202020204" pitchFamily="34" charset="0"/>
            </a:endParaRPr>
          </a:p>
        </p:txBody>
      </p:sp>
      <p:sp>
        <p:nvSpPr>
          <p:cNvPr id="108548" name="Rectangle 3"/>
          <p:cNvSpPr>
            <a:spLocks noGrp="1" noChangeArrowheads="1"/>
          </p:cNvSpPr>
          <p:nvPr>
            <p:ph type="body" idx="1"/>
          </p:nvPr>
        </p:nvSpPr>
        <p:spPr>
          <a:xfrm>
            <a:off x="1981200" y="1143000"/>
            <a:ext cx="8534400" cy="4800600"/>
          </a:xfrm>
        </p:spPr>
        <p:txBody>
          <a:bodyPr/>
          <a:lstStyle/>
          <a:p>
            <a:pPr algn="r" rtl="1" eaLnBrk="1" hangingPunct="1">
              <a:lnSpc>
                <a:spcPct val="120000"/>
              </a:lnSpc>
            </a:pPr>
            <a:r>
              <a:rPr lang="ar-LB" smtClean="0">
                <a:cs typeface="Arabic Transparent" panose="020B0604020202020204" pitchFamily="34" charset="0"/>
              </a:rPr>
              <a:t>القدرة على الإنجاز</a:t>
            </a:r>
            <a:endParaRPr lang="en-US" smtClean="0">
              <a:cs typeface="Arabic Transparent" panose="020B0604020202020204" pitchFamily="34" charset="0"/>
            </a:endParaRPr>
          </a:p>
          <a:p>
            <a:pPr algn="r" rtl="1" eaLnBrk="1" hangingPunct="1">
              <a:lnSpc>
                <a:spcPct val="120000"/>
              </a:lnSpc>
            </a:pPr>
            <a:endParaRPr lang="en-US" sz="100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فهم الهيكليات التنظيمية “الرسمية” منها و“الشكليّة”</a:t>
            </a:r>
            <a:endParaRPr lang="en-US" smtClean="0">
              <a:cs typeface="Arabic Transparent" panose="020B0604020202020204" pitchFamily="34" charset="0"/>
            </a:endParaRPr>
          </a:p>
          <a:p>
            <a:pPr algn="r" rtl="1" eaLnBrk="1" hangingPunct="1">
              <a:lnSpc>
                <a:spcPct val="120000"/>
              </a:lnSpc>
            </a:pPr>
            <a:endParaRPr lang="en-US" sz="100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فهم واستعمال “السلطة” و“السياسة”</a:t>
            </a:r>
            <a:endParaRPr lang="en-US" smtClean="0">
              <a:cs typeface="Arabic Transparent" panose="020B0604020202020204" pitchFamily="34" charset="0"/>
            </a:endParaRPr>
          </a:p>
          <a:p>
            <a:pPr algn="r" rtl="1" eaLnBrk="1" hangingPunct="1">
              <a:lnSpc>
                <a:spcPct val="120000"/>
              </a:lnSpc>
            </a:pPr>
            <a:endParaRPr lang="en-US" smtClean="0">
              <a:cs typeface="Arabic Transparent" panose="020B0604020202020204" pitchFamily="34" charset="0"/>
            </a:endParaRPr>
          </a:p>
        </p:txBody>
      </p:sp>
    </p:spTree>
    <p:extLst>
      <p:ext uri="{BB962C8B-B14F-4D97-AF65-F5344CB8AC3E}">
        <p14:creationId xmlns:p14="http://schemas.microsoft.com/office/powerpoint/2010/main" val="239341081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46AFD135-2E5F-4CF6-A697-64DDF2C7B9A9}" type="slidenum">
              <a:rPr lang="en-US" b="0">
                <a:solidFill>
                  <a:schemeClr val="bg1"/>
                </a:solidFill>
                <a:latin typeface="Humanst531 BT"/>
              </a:rPr>
              <a:pPr eaLnBrk="1" hangingPunct="1"/>
              <a:t>96</a:t>
            </a:fld>
            <a:endParaRPr lang="en-US" b="0">
              <a:solidFill>
                <a:schemeClr val="bg1"/>
              </a:solidFill>
              <a:latin typeface="Humanst531 BT"/>
            </a:endParaRPr>
          </a:p>
        </p:txBody>
      </p:sp>
      <p:sp>
        <p:nvSpPr>
          <p:cNvPr id="109571" name="Rectangle 2"/>
          <p:cNvSpPr>
            <a:spLocks noGrp="1" noChangeArrowheads="1"/>
          </p:cNvSpPr>
          <p:nvPr>
            <p:ph type="title"/>
          </p:nvPr>
        </p:nvSpPr>
        <p:spPr>
          <a:xfrm>
            <a:off x="1676400" y="273051"/>
            <a:ext cx="7391400" cy="523875"/>
          </a:xfrm>
        </p:spPr>
        <p:txBody>
          <a:bodyPr>
            <a:normAutofit fontScale="90000"/>
          </a:bodyPr>
          <a:lstStyle/>
          <a:p>
            <a:pPr eaLnBrk="1" hangingPunct="1"/>
            <a:r>
              <a:rPr lang="ar-LB" smtClean="0">
                <a:cs typeface="Arabic Transparent" panose="020B0604020202020204" pitchFamily="34" charset="0"/>
              </a:rPr>
              <a:t>التأثيرات الاجتماعية – الاقتصادية - البيئية</a:t>
            </a:r>
            <a:endParaRPr lang="en-US" smtClean="0">
              <a:cs typeface="Arabic Transparent" panose="020B0604020202020204" pitchFamily="34" charset="0"/>
            </a:endParaRPr>
          </a:p>
        </p:txBody>
      </p:sp>
      <p:sp>
        <p:nvSpPr>
          <p:cNvPr id="109572" name="Rectangle 3"/>
          <p:cNvSpPr>
            <a:spLocks noGrp="1" noChangeArrowheads="1"/>
          </p:cNvSpPr>
          <p:nvPr>
            <p:ph type="body" idx="1"/>
          </p:nvPr>
        </p:nvSpPr>
        <p:spPr>
          <a:xfrm>
            <a:off x="1981200" y="1143000"/>
            <a:ext cx="8534400" cy="4800600"/>
          </a:xfrm>
        </p:spPr>
        <p:txBody>
          <a:bodyPr/>
          <a:lstStyle/>
          <a:p>
            <a:pPr algn="r" rtl="1" eaLnBrk="1" hangingPunct="1">
              <a:lnSpc>
                <a:spcPct val="120000"/>
              </a:lnSpc>
            </a:pPr>
            <a:endParaRPr lang="en-US" b="1" smtClean="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الشروط والاتجاهات الحالية</a:t>
            </a:r>
            <a:endParaRPr lang="en-US" smtClean="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المقاييس واللوائح</a:t>
            </a:r>
            <a:endParaRPr lang="en-US" smtClean="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العولمة</a:t>
            </a:r>
            <a:endParaRPr lang="en-US" smtClean="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التأثيرات الثقافية</a:t>
            </a:r>
            <a:endParaRPr lang="en-US" smtClean="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الإجتماعي الإقتصادي البيئي</a:t>
            </a:r>
          </a:p>
          <a:p>
            <a:pPr algn="r" rtl="1" eaLnBrk="1" hangingPunct="1">
              <a:lnSpc>
                <a:spcPct val="120000"/>
              </a:lnSpc>
            </a:pPr>
            <a:r>
              <a:rPr lang="ar-LB" smtClean="0">
                <a:cs typeface="Arabic Transparent" panose="020B0604020202020204" pitchFamily="34" charset="0"/>
              </a:rPr>
              <a:t>الاستمرارية</a:t>
            </a:r>
            <a:endParaRPr lang="en-US" smtClean="0">
              <a:cs typeface="Arabic Transparent" panose="020B0604020202020204" pitchFamily="34" charset="0"/>
            </a:endParaRPr>
          </a:p>
          <a:p>
            <a:pPr algn="r" rtl="1" eaLnBrk="1" hangingPunct="1">
              <a:lnSpc>
                <a:spcPct val="120000"/>
              </a:lnSpc>
            </a:pPr>
            <a:endParaRPr lang="en-US" smtClean="0">
              <a:cs typeface="Arabic Transparent" panose="020B0604020202020204" pitchFamily="34" charset="0"/>
            </a:endParaRPr>
          </a:p>
        </p:txBody>
      </p:sp>
    </p:spTree>
    <p:extLst>
      <p:ext uri="{BB962C8B-B14F-4D97-AF65-F5344CB8AC3E}">
        <p14:creationId xmlns:p14="http://schemas.microsoft.com/office/powerpoint/2010/main" val="406360696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82483E93-4D13-4169-A6EB-725397A034A9}" type="slidenum">
              <a:rPr lang="en-US" b="0">
                <a:solidFill>
                  <a:schemeClr val="bg1"/>
                </a:solidFill>
                <a:latin typeface="Humanst531 BT"/>
              </a:rPr>
              <a:pPr eaLnBrk="1" hangingPunct="1"/>
              <a:t>97</a:t>
            </a:fld>
            <a:endParaRPr lang="en-US" b="0">
              <a:solidFill>
                <a:schemeClr val="bg1"/>
              </a:solidFill>
              <a:latin typeface="Humanst531 BT"/>
            </a:endParaRPr>
          </a:p>
        </p:txBody>
      </p:sp>
      <p:sp>
        <p:nvSpPr>
          <p:cNvPr id="110595" name="Rectangle 2"/>
          <p:cNvSpPr>
            <a:spLocks noGrp="1" noChangeArrowheads="1"/>
          </p:cNvSpPr>
          <p:nvPr>
            <p:ph type="title"/>
          </p:nvPr>
        </p:nvSpPr>
        <p:spPr>
          <a:xfrm>
            <a:off x="1447800" y="304801"/>
            <a:ext cx="7696200" cy="519113"/>
          </a:xfrm>
        </p:spPr>
        <p:txBody>
          <a:bodyPr>
            <a:normAutofit fontScale="90000"/>
          </a:bodyPr>
          <a:lstStyle/>
          <a:p>
            <a:pPr eaLnBrk="1" hangingPunct="1"/>
            <a:r>
              <a:rPr lang="ar-LB" smtClean="0">
                <a:cs typeface="Arabic Transparent" panose="020B0604020202020204" pitchFamily="34" charset="0"/>
              </a:rPr>
              <a:t>مسؤوليات مدير المشروع 1/2</a:t>
            </a:r>
            <a:endParaRPr lang="en-US" smtClean="0">
              <a:cs typeface="Arabic Transparent" panose="020B0604020202020204" pitchFamily="34" charset="0"/>
            </a:endParaRPr>
          </a:p>
        </p:txBody>
      </p:sp>
      <p:sp>
        <p:nvSpPr>
          <p:cNvPr id="110596" name="Rectangle 3"/>
          <p:cNvSpPr>
            <a:spLocks noGrp="1" noChangeArrowheads="1"/>
          </p:cNvSpPr>
          <p:nvPr>
            <p:ph type="body" idx="1"/>
          </p:nvPr>
        </p:nvSpPr>
        <p:spPr>
          <a:xfrm>
            <a:off x="1981200" y="1219200"/>
            <a:ext cx="8534400" cy="4800600"/>
          </a:xfrm>
        </p:spPr>
        <p:txBody>
          <a:bodyPr>
            <a:normAutofit lnSpcReduction="10000"/>
          </a:bodyPr>
          <a:lstStyle/>
          <a:p>
            <a:pPr algn="r" rtl="1" eaLnBrk="1" hangingPunct="1">
              <a:lnSpc>
                <a:spcPct val="120000"/>
              </a:lnSpc>
            </a:pPr>
            <a:r>
              <a:rPr lang="ar-LB" smtClean="0">
                <a:cs typeface="Arabic Transparent" panose="020B0604020202020204" pitchFamily="34" charset="0"/>
              </a:rPr>
              <a:t>تنفيذ خطة المشروع</a:t>
            </a:r>
            <a:endParaRPr lang="en-US" smtClean="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إنجاز الأهداف</a:t>
            </a:r>
            <a:endParaRPr lang="en-US" smtClean="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تكامل المشروع</a:t>
            </a:r>
            <a:endParaRPr lang="en-US" smtClean="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الاتصالات</a:t>
            </a:r>
            <a:endParaRPr lang="en-US" smtClean="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علاقات أصحاب المصلحة</a:t>
            </a:r>
            <a:endParaRPr lang="en-US" smtClean="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نظام إدارة التغيير</a:t>
            </a:r>
            <a:endParaRPr lang="en-US" smtClean="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صياغة الأولويات والحفاظ عليها</a:t>
            </a:r>
            <a:endParaRPr lang="en-US" smtClean="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حيازة وتحفيز العاملين</a:t>
            </a:r>
            <a:endParaRPr lang="en-US" smtClean="0">
              <a:cs typeface="Arabic Transparent" panose="020B0604020202020204" pitchFamily="34" charset="0"/>
            </a:endParaRPr>
          </a:p>
        </p:txBody>
      </p:sp>
    </p:spTree>
    <p:extLst>
      <p:ext uri="{BB962C8B-B14F-4D97-AF65-F5344CB8AC3E}">
        <p14:creationId xmlns:p14="http://schemas.microsoft.com/office/powerpoint/2010/main" val="2273624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1CC2DEC3-AA39-4126-A7E8-6EC3EC138EA3}" type="slidenum">
              <a:rPr lang="en-US" b="0">
                <a:solidFill>
                  <a:schemeClr val="bg1"/>
                </a:solidFill>
                <a:latin typeface="Humanst531 BT"/>
              </a:rPr>
              <a:pPr eaLnBrk="1" hangingPunct="1"/>
              <a:t>98</a:t>
            </a:fld>
            <a:endParaRPr lang="en-US" b="0">
              <a:solidFill>
                <a:schemeClr val="bg1"/>
              </a:solidFill>
              <a:latin typeface="Humanst531 BT"/>
            </a:endParaRPr>
          </a:p>
        </p:txBody>
      </p:sp>
      <p:sp>
        <p:nvSpPr>
          <p:cNvPr id="111619" name="Rectangle 2"/>
          <p:cNvSpPr>
            <a:spLocks noGrp="1" noChangeArrowheads="1"/>
          </p:cNvSpPr>
          <p:nvPr>
            <p:ph type="title"/>
          </p:nvPr>
        </p:nvSpPr>
        <p:spPr>
          <a:xfrm>
            <a:off x="1447800" y="304801"/>
            <a:ext cx="7696200" cy="519113"/>
          </a:xfrm>
        </p:spPr>
        <p:txBody>
          <a:bodyPr>
            <a:normAutofit fontScale="90000"/>
          </a:bodyPr>
          <a:lstStyle/>
          <a:p>
            <a:pPr eaLnBrk="1" hangingPunct="1"/>
            <a:r>
              <a:rPr lang="ar-LB" smtClean="0">
                <a:cs typeface="Arabic Transparent" panose="020B0604020202020204" pitchFamily="34" charset="0"/>
              </a:rPr>
              <a:t>مسؤوليات مدير المشروع 2/2</a:t>
            </a:r>
            <a:endParaRPr lang="en-US" smtClean="0">
              <a:cs typeface="Arabic Transparent" panose="020B0604020202020204" pitchFamily="34" charset="0"/>
            </a:endParaRPr>
          </a:p>
        </p:txBody>
      </p:sp>
      <p:sp>
        <p:nvSpPr>
          <p:cNvPr id="111620" name="Rectangle 3"/>
          <p:cNvSpPr>
            <a:spLocks noGrp="1" noChangeArrowheads="1"/>
          </p:cNvSpPr>
          <p:nvPr>
            <p:ph type="body" idx="1"/>
          </p:nvPr>
        </p:nvSpPr>
        <p:spPr>
          <a:xfrm>
            <a:off x="1981200" y="1219200"/>
            <a:ext cx="8534400" cy="4800600"/>
          </a:xfrm>
        </p:spPr>
        <p:txBody>
          <a:bodyPr/>
          <a:lstStyle/>
          <a:p>
            <a:pPr algn="r" rtl="1" eaLnBrk="1" hangingPunct="1">
              <a:lnSpc>
                <a:spcPct val="120000"/>
              </a:lnSpc>
            </a:pPr>
            <a:r>
              <a:rPr lang="ar-LB" smtClean="0">
                <a:cs typeface="Arabic Transparent" panose="020B0604020202020204" pitchFamily="34" charset="0"/>
              </a:rPr>
              <a:t>اختيار واستعمال أدوات وتقنيات إدارة المشاريع</a:t>
            </a:r>
            <a:endParaRPr lang="en-US" smtClean="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إلتزام اللوائح، القوانين مرعية الإجراء وسياسات الشركة وإجراءاتها</a:t>
            </a:r>
            <a:endParaRPr lang="en-US" smtClean="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حلّ صراعات الفريق</a:t>
            </a:r>
            <a:endParaRPr lang="en-US" smtClean="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التفاوض على حلول مكسب-مكسب</a:t>
            </a:r>
            <a:endParaRPr lang="en-US" smtClean="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تسليم المشروع في الوقت المحدد وضمن الميزانية</a:t>
            </a:r>
            <a:endParaRPr lang="en-US" smtClean="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إدارة المخاطر</a:t>
            </a:r>
            <a:endParaRPr lang="en-US" smtClean="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ميزانية وكلفة المشروع</a:t>
            </a:r>
            <a:endParaRPr lang="en-US" smtClean="0">
              <a:cs typeface="Arabic Transparent" panose="020B0604020202020204" pitchFamily="34" charset="0"/>
            </a:endParaRPr>
          </a:p>
        </p:txBody>
      </p:sp>
    </p:spTree>
    <p:extLst>
      <p:ext uri="{BB962C8B-B14F-4D97-AF65-F5344CB8AC3E}">
        <p14:creationId xmlns:p14="http://schemas.microsoft.com/office/powerpoint/2010/main" val="237167177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6B65C761-8213-4EBD-B265-090657379498}" type="slidenum">
              <a:rPr lang="en-US" b="0">
                <a:solidFill>
                  <a:schemeClr val="bg1"/>
                </a:solidFill>
                <a:latin typeface="Humanst531 BT"/>
              </a:rPr>
              <a:pPr eaLnBrk="1" hangingPunct="1"/>
              <a:t>99</a:t>
            </a:fld>
            <a:endParaRPr lang="en-US" b="0">
              <a:solidFill>
                <a:schemeClr val="bg1"/>
              </a:solidFill>
              <a:latin typeface="Humanst531 BT"/>
            </a:endParaRPr>
          </a:p>
        </p:txBody>
      </p:sp>
      <p:sp>
        <p:nvSpPr>
          <p:cNvPr id="112643" name="Rectangle 2"/>
          <p:cNvSpPr>
            <a:spLocks noGrp="1" noChangeArrowheads="1"/>
          </p:cNvSpPr>
          <p:nvPr>
            <p:ph type="title"/>
          </p:nvPr>
        </p:nvSpPr>
        <p:spPr>
          <a:xfrm>
            <a:off x="1676400" y="258763"/>
            <a:ext cx="7391400" cy="519112"/>
          </a:xfrm>
        </p:spPr>
        <p:txBody>
          <a:bodyPr>
            <a:normAutofit fontScale="90000"/>
          </a:bodyPr>
          <a:lstStyle/>
          <a:p>
            <a:pPr eaLnBrk="1" hangingPunct="1"/>
            <a:r>
              <a:rPr lang="ar-LB" smtClean="0">
                <a:cs typeface="Arabic Transparent" panose="020B0604020202020204" pitchFamily="34" charset="0"/>
              </a:rPr>
              <a:t>خط الأساس</a:t>
            </a:r>
            <a:endParaRPr lang="en-US" smtClean="0">
              <a:cs typeface="Arabic Transparent" panose="020B0604020202020204" pitchFamily="34" charset="0"/>
            </a:endParaRPr>
          </a:p>
        </p:txBody>
      </p:sp>
      <p:sp>
        <p:nvSpPr>
          <p:cNvPr id="112644" name="Rectangle 3"/>
          <p:cNvSpPr>
            <a:spLocks noGrp="1" noChangeArrowheads="1"/>
          </p:cNvSpPr>
          <p:nvPr>
            <p:ph type="body" idx="1"/>
          </p:nvPr>
        </p:nvSpPr>
        <p:spPr>
          <a:xfrm>
            <a:off x="1981200" y="1219200"/>
            <a:ext cx="8534400" cy="4800600"/>
          </a:xfrm>
        </p:spPr>
        <p:txBody>
          <a:bodyPr>
            <a:normAutofit fontScale="92500" lnSpcReduction="10000"/>
          </a:bodyPr>
          <a:lstStyle/>
          <a:p>
            <a:pPr algn="r" rtl="1" eaLnBrk="1" hangingPunct="1">
              <a:lnSpc>
                <a:spcPct val="120000"/>
              </a:lnSpc>
            </a:pPr>
            <a:r>
              <a:rPr lang="ar-LB" smtClean="0">
                <a:cs typeface="Arabic Transparent" panose="020B0604020202020204" pitchFamily="34" charset="0"/>
              </a:rPr>
              <a:t>يستفاد من خطة المشروع، وقته، نطاقه وتكلفته</a:t>
            </a:r>
            <a:endParaRPr lang="en-US" smtClean="0">
              <a:cs typeface="Arabic Transparent" panose="020B0604020202020204" pitchFamily="34" charset="0"/>
            </a:endParaRPr>
          </a:p>
          <a:p>
            <a:pPr algn="r" rtl="1" eaLnBrk="1" hangingPunct="1">
              <a:lnSpc>
                <a:spcPct val="120000"/>
              </a:lnSpc>
            </a:pPr>
            <a:endParaRPr lang="en-US" sz="100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الخطة الأصلية + أي تغيير موافق عليه</a:t>
            </a:r>
            <a:endParaRPr lang="en-US" smtClean="0">
              <a:cs typeface="Arabic Transparent" panose="020B0604020202020204" pitchFamily="34" charset="0"/>
            </a:endParaRPr>
          </a:p>
          <a:p>
            <a:pPr algn="r" rtl="1" eaLnBrk="1" hangingPunct="1">
              <a:lnSpc>
                <a:spcPct val="120000"/>
              </a:lnSpc>
            </a:pPr>
            <a:endParaRPr lang="en-US" sz="100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يفيد كأداة لاحتساب انحراف الأداء عن الخطة، فإذا تغيرت الخطة، فالخطة الجديدة تصبح خط الأساس</a:t>
            </a:r>
            <a:endParaRPr lang="en-US" smtClean="0">
              <a:cs typeface="Arabic Transparent" panose="020B0604020202020204" pitchFamily="34" charset="0"/>
            </a:endParaRPr>
          </a:p>
          <a:p>
            <a:pPr algn="r" rtl="1" eaLnBrk="1" hangingPunct="1">
              <a:lnSpc>
                <a:spcPct val="120000"/>
              </a:lnSpc>
            </a:pPr>
            <a:endParaRPr lang="en-US" sz="1000">
              <a:cs typeface="Arabic Transparent" panose="020B0604020202020204" pitchFamily="34" charset="0"/>
            </a:endParaRPr>
          </a:p>
          <a:p>
            <a:pPr algn="r" rtl="1" eaLnBrk="1" hangingPunct="1">
              <a:lnSpc>
                <a:spcPct val="120000"/>
              </a:lnSpc>
            </a:pPr>
            <a:r>
              <a:rPr lang="ar-LB" b="1" smtClean="0">
                <a:cs typeface="Arabic Transparent" panose="020B0604020202020204" pitchFamily="34" charset="0"/>
              </a:rPr>
              <a:t>قياس الأداء </a:t>
            </a:r>
            <a:r>
              <a:rPr lang="ar-LB" smtClean="0">
                <a:cs typeface="Arabic Transparent" panose="020B0604020202020204" pitchFamily="34" charset="0"/>
              </a:rPr>
              <a:t>لن يكون ذا معنى من دون خط أساس دقيق</a:t>
            </a:r>
            <a:endParaRPr lang="en-US" smtClean="0">
              <a:cs typeface="Arabic Transparent" panose="020B0604020202020204" pitchFamily="34" charset="0"/>
            </a:endParaRPr>
          </a:p>
          <a:p>
            <a:pPr algn="r" rtl="1" eaLnBrk="1" hangingPunct="1">
              <a:lnSpc>
                <a:spcPct val="120000"/>
              </a:lnSpc>
            </a:pPr>
            <a:endParaRPr lang="en-US" sz="1000">
              <a:cs typeface="Arabic Transparent" panose="020B0604020202020204" pitchFamily="34" charset="0"/>
            </a:endParaRPr>
          </a:p>
          <a:p>
            <a:pPr algn="r" rtl="1" eaLnBrk="1" hangingPunct="1">
              <a:lnSpc>
                <a:spcPct val="120000"/>
              </a:lnSpc>
            </a:pPr>
            <a:r>
              <a:rPr lang="ar-LB" smtClean="0">
                <a:cs typeface="Arabic Transparent" panose="020B0604020202020204" pitchFamily="34" charset="0"/>
              </a:rPr>
              <a:t>بالرغم من أن خط الأساس يتغير بتغير الخطة، من المفيد أن نحتفظ بسجلات تبيّن تطوّر الخطة وتغيرها مع الوقت</a:t>
            </a:r>
            <a:endParaRPr lang="en-US" smtClean="0">
              <a:cs typeface="Arabic Transparent" panose="020B0604020202020204" pitchFamily="34" charset="0"/>
            </a:endParaRPr>
          </a:p>
        </p:txBody>
      </p:sp>
    </p:spTree>
    <p:extLst>
      <p:ext uri="{BB962C8B-B14F-4D97-AF65-F5344CB8AC3E}">
        <p14:creationId xmlns:p14="http://schemas.microsoft.com/office/powerpoint/2010/main" val="33575150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Project Program Document" ma:contentTypeID="0x010100F37850ABB4A2214485490C6BB7431316040300D8F58D53DDF8054CA9422B8F1A8EAD57" ma:contentTypeVersion="34" ma:contentTypeDescription="" ma:contentTypeScope="" ma:versionID="fdc286c5da42f1fadf1d7edd750f7993">
  <xsd:schema xmlns:xsd="http://www.w3.org/2001/XMLSchema" xmlns:xs="http://www.w3.org/2001/XMLSchema" xmlns:p="http://schemas.microsoft.com/office/2006/metadata/properties" xmlns:ns2="10a9cc9d-ca87-42f6-ae13-52b590e0e336" targetNamespace="http://schemas.microsoft.com/office/2006/metadata/properties" ma:root="true" ma:fieldsID="aa9cc9474cd25522fcedbd06566833d4" ns2:_="">
    <xsd:import namespace="10a9cc9d-ca87-42f6-ae13-52b590e0e336"/>
    <xsd:element name="properties">
      <xsd:complexType>
        <xsd:sequence>
          <xsd:element name="documentManagement">
            <xsd:complexType>
              <xsd:all>
                <xsd:element ref="ns2:_dlc_DocId" minOccurs="0"/>
                <xsd:element ref="ns2:_dlc_DocIdUrl" minOccurs="0"/>
                <xsd:element ref="ns2:_dlc_DocIdPersistId" minOccurs="0"/>
                <xsd:element ref="ns2:l9105f0fc1234f11b27382abee40f2e5" minOccurs="0"/>
                <xsd:element ref="ns2:TaxCatchAll" minOccurs="0"/>
                <xsd:element ref="ns2:TaxCatchAllLabel" minOccurs="0"/>
                <xsd:element ref="ns2:j18ef7afc2b24efebab9b75642e4bd5c" minOccurs="0"/>
                <xsd:element ref="ns2:i7239c8f572742bda89a2f117df20cc9" minOccurs="0"/>
                <xsd:element ref="ns2:j36c6d23eb404e489d302b5c1e7ca437" minOccurs="0"/>
                <xsd:element ref="ns2:n7d145cd8fe34536a30e46b845e9054a" minOccurs="0"/>
                <xsd:element ref="ns2:k64edae30dd141d5922e3630a5097ff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a9cc9d-ca87-42f6-ae13-52b590e0e33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l9105f0fc1234f11b27382abee40f2e5" ma:index="11" nillable="true" ma:taxonomy="true" ma:internalName="l9105f0fc1234f11b27382abee40f2e5" ma:taxonomyFieldName="Audience1" ma:displayName="Audience" ma:default="" ma:fieldId="{59105f0f-c123-4f11-b273-82abee40f2e5}" ma:sspId="ee8b077d-3bf6-40a7-b16d-f758e10b71ec" ma:termSetId="ce3ec6c3-d2b5-468b-93ae-0861d9f28e51" ma:anchorId="00000000-0000-0000-0000-000000000000" ma:open="false" ma:isKeyword="false">
      <xsd:complexType>
        <xsd:sequence>
          <xsd:element ref="pc:Terms" minOccurs="0" maxOccurs="1"/>
        </xsd:sequence>
      </xsd:complexType>
    </xsd:element>
    <xsd:element name="TaxCatchAll" ma:index="12" nillable="true" ma:displayName="Taxonomy Catch All Column" ma:hidden="true" ma:list="{fa498045-56bb-435b-97f8-0df7317b9424}" ma:internalName="TaxCatchAll" ma:showField="CatchAllData" ma:web="3c54fecc-180b-44a1-9341-5bd0f476a950">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fa498045-56bb-435b-97f8-0df7317b9424}" ma:internalName="TaxCatchAllLabel" ma:readOnly="true" ma:showField="CatchAllDataLabel" ma:web="3c54fecc-180b-44a1-9341-5bd0f476a950">
      <xsd:complexType>
        <xsd:complexContent>
          <xsd:extension base="dms:MultiChoiceLookup">
            <xsd:sequence>
              <xsd:element name="Value" type="dms:Lookup" maxOccurs="unbounded" minOccurs="0" nillable="true"/>
            </xsd:sequence>
          </xsd:extension>
        </xsd:complexContent>
      </xsd:complexType>
    </xsd:element>
    <xsd:element name="j18ef7afc2b24efebab9b75642e4bd5c" ma:index="15" nillable="true" ma:taxonomy="true" ma:internalName="j18ef7afc2b24efebab9b75642e4bd5c" ma:taxonomyFieldName="Countries" ma:displayName="Countries" ma:default="" ma:fieldId="{318ef7af-c2b2-4efe-bab9-b75642e4bd5c}" ma:taxonomyMulti="true" ma:sspId="ee8b077d-3bf6-40a7-b16d-f758e10b71ec" ma:termSetId="86203bc3-2052-4f82-9f33-65f521295d7b" ma:anchorId="00000000-0000-0000-0000-000000000000" ma:open="false" ma:isKeyword="false">
      <xsd:complexType>
        <xsd:sequence>
          <xsd:element ref="pc:Terms" minOccurs="0" maxOccurs="1"/>
        </xsd:sequence>
      </xsd:complexType>
    </xsd:element>
    <xsd:element name="i7239c8f572742bda89a2f117df20cc9" ma:index="17" nillable="true" ma:taxonomy="true" ma:internalName="i7239c8f572742bda89a2f117df20cc9" ma:taxonomyFieldName="Topics" ma:displayName="Topics" ma:readOnly="false" ma:default="" ma:fieldId="{27239c8f-5727-42bd-a89a-2f117df20cc9}" ma:taxonomyMulti="true" ma:sspId="ee8b077d-3bf6-40a7-b16d-f758e10b71ec" ma:termSetId="3d033622-0171-4265-b082-76f92857ac71" ma:anchorId="00000000-0000-0000-0000-000000000000" ma:open="false" ma:isKeyword="false">
      <xsd:complexType>
        <xsd:sequence>
          <xsd:element ref="pc:Terms" minOccurs="0" maxOccurs="1"/>
        </xsd:sequence>
      </xsd:complexType>
    </xsd:element>
    <xsd:element name="j36c6d23eb404e489d302b5c1e7ca437" ma:index="19" nillable="true" ma:taxonomy="true" ma:internalName="j36c6d23eb404e489d302b5c1e7ca437" ma:taxonomyFieldName="Project_x0020_Name" ma:displayName="Project Name" ma:readOnly="false" ma:default="" ma:fieldId="{336c6d23-eb40-4e48-9d30-2b5c1e7ca437}" ma:sspId="ee8b077d-3bf6-40a7-b16d-f758e10b71ec" ma:termSetId="759f5162-12ca-4cc1-953f-336863595542" ma:anchorId="00000000-0000-0000-0000-000000000000" ma:open="false" ma:isKeyword="false">
      <xsd:complexType>
        <xsd:sequence>
          <xsd:element ref="pc:Terms" minOccurs="0" maxOccurs="1"/>
        </xsd:sequence>
      </xsd:complexType>
    </xsd:element>
    <xsd:element name="n7d145cd8fe34536a30e46b845e9054a" ma:index="21" nillable="true" ma:taxonomy="true" ma:internalName="n7d145cd8fe34536a30e46b845e9054a" ma:taxonomyFieldName="Search_x0020_Keywords" ma:displayName="Search Keywords" ma:default="" ma:fieldId="{77d145cd-8fe3-4536-a30e-46b845e9054a}" ma:taxonomyMulti="true" ma:sspId="ee8b077d-3bf6-40a7-b16d-f758e10b71ec" ma:termSetId="4c2022b0-b0a7-4893-8b34-42f16d293009" ma:anchorId="00000000-0000-0000-0000-000000000000" ma:open="true" ma:isKeyword="false">
      <xsd:complexType>
        <xsd:sequence>
          <xsd:element ref="pc:Terms" minOccurs="0" maxOccurs="1"/>
        </xsd:sequence>
      </xsd:complexType>
    </xsd:element>
    <xsd:element name="k64edae30dd141d5922e3630a5097ff2" ma:index="23" nillable="true" ma:taxonomy="true" ma:internalName="k64edae30dd141d5922e3630a5097ff2" ma:taxonomyFieldName="FA_x0020_Project" ma:displayName="FA Project" ma:default="" ma:fieldId="{464edae3-0dd1-41d5-922e-3630a5097ff2}" ma:sspId="ee8b077d-3bf6-40a7-b16d-f758e10b71ec" ma:termSetId="532ea2bc-3da5-4071-b28b-6bb6efd321a6"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ct:contentTypeSchema xmlns:ct="http://schemas.microsoft.com/office/2006/metadata/contentType" xmlns:ma="http://schemas.microsoft.com/office/2006/metadata/properties/metaAttributes" ct:_="" ma:_="" ma:contentTypeName="Project Document" ma:contentTypeID="0x010100C83659CC98009F4DA49EDB9CEB417E68090037CE13C6FA31A64D8DA5F4784D3C1909" ma:contentTypeVersion="12" ma:contentTypeDescription="" ma:contentTypeScope="" ma:versionID="c68713da3bb149249e7c24fa40525569">
  <xsd:schema xmlns:xsd="http://www.w3.org/2001/XMLSchema" xmlns:xs="http://www.w3.org/2001/XMLSchema" xmlns:p="http://schemas.microsoft.com/office/2006/metadata/properties" xmlns:ns1="http://schemas.microsoft.com/sharepoint/v3" xmlns:ns2="df6fddc6-8725-4cd6-9d3f-26ae16408c88" xmlns:ns3="44732a98-dfdb-4cae-b02b-6ae96c0de68a" targetNamespace="http://schemas.microsoft.com/office/2006/metadata/properties" ma:root="true" ma:fieldsID="929076358c625adeffd994615fccf6b7" ns1:_="" ns2:_="" ns3:_="">
    <xsd:import namespace="http://schemas.microsoft.com/sharepoint/v3"/>
    <xsd:import namespace="df6fddc6-8725-4cd6-9d3f-26ae16408c88"/>
    <xsd:import namespace="44732a98-dfdb-4cae-b02b-6ae96c0de68a"/>
    <xsd:element name="properties">
      <xsd:complexType>
        <xsd:sequence>
          <xsd:element name="documentManagement">
            <xsd:complexType>
              <xsd:all>
                <xsd:element ref="ns2:Internal_x0020_Project_x0020_Number" minOccurs="0"/>
                <xsd:element ref="ns2:i29693293d524180addd5f5ef42aedbf" minOccurs="0"/>
                <xsd:element ref="ns2:nd18cf49e8ae426f972447441455fb32" minOccurs="0"/>
                <xsd:element ref="ns2:ga95154782394bb98dbe67f113132b69" minOccurs="0"/>
                <xsd:element ref="ns2:af0ee605e20e45839dd85968c1e08eba" minOccurs="0"/>
                <xsd:element ref="ns2:l64e38dfe561400ab30302975d7f680e" minOccurs="0"/>
                <xsd:element ref="ns2:TaxCatchAll" minOccurs="0"/>
                <xsd:element ref="ns2:IsPublished" minOccurs="0"/>
                <xsd:element ref="ns2:RepositoryURL" minOccurs="0"/>
                <xsd:element ref="ns2:SourceURL" minOccurs="0"/>
                <xsd:element ref="ns2:b08c58e37ce4426989ad3f11e3f337c4" minOccurs="0"/>
                <xsd:element ref="ns2:d062af5c30d74f1f9efa6fcb21d57342" minOccurs="0"/>
                <xsd:element ref="ns2:i71a8a9188a24d1fb5c9bcebf08dcffb" minOccurs="0"/>
                <xsd:element ref="ns2:oda29a00005e4bd3a58fbece156f7f81" minOccurs="0"/>
                <xsd:element ref="ns1:DocumentSetDescription" minOccurs="0"/>
                <xsd:element ref="ns3:SharedWithDetails" minOccurs="0"/>
                <xsd:element ref="ns3:SharedWithUsers" minOccurs="0"/>
                <xsd:element ref="ns2:AutoTagStatus"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cumentSetDescription" ma:index="31" nillable="true" ma:displayName="Description" ma:description="A description of the Document Set" ma:internalName="DocumentSetDescription"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f6fddc6-8725-4cd6-9d3f-26ae16408c88" elementFormDefault="qualified">
    <xsd:import namespace="http://schemas.microsoft.com/office/2006/documentManagement/types"/>
    <xsd:import namespace="http://schemas.microsoft.com/office/infopath/2007/PartnerControls"/>
    <xsd:element name="Internal_x0020_Project_x0020_Number" ma:index="11" nillable="true" ma:displayName="Internal Project Number" ma:hidden="true" ma:internalName="Internal_x0020_Project_x0020_Number" ma:readOnly="false">
      <xsd:simpleType>
        <xsd:restriction base="dms:Text">
          <xsd:maxLength value="255"/>
        </xsd:restriction>
      </xsd:simpleType>
    </xsd:element>
    <xsd:element name="i29693293d524180addd5f5ef42aedbf" ma:index="12" nillable="true" ma:taxonomy="true" ma:internalName="i29693293d524180addd5f5ef42aedbf" ma:taxonomyFieldName="Practice_x0020_Areas" ma:displayName="Practice Areas" ma:default="" ma:fieldId="{22969329-3d52-4180-addd-5f5ef42aedbf}" ma:taxonomyMulti="true" ma:sspId="382c27ee-167a-4bbf-818b-4ed0c8ec052f" ma:termSetId="01caea11-480c-476c-b612-4e2198d20b56" ma:anchorId="00000000-0000-0000-0000-000000000000" ma:open="false" ma:isKeyword="false">
      <xsd:complexType>
        <xsd:sequence>
          <xsd:element ref="pc:Terms" minOccurs="0" maxOccurs="1"/>
        </xsd:sequence>
      </xsd:complexType>
    </xsd:element>
    <xsd:element name="nd18cf49e8ae426f972447441455fb32" ma:index="14" nillable="true" ma:taxonomy="true" ma:internalName="nd18cf49e8ae426f972447441455fb32" ma:taxonomyFieldName="Regions" ma:displayName="UN Regions" ma:readOnly="false" ma:default="" ma:fieldId="{7d18cf49-e8ae-426f-9724-47441455fb32}" ma:taxonomyMulti="true" ma:sspId="382c27ee-167a-4bbf-818b-4ed0c8ec052f" ma:termSetId="56f9253c-7f04-4ff5-9d01-c31039aa3ef1" ma:anchorId="00000000-0000-0000-0000-000000000000" ma:open="false" ma:isKeyword="false">
      <xsd:complexType>
        <xsd:sequence>
          <xsd:element ref="pc:Terms" minOccurs="0" maxOccurs="1"/>
        </xsd:sequence>
      </xsd:complexType>
    </xsd:element>
    <xsd:element name="ga95154782394bb98dbe67f113132b69" ma:index="16" nillable="true" ma:taxonomy="true" ma:internalName="ga95154782394bb98dbe67f113132b69" ma:taxonomyFieldName="Sub_x002d_Regions" ma:displayName="UN Sub-Regions" ma:readOnly="false" ma:default="" ma:fieldId="{0a951547-8239-4bb9-8dbe-67f113132b69}" ma:taxonomyMulti="true" ma:sspId="382c27ee-167a-4bbf-818b-4ed0c8ec052f" ma:termSetId="56f9253c-7f04-4ff5-9d01-c31039aa3ef1" ma:anchorId="00000000-0000-0000-0000-000000000000" ma:open="false" ma:isKeyword="false">
      <xsd:complexType>
        <xsd:sequence>
          <xsd:element ref="pc:Terms" minOccurs="0" maxOccurs="1"/>
        </xsd:sequence>
      </xsd:complexType>
    </xsd:element>
    <xsd:element name="af0ee605e20e45839dd85968c1e08eba" ma:index="18" nillable="true" ma:taxonomy="true" ma:internalName="af0ee605e20e45839dd85968c1e08eba" ma:taxonomyFieldName="Countries" ma:displayName="Countries" ma:readOnly="false" ma:default="" ma:fieldId="{af0ee605-e20e-4583-9dd8-5968c1e08eba}" ma:taxonomyMulti="true" ma:sspId="382c27ee-167a-4bbf-818b-4ed0c8ec052f" ma:termSetId="86203bc3-2052-4f82-9f33-65f521295d7b" ma:anchorId="00000000-0000-0000-0000-000000000000" ma:open="false" ma:isKeyword="false">
      <xsd:complexType>
        <xsd:sequence>
          <xsd:element ref="pc:Terms" minOccurs="0" maxOccurs="1"/>
        </xsd:sequence>
      </xsd:complexType>
    </xsd:element>
    <xsd:element name="l64e38dfe561400ab30302975d7f680e" ma:index="20" nillable="true" ma:taxonomy="true" ma:internalName="l64e38dfe561400ab30302975d7f680e" ma:taxonomyFieldName="Technical_x0020_Areas" ma:displayName="Technical Areas" ma:default="" ma:fieldId="{564e38df-e561-400a-b303-02975d7f680e}" ma:taxonomyMulti="true" ma:sspId="382c27ee-167a-4bbf-818b-4ed0c8ec052f" ma:termSetId="3d033622-0171-4265-b082-76f92857ac71" ma:anchorId="00000000-0000-0000-0000-000000000000" ma:open="false" ma:isKeyword="false">
      <xsd:complexType>
        <xsd:sequence>
          <xsd:element ref="pc:Terms" minOccurs="0" maxOccurs="1"/>
        </xsd:sequence>
      </xsd:complexType>
    </xsd:element>
    <xsd:element name="TaxCatchAll" ma:index="21" nillable="true" ma:displayName="Taxonomy Catch All Column" ma:description="" ma:hidden="true" ma:list="{80d0ba4f-d973-4be6-ae9a-71adc7accb2e}" ma:internalName="TaxCatchAll" ma:showField="CatchAllData" ma:web="44732a98-dfdb-4cae-b02b-6ae96c0de68a">
      <xsd:complexType>
        <xsd:complexContent>
          <xsd:extension base="dms:MultiChoiceLookup">
            <xsd:sequence>
              <xsd:element name="Value" type="dms:Lookup" maxOccurs="unbounded" minOccurs="0" nillable="true"/>
            </xsd:sequence>
          </xsd:extension>
        </xsd:complexContent>
      </xsd:complexType>
    </xsd:element>
    <xsd:element name="IsPublished" ma:index="22" nillable="true" ma:displayName="Is Published" ma:default="No" ma:format="Dropdown" ma:hidden="true" ma:internalName="IsPublished" ma:readOnly="false">
      <xsd:simpleType>
        <xsd:union memberTypes="dms:Text">
          <xsd:simpleType>
            <xsd:restriction base="dms:Choice">
              <xsd:enumeration value="No"/>
              <xsd:enumeration value="Yes"/>
              <xsd:enumeration value="Error"/>
            </xsd:restriction>
          </xsd:simpleType>
        </xsd:union>
      </xsd:simpleType>
    </xsd:element>
    <xsd:element name="RepositoryURL" ma:index="23" nillable="true" ma:displayName="RepositoryURL" ma:hidden="true" ma:internalName="RepositoryURL" ma:readOnly="false">
      <xsd:simpleType>
        <xsd:restriction base="dms:Text">
          <xsd:maxLength value="255"/>
        </xsd:restriction>
      </xsd:simpleType>
    </xsd:element>
    <xsd:element name="SourceURL" ma:index="24" nillable="true" ma:displayName="SourceURL" ma:hidden="true" ma:internalName="SourceURL" ma:readOnly="false">
      <xsd:simpleType>
        <xsd:restriction base="dms:Text">
          <xsd:maxLength value="255"/>
        </xsd:restriction>
      </xsd:simpleType>
    </xsd:element>
    <xsd:element name="b08c58e37ce4426989ad3f11e3f337c4" ma:index="25" nillable="true" ma:taxonomy="true" ma:internalName="b08c58e37ce4426989ad3f11e3f337c4" ma:taxonomyFieldName="Projects" ma:displayName="Projects" ma:default="" ma:fieldId="{b08c58e3-7ce4-4269-89ad-3f11e3f337c4}" ma:taxonomyMulti="true" ma:sspId="382c27ee-167a-4bbf-818b-4ed0c8ec052f" ma:termSetId="532ea2bc-3da5-4071-b28b-6bb6efd321a6" ma:anchorId="00000000-0000-0000-0000-000000000000" ma:open="false" ma:isKeyword="false">
      <xsd:complexType>
        <xsd:sequence>
          <xsd:element ref="pc:Terms" minOccurs="0" maxOccurs="1"/>
        </xsd:sequence>
      </xsd:complexType>
    </xsd:element>
    <xsd:element name="d062af5c30d74f1f9efa6fcb21d57342" ma:index="26" nillable="true" ma:taxonomy="true" ma:internalName="d062af5c30d74f1f9efa6fcb21d57342" ma:taxonomyFieldName="Divisions" ma:displayName="Divisions" ma:default="" ma:fieldId="{d062af5c-30d7-4f1f-9efa-6fcb21d57342}" ma:taxonomyMulti="true" ma:sspId="382c27ee-167a-4bbf-818b-4ed0c8ec052f" ma:termSetId="56afb69b-1b4c-4268-933d-e210b6240462" ma:anchorId="00000000-0000-0000-0000-000000000000" ma:open="false" ma:isKeyword="false">
      <xsd:complexType>
        <xsd:sequence>
          <xsd:element ref="pc:Terms" minOccurs="0" maxOccurs="1"/>
        </xsd:sequence>
      </xsd:complexType>
    </xsd:element>
    <xsd:element name="i71a8a9188a24d1fb5c9bcebf08dcffb" ma:index="27" nillable="true" ma:taxonomy="true" ma:internalName="i71a8a9188a24d1fb5c9bcebf08dcffb" ma:taxonomyFieldName="Clients" ma:displayName="Clients" ma:default="" ma:fieldId="{271a8a91-88a2-4d1f-b5c9-bcebf08dcffb}" ma:taxonomyMulti="true" ma:sspId="382c27ee-167a-4bbf-818b-4ed0c8ec052f" ma:termSetId="62eb0624-b2c9-4abe-b64b-73b1cced2dce" ma:anchorId="00000000-0000-0000-0000-000000000000" ma:open="false" ma:isKeyword="false">
      <xsd:complexType>
        <xsd:sequence>
          <xsd:element ref="pc:Terms" minOccurs="0" maxOccurs="1"/>
        </xsd:sequence>
      </xsd:complexType>
    </xsd:element>
    <xsd:element name="oda29a00005e4bd3a58fbece156f7f81" ma:index="29" nillable="true" ma:taxonomy="true" ma:internalName="oda29a00005e4bd3a58fbece156f7f81" ma:taxonomyFieldName="USAID_x0020_Regions" ma:displayName="Regions" ma:readOnly="false" ma:default="" ma:fieldId="{8da29a00-005e-4bd3-a58f-bece156f7f81}" ma:taxonomyMulti="true" ma:sspId="382c27ee-167a-4bbf-818b-4ed0c8ec052f" ma:termSetId="df513674-da01-4181-a7bf-462dea0e00da" ma:anchorId="00000000-0000-0000-0000-000000000000" ma:open="false" ma:isKeyword="false">
      <xsd:complexType>
        <xsd:sequence>
          <xsd:element ref="pc:Terms" minOccurs="0" maxOccurs="1"/>
        </xsd:sequence>
      </xsd:complexType>
    </xsd:element>
    <xsd:element name="AutoTagStatus" ma:index="34" nillable="true" ma:displayName="Auto Tag Status" ma:default="Not Completed" ma:format="Dropdown" ma:hidden="true" ma:internalName="AutoTagStatus" ma:readOnly="false">
      <xsd:simpleType>
        <xsd:restriction base="dms:Choice">
          <xsd:enumeration value="Not Completed"/>
          <xsd:enumeration value="Verify Attempt"/>
          <xsd:enumeration value="Completed"/>
          <xsd:enumeration value="Failed - 1"/>
          <xsd:enumeration value="Failed - 2"/>
          <xsd:enumeration value="Failed - 3"/>
        </xsd:restriction>
      </xsd:simpleType>
    </xsd:element>
    <xsd:element name="TaxCatchAllLabel" ma:index="35" nillable="true" ma:displayName="Taxonomy Catch All Column1" ma:description="" ma:hidden="true" ma:list="{80d0ba4f-d973-4be6-ae9a-71adc7accb2e}" ma:internalName="TaxCatchAllLabel" ma:readOnly="true" ma:showField="CatchAllDataLabel" ma:web="44732a98-dfdb-4cae-b02b-6ae96c0de68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4732a98-dfdb-4cae-b02b-6ae96c0de68a" elementFormDefault="qualified">
    <xsd:import namespace="http://schemas.microsoft.com/office/2006/documentManagement/types"/>
    <xsd:import namespace="http://schemas.microsoft.com/office/infopath/2007/PartnerControls"/>
    <xsd:element name="SharedWithDetails" ma:index="32" nillable="true" ma:displayName="Shared With Details" ma:description="" ma:internalName="SharedWithDetails" ma:readOnly="false">
      <xsd:simpleType>
        <xsd:restriction base="dms:Note">
          <xsd:maxLength value="255"/>
        </xsd:restriction>
      </xsd:simpleType>
    </xsd:element>
    <xsd:element name="SharedWithUsers" ma:index="33" nillable="true" ma:displayName="Shared With" ma:description="" ma:internalName="SharedWithUsers" ma:readOnly="fals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382c27ee-167a-4bbf-818b-4ed0c8ec052f" ContentTypeId="0x010100C83659CC98009F4DA49EDB9CEB417E6809"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TaxCatchAll xmlns="df6fddc6-8725-4cd6-9d3f-26ae16408c88"/>
    <af0ee605e20e45839dd85968c1e08eba xmlns="df6fddc6-8725-4cd6-9d3f-26ae16408c88">
      <Terms xmlns="http://schemas.microsoft.com/office/infopath/2007/PartnerControls"/>
    </af0ee605e20e45839dd85968c1e08eba>
    <AutoTagStatus xmlns="df6fddc6-8725-4cd6-9d3f-26ae16408c88">Failed - 3</AutoTagStatus>
    <Internal_x0020_Project_x0020_Number xmlns="df6fddc6-8725-4cd6-9d3f-26ae16408c88" xsi:nil="true"/>
    <l64e38dfe561400ab30302975d7f680e xmlns="df6fddc6-8725-4cd6-9d3f-26ae16408c88">
      <Terms xmlns="http://schemas.microsoft.com/office/infopath/2007/PartnerControls"/>
    </l64e38dfe561400ab30302975d7f680e>
    <oda29a00005e4bd3a58fbece156f7f81 xmlns="df6fddc6-8725-4cd6-9d3f-26ae16408c88">
      <Terms xmlns="http://schemas.microsoft.com/office/infopath/2007/PartnerControls"/>
    </oda29a00005e4bd3a58fbece156f7f81>
    <DocumentSetDescription xmlns="http://schemas.microsoft.com/sharepoint/v3" xsi:nil="true"/>
    <i71a8a9188a24d1fb5c9bcebf08dcffb xmlns="df6fddc6-8725-4cd6-9d3f-26ae16408c88">
      <Terms xmlns="http://schemas.microsoft.com/office/infopath/2007/PartnerControls"/>
    </i71a8a9188a24d1fb5c9bcebf08dcffb>
    <d062af5c30d74f1f9efa6fcb21d57342 xmlns="df6fddc6-8725-4cd6-9d3f-26ae16408c88">
      <Terms xmlns="http://schemas.microsoft.com/office/infopath/2007/PartnerControls"/>
    </d062af5c30d74f1f9efa6fcb21d57342>
    <SharedWithDetails xmlns="44732a98-dfdb-4cae-b02b-6ae96c0de68a" xsi:nil="true"/>
    <b08c58e37ce4426989ad3f11e3f337c4 xmlns="df6fddc6-8725-4cd6-9d3f-26ae16408c88">
      <Terms xmlns="http://schemas.microsoft.com/office/infopath/2007/PartnerControls"/>
    </b08c58e37ce4426989ad3f11e3f337c4>
    <SharedWithUsers xmlns="44732a98-dfdb-4cae-b02b-6ae96c0de68a">
      <UserInfo>
        <DisplayName/>
        <AccountId xsi:nil="true"/>
        <AccountType/>
      </UserInfo>
    </SharedWithUsers>
    <nd18cf49e8ae426f972447441455fb32 xmlns="df6fddc6-8725-4cd6-9d3f-26ae16408c88">
      <Terms xmlns="http://schemas.microsoft.com/office/infopath/2007/PartnerControls"/>
    </nd18cf49e8ae426f972447441455fb32>
    <i29693293d524180addd5f5ef42aedbf xmlns="df6fddc6-8725-4cd6-9d3f-26ae16408c88">
      <Terms xmlns="http://schemas.microsoft.com/office/infopath/2007/PartnerControls"/>
    </i29693293d524180addd5f5ef42aedbf>
    <ga95154782394bb98dbe67f113132b69 xmlns="df6fddc6-8725-4cd6-9d3f-26ae16408c88">
      <Terms xmlns="http://schemas.microsoft.com/office/infopath/2007/PartnerControls"/>
    </ga95154782394bb98dbe67f113132b69>
    <SourceURL xmlns="df6fddc6-8725-4cd6-9d3f-26ae16408c88" xsi:nil="true"/>
    <IsPublished xmlns="df6fddc6-8725-4cd6-9d3f-26ae16408c88">No</IsPublished>
    <RepositoryURL xmlns="df6fddc6-8725-4cd6-9d3f-26ae16408c88" xsi:nil="true"/>
  </documentManagement>
</p:properties>
</file>

<file path=customXml/itemProps1.xml><?xml version="1.0" encoding="utf-8"?>
<ds:datastoreItem xmlns:ds="http://schemas.openxmlformats.org/officeDocument/2006/customXml" ds:itemID="{FED9531E-2646-45DD-A68A-089303416FD7}"/>
</file>

<file path=customXml/itemProps2.xml><?xml version="1.0" encoding="utf-8"?>
<ds:datastoreItem xmlns:ds="http://schemas.openxmlformats.org/officeDocument/2006/customXml" ds:itemID="{E91F547F-FD63-422E-BDDF-EDBA65FA2415}"/>
</file>

<file path=customXml/itemProps3.xml><?xml version="1.0" encoding="utf-8"?>
<ds:datastoreItem xmlns:ds="http://schemas.openxmlformats.org/officeDocument/2006/customXml" ds:itemID="{067EC8EE-AD6C-4299-814D-8736A2179132}"/>
</file>

<file path=customXml/itemProps4.xml><?xml version="1.0" encoding="utf-8"?>
<ds:datastoreItem xmlns:ds="http://schemas.openxmlformats.org/officeDocument/2006/customXml" ds:itemID="{0DE58F1D-D15A-488D-81C4-DC34981D1189}"/>
</file>

<file path=customXml/itemProps5.xml><?xml version="1.0" encoding="utf-8"?>
<ds:datastoreItem xmlns:ds="http://schemas.openxmlformats.org/officeDocument/2006/customXml" ds:itemID="{512B7142-AC9F-4D62-8CB2-38ACDA826E51}"/>
</file>

<file path=docProps/app.xml><?xml version="1.0" encoding="utf-8"?>
<Properties xmlns="http://schemas.openxmlformats.org/officeDocument/2006/extended-properties" xmlns:vt="http://schemas.openxmlformats.org/officeDocument/2006/docPropsVTypes">
  <TotalTime>56</TotalTime>
  <Words>6849</Words>
  <Application>Microsoft Office PowerPoint</Application>
  <PresentationFormat>Widescreen</PresentationFormat>
  <Paragraphs>1418</Paragraphs>
  <Slides>182</Slides>
  <Notes>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182</vt:i4>
      </vt:variant>
    </vt:vector>
  </HeadingPairs>
  <TitlesOfParts>
    <vt:vector size="194" baseType="lpstr">
      <vt:lpstr>Arabic Transparent</vt:lpstr>
      <vt:lpstr>Arial</vt:lpstr>
      <vt:lpstr>Calibri</vt:lpstr>
      <vt:lpstr>Calibri Light</vt:lpstr>
      <vt:lpstr>Humanst531 BT</vt:lpstr>
      <vt:lpstr>Marlett</vt:lpstr>
      <vt:lpstr>Tahoma</vt:lpstr>
      <vt:lpstr>Times New Roman</vt:lpstr>
      <vt:lpstr>Verdana</vt:lpstr>
      <vt:lpstr>Wingdings</vt:lpstr>
      <vt:lpstr>Office Theme</vt:lpstr>
      <vt:lpstr>Microsoft Excel Chart</vt:lpstr>
      <vt:lpstr>إدارة المشاريع</vt:lpstr>
      <vt:lpstr>PowerPoint Presentation</vt:lpstr>
      <vt:lpstr>تعريفات</vt:lpstr>
      <vt:lpstr>فلسفة إدارة المشاريع</vt:lpstr>
      <vt:lpstr>ما هو المشروع؟</vt:lpstr>
      <vt:lpstr>مجهود مؤقت</vt:lpstr>
      <vt:lpstr>خدمة أو منتج أو نتيجة فريدة</vt:lpstr>
      <vt:lpstr>التنقيح المطرد</vt:lpstr>
      <vt:lpstr>هل هو مشروع؟</vt:lpstr>
      <vt:lpstr>حقائق عن إدارة المشاريع 1/2</vt:lpstr>
      <vt:lpstr>حقائق عن إدارة المشاريع 2/2</vt:lpstr>
      <vt:lpstr>مراحل المشروع، دورة حياة المشروع</vt:lpstr>
      <vt:lpstr>تفاعل دورة الحياة</vt:lpstr>
      <vt:lpstr>ميّزات دورة الحياة 1/5</vt:lpstr>
      <vt:lpstr>ميّزات دورة الحياة 2/5</vt:lpstr>
      <vt:lpstr>ميّزات دورة الحياة 3/5</vt:lpstr>
      <vt:lpstr>ميّزات دورة الحياة 4/5</vt:lpstr>
      <vt:lpstr>ميّزات دورة الحياة 5/5</vt:lpstr>
      <vt:lpstr>دورة حياة المشروع وعمليات إدارة المشروع</vt:lpstr>
      <vt:lpstr>دورة حياة المشروع - المراحل</vt:lpstr>
      <vt:lpstr>نموذج تسلسل المراحل</vt:lpstr>
      <vt:lpstr>مراجعة المراحل</vt:lpstr>
      <vt:lpstr>دورة حياة المُنتَج</vt:lpstr>
      <vt:lpstr>دورات حياة المُنتَج/المشروع</vt:lpstr>
      <vt:lpstr>PowerPoint Presentation</vt:lpstr>
      <vt:lpstr>نموذج لعملية</vt:lpstr>
      <vt:lpstr>مجموعات العمليات</vt:lpstr>
      <vt:lpstr>تخطيط الموجة المتدحرجة</vt:lpstr>
      <vt:lpstr>PowerPoint Presentation</vt:lpstr>
      <vt:lpstr>PowerPoint Presentation</vt:lpstr>
      <vt:lpstr>المجالات المعرفيّة</vt:lpstr>
      <vt:lpstr>بيان العمل</vt:lpstr>
      <vt:lpstr>إدارة المشاريع</vt:lpstr>
      <vt:lpstr>نظام إدارة المشاريع</vt:lpstr>
      <vt:lpstr>منهجية المشروع</vt:lpstr>
      <vt:lpstr>القيد الثلاثي 1/3</vt:lpstr>
      <vt:lpstr>القيد الثلاثي 2/3</vt:lpstr>
      <vt:lpstr>PowerPoint Presentation</vt:lpstr>
      <vt:lpstr>المشروعات والعمليات المعتادة 1/3</vt:lpstr>
      <vt:lpstr>المشروعات والعمليات المعتادة 2/3</vt:lpstr>
      <vt:lpstr>المشروعات والعمليات المعتادة 3/3</vt:lpstr>
      <vt:lpstr>سياق إدارة المشروع</vt:lpstr>
      <vt:lpstr>PowerPoint Presentation</vt:lpstr>
      <vt:lpstr>التخطيط الاستراتيجي</vt:lpstr>
      <vt:lpstr>البرامج</vt:lpstr>
      <vt:lpstr>إدارة حافظات المشاريع</vt:lpstr>
      <vt:lpstr>إدارة البرامج</vt:lpstr>
      <vt:lpstr>المشاريع الفرعيّة</vt:lpstr>
      <vt:lpstr>مكتب إدارة المشاريع</vt:lpstr>
      <vt:lpstr>مكتب إدارة المشاريع 1/4</vt:lpstr>
      <vt:lpstr>مكتب إدارة المشاريع 2/4</vt:lpstr>
      <vt:lpstr>مكتب إدارة المشاريع 3/4</vt:lpstr>
      <vt:lpstr>مكتب إدارة المشاريع 4/4</vt:lpstr>
      <vt:lpstr>PowerPoint Presentation</vt:lpstr>
      <vt:lpstr>من يحتمل أن يكون صاحب مصلحة؟</vt:lpstr>
      <vt:lpstr>أصحاب المصلحة في مشروع بناء</vt:lpstr>
      <vt:lpstr>أصحاب المصلحة 1/3</vt:lpstr>
      <vt:lpstr>أصحاب المصلحة 2/3</vt:lpstr>
      <vt:lpstr>أصحاب المصلحة 3/3</vt:lpstr>
      <vt:lpstr>موازنة مصالح أصحاب المصلحة 1/2</vt:lpstr>
      <vt:lpstr>موازنة مصالح أصحاب المصلحة 2/2</vt:lpstr>
      <vt:lpstr>PowerPoint Presentation</vt:lpstr>
      <vt:lpstr>الأدوار: مدير المشروع</vt:lpstr>
      <vt:lpstr>الأدوار: منسّق المشروع</vt:lpstr>
      <vt:lpstr>الأدوار: منسّق المشروع</vt:lpstr>
      <vt:lpstr>الأدوار: مراقب المشروع</vt:lpstr>
      <vt:lpstr>الأدوار: مراقب المشروع</vt:lpstr>
      <vt:lpstr>الأدوار: المدير الوظيفي</vt:lpstr>
      <vt:lpstr>الأدوار: الإدارة العليا</vt:lpstr>
      <vt:lpstr>الأدوار: الراعي/الكفيل</vt:lpstr>
      <vt:lpstr>أعضاء فريق المشروع</vt:lpstr>
      <vt:lpstr>التنظيم الوظيفي</vt:lpstr>
      <vt:lpstr>التنظيم الوظيفي</vt:lpstr>
      <vt:lpstr>التنظيم المبني على المشاريع</vt:lpstr>
      <vt:lpstr>التنظيم المصفوفي الضعيف</vt:lpstr>
      <vt:lpstr>التنظيم المصفوفي المتوازن</vt:lpstr>
      <vt:lpstr>التنظيم المصفوفي القوي</vt:lpstr>
      <vt:lpstr>التنظيم المشروعي</vt:lpstr>
      <vt:lpstr>التنظيم المشروعي</vt:lpstr>
      <vt:lpstr>التنظيم المركب</vt:lpstr>
      <vt:lpstr>PowerPoint Presentation</vt:lpstr>
      <vt:lpstr>مقارنة بين تركيبة التنظيم الوظيفي والتنظيم المشروعي</vt:lpstr>
      <vt:lpstr>مجالات خبرة مدير المشروع الخمس</vt:lpstr>
      <vt:lpstr>مدير المشروعات: متعدد المهارات</vt:lpstr>
      <vt:lpstr>تعريف السلطة</vt:lpstr>
      <vt:lpstr>مدير المشاريع</vt:lpstr>
      <vt:lpstr>بالنسبة لمديري المشاريع في معهد إدارة المشاريع</vt:lpstr>
      <vt:lpstr>بالنسبة لمديري المشاريع في معهد إدارة المشاريع</vt:lpstr>
      <vt:lpstr>أدوار مدير المشروع</vt:lpstr>
      <vt:lpstr>المهارات الإدارية الرئيسية لمدير المشروع</vt:lpstr>
      <vt:lpstr>القيادة</vt:lpstr>
      <vt:lpstr>الاتصال</vt:lpstr>
      <vt:lpstr>المفاوضات</vt:lpstr>
      <vt:lpstr>حلّ المشكلات</vt:lpstr>
      <vt:lpstr>التأثير في المنظمة</vt:lpstr>
      <vt:lpstr>التأثيرات الاجتماعية – الاقتصادية - البيئية</vt:lpstr>
      <vt:lpstr>مسؤوليات مدير المشروع 1/2</vt:lpstr>
      <vt:lpstr>مسؤوليات مدير المشروع 2/2</vt:lpstr>
      <vt:lpstr>خط الأساس</vt:lpstr>
      <vt:lpstr>اللوائح</vt:lpstr>
      <vt:lpstr>المقاييس</vt:lpstr>
      <vt:lpstr>النظام</vt:lpstr>
      <vt:lpstr>المُدخلات المشتركة:  طلبات التغيير الموافق عليها</vt:lpstr>
      <vt:lpstr>المُدخلات المشتركة: العوامل البيئية للهيئة</vt:lpstr>
      <vt:lpstr>المُدخلات المشتركة: أصول عمليّات المنظمة 1/2</vt:lpstr>
      <vt:lpstr>المُدخلات المشتركة: أصول عمليّات المنظمة 2/2</vt:lpstr>
      <vt:lpstr>المعلومات التاريخية</vt:lpstr>
      <vt:lpstr>الدروس المستفادة 1/3</vt:lpstr>
      <vt:lpstr>الدروس المستفادة 2/3</vt:lpstr>
      <vt:lpstr>الدروس المستفادة 3/3</vt:lpstr>
      <vt:lpstr>المُدخلات المشتركة: خطة إدارة المشروع 1/2</vt:lpstr>
      <vt:lpstr>المُدخلات المشتركة: خطة إدارة المشروع 2/2</vt:lpstr>
      <vt:lpstr>المُدخلات المشتركة: معلومات أداء العمل</vt:lpstr>
      <vt:lpstr>الأدوات المشتركة: استشارة الخبير</vt:lpstr>
      <vt:lpstr>الأدوات المشتركة: منهجية إدارة المشروع 1/2</vt:lpstr>
      <vt:lpstr>الأدوات المشتركة: منهجية إدارة المشروع 2/2</vt:lpstr>
      <vt:lpstr>الأدوات المشتركة: نظام معلومات إدارة المشروع</vt:lpstr>
      <vt:lpstr>المُخرَجات المشتركة: التغييرات المطلوبة 1/2</vt:lpstr>
      <vt:lpstr>المُخرَجات المشتركة: التغييرات المطلوبة 2/2</vt:lpstr>
      <vt:lpstr>المُخرجات المشتركة: التحديثات (جميع التصنيفات)</vt:lpstr>
      <vt:lpstr>المُخرَجات المشتركة: نظام إدارة المشروع</vt:lpstr>
      <vt:lpstr>المُخرجات المشتركة: السياسة</vt:lpstr>
      <vt:lpstr>مراجعة 1/2</vt:lpstr>
      <vt:lpstr>مراجعة 2/2</vt:lpstr>
      <vt:lpstr>PowerPoint Presentation</vt:lpstr>
      <vt:lpstr>إطار عمل إدارة المشاريع</vt:lpstr>
      <vt:lpstr>تعريف العملية 1/2</vt:lpstr>
      <vt:lpstr>تعريف العمليّة 2/2</vt:lpstr>
      <vt:lpstr>المُدخَلات</vt:lpstr>
      <vt:lpstr>الأدوات والتقنيّات</vt:lpstr>
      <vt:lpstr>المخرجات</vt:lpstr>
      <vt:lpstr>عمليّات إدارة المشروع</vt:lpstr>
      <vt:lpstr>أطر عمل العمليات</vt:lpstr>
      <vt:lpstr>10 مجالات معرفيّة</vt:lpstr>
      <vt:lpstr>PowerPoint Presentation</vt:lpstr>
      <vt:lpstr>PowerPoint Presentation</vt:lpstr>
      <vt:lpstr>تنظيم أطر عمل العمليات 3/5</vt:lpstr>
      <vt:lpstr>PowerPoint Presentation</vt:lpstr>
      <vt:lpstr>PowerPoint Presentation</vt:lpstr>
      <vt:lpstr>PowerPoint Presentation</vt:lpstr>
      <vt:lpstr>مجموعة عمليات البدء 1/2</vt:lpstr>
      <vt:lpstr>مجموعة عمليات البدء 2/2</vt:lpstr>
      <vt:lpstr>البدء الصحيح بالمشروع</vt:lpstr>
      <vt:lpstr>بدء المشروع - الخصائص</vt:lpstr>
      <vt:lpstr>أسباب الإيذان بالمشاريع</vt:lpstr>
      <vt:lpstr>وصف المُنتَج</vt:lpstr>
      <vt:lpstr>تحليل المُنتَج</vt:lpstr>
      <vt:lpstr>مجموعة عمليات البدء - المراحل</vt:lpstr>
      <vt:lpstr>عملية تطورير وثيقة المشروع 1/4</vt:lpstr>
      <vt:lpstr>عملية تطورير وثيقة المشروع 2/4</vt:lpstr>
      <vt:lpstr>عملية تطورير وثيقة المشروع 3/4</vt:lpstr>
      <vt:lpstr>عملية تطورير وثيقة المشروع 3/4</vt:lpstr>
      <vt:lpstr>الغرض من عملية تطورير وثيقة المشروع</vt:lpstr>
      <vt:lpstr>وثيقة المشروع</vt:lpstr>
      <vt:lpstr>مضمون وثيقة المشروع</vt:lpstr>
      <vt:lpstr>نماذج عن أنشطة البدء</vt:lpstr>
      <vt:lpstr>PowerPoint Presentation</vt:lpstr>
      <vt:lpstr>مجموعة عمليات التخطيط 1/3</vt:lpstr>
      <vt:lpstr>مجموعة عمليات التخطيط 2/3</vt:lpstr>
      <vt:lpstr>مجموعة عمليات التخطيط 3/3</vt:lpstr>
      <vt:lpstr>تمارين</vt:lpstr>
      <vt:lpstr>PowerPoint Presentation</vt:lpstr>
      <vt:lpstr>نقاش</vt:lpstr>
      <vt:lpstr>PowerPoint Presentation</vt:lpstr>
      <vt:lpstr>مراقبة المشروع</vt:lpstr>
      <vt:lpstr>ماذا على المراقبة أن تنجز؟</vt:lpstr>
      <vt:lpstr>المعايير</vt:lpstr>
      <vt:lpstr>مثال عن المعايير</vt:lpstr>
      <vt:lpstr>نموذج عن مخطط غانت</vt:lpstr>
      <vt:lpstr>في المراجعات، السؤال الرئيسي هو “أين أنت؟”</vt:lpstr>
      <vt:lpstr>لماذا نأخذ القيمة المكتسبة بعين الاعتبار؟  لأنها...</vt:lpstr>
      <vt:lpstr>مصطلحات القيمة المستحقة</vt:lpstr>
      <vt:lpstr>أسس تحليل القيمة المستحقة</vt:lpstr>
      <vt:lpstr>مقاييس الحالة الحالية</vt:lpstr>
      <vt:lpstr>توقع القيمة المستحقة</vt:lpstr>
      <vt:lpstr>BCWP – Earned Value</vt:lpstr>
      <vt:lpstr>PowerPoint Presentation</vt:lpstr>
      <vt:lpstr>الدروس المستفادة</vt:lpstr>
      <vt:lpstr>PowerPoint Presentation</vt:lpstr>
      <vt:lpstr>مايكروسوفت بروجكت</vt:lpstr>
      <vt:lpstr>مهام برنامج مايكروسوفت بروجكت</vt:lpstr>
      <vt:lpstr>تمارين</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CMCS-TRAIN-07</dc:creator>
  <cp:lastModifiedBy>Margaret Proctor (Creative/DC)</cp:lastModifiedBy>
  <cp:revision>9</cp:revision>
  <dcterms:created xsi:type="dcterms:W3CDTF">2015-05-14T03:41:44Z</dcterms:created>
  <dcterms:modified xsi:type="dcterms:W3CDTF">2015-06-22T14:44:50Z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0x010100C83659CC98009F4DA49EDB9CEB417E68090037CE13C6FA31A64D8DA5F4784D3C1909</vt:lpwstr>
  </property>
  <property fmtid="{D5CDD505-2E9C-101B-9397-08002B2CF9AE}" pid="3" name="Audience1">
    <vt:lpwstr/>
  </property>
  <property fmtid="{D5CDD505-2E9C-101B-9397-08002B2CF9AE}" pid="4" name="Countries">
    <vt:lpwstr/>
  </property>
  <property fmtid="{D5CDD505-2E9C-101B-9397-08002B2CF9AE}" pid="5" name="Topics">
    <vt:lpwstr/>
  </property>
  <property fmtid="{D5CDD505-2E9C-101B-9397-08002B2CF9AE}" pid="6" name="Search_x0020_Keywords">
    <vt:lpwstr/>
  </property>
  <property fmtid="{D5CDD505-2E9C-101B-9397-08002B2CF9AE}" pid="7" name="Project_x0020_Name">
    <vt:lpwstr/>
  </property>
  <property fmtid="{D5CDD505-2E9C-101B-9397-08002B2CF9AE}" pid="8" name="FA_x0020_Project">
    <vt:lpwstr/>
  </property>
  <property fmtid="{D5CDD505-2E9C-101B-9397-08002B2CF9AE}" pid="9" name="FA Project">
    <vt:lpwstr/>
  </property>
  <property fmtid="{D5CDD505-2E9C-101B-9397-08002B2CF9AE}" pid="10" name="Search Keywords">
    <vt:lpwstr/>
  </property>
  <property fmtid="{D5CDD505-2E9C-101B-9397-08002B2CF9AE}" pid="11" name="Project Name">
    <vt:lpwstr/>
  </property>
  <property fmtid="{D5CDD505-2E9C-101B-9397-08002B2CF9AE}" pid="12" name="_dlc_DocIdItemGuid">
    <vt:lpwstr>0e6daaba-f867-4e5a-8b85-bd2f08be4547</vt:lpwstr>
  </property>
  <property fmtid="{D5CDD505-2E9C-101B-9397-08002B2CF9AE}" pid="13" name="m47e6c80803241c280babc52a297cbb8">
    <vt:lpwstr/>
  </property>
  <property fmtid="{D5CDD505-2E9C-101B-9397-08002B2CF9AE}" pid="14" name="Clients">
    <vt:lpwstr/>
  </property>
  <property fmtid="{D5CDD505-2E9C-101B-9397-08002B2CF9AE}" pid="15" name="Sub-Regions">
    <vt:lpwstr/>
  </property>
  <property fmtid="{D5CDD505-2E9C-101B-9397-08002B2CF9AE}" pid="16" name="Projects">
    <vt:lpwstr/>
  </property>
  <property fmtid="{D5CDD505-2E9C-101B-9397-08002B2CF9AE}" pid="17" name="Technical Areas">
    <vt:lpwstr/>
  </property>
  <property fmtid="{D5CDD505-2E9C-101B-9397-08002B2CF9AE}" pid="18" name="Practice Areas">
    <vt:lpwstr/>
  </property>
  <property fmtid="{D5CDD505-2E9C-101B-9397-08002B2CF9AE}" pid="19" name="Divisions">
    <vt:lpwstr/>
  </property>
  <property fmtid="{D5CDD505-2E9C-101B-9397-08002B2CF9AE}" pid="20" name="Regions">
    <vt:lpwstr/>
  </property>
  <property fmtid="{D5CDD505-2E9C-101B-9397-08002B2CF9AE}" pid="21" name="USAID Regions">
    <vt:lpwstr/>
  </property>
</Properties>
</file>