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2"/>
  </p:notesMasterIdLst>
  <p:sldIdLst>
    <p:sldId id="257" r:id="rId2"/>
    <p:sldId id="269" r:id="rId3"/>
    <p:sldId id="256" r:id="rId4"/>
    <p:sldId id="258" r:id="rId5"/>
    <p:sldId id="267" r:id="rId6"/>
    <p:sldId id="259" r:id="rId7"/>
    <p:sldId id="268" r:id="rId8"/>
    <p:sldId id="260" r:id="rId9"/>
    <p:sldId id="261" r:id="rId10"/>
    <p:sldId id="262" r:id="rId11"/>
    <p:sldId id="264" r:id="rId12"/>
    <p:sldId id="263" r:id="rId13"/>
    <p:sldId id="265" r:id="rId14"/>
    <p:sldId id="266"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71" autoAdjust="0"/>
  </p:normalViewPr>
  <p:slideViewPr>
    <p:cSldViewPr>
      <p:cViewPr>
        <p:scale>
          <a:sx n="55" d="100"/>
          <a:sy n="55" d="100"/>
        </p:scale>
        <p:origin x="-1584" y="-4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B6F4BE-68AF-4531-A04D-C7B9A8FB26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C1909A5-B7F3-46E7-AAD1-697E49E6491C}">
      <dgm:prSet phldrT="[Text]" custT="1"/>
      <dgm:spPr/>
      <dgm:t>
        <a:bodyPr/>
        <a:lstStyle/>
        <a:p>
          <a:pPr algn="ctr"/>
          <a:r>
            <a:rPr lang="ar-SA" sz="3600" b="1" dirty="0" smtClean="0"/>
            <a:t>العنيد</a:t>
          </a:r>
          <a:endParaRPr lang="en-US" sz="3600" b="1" dirty="0"/>
        </a:p>
      </dgm:t>
    </dgm:pt>
    <dgm:pt modelId="{A2239EA7-D4E0-45FE-9BE4-9F16C85CCE12}" type="parTrans" cxnId="{1D754834-02E9-4757-935A-BCE5AED20512}">
      <dgm:prSet/>
      <dgm:spPr/>
      <dgm:t>
        <a:bodyPr/>
        <a:lstStyle/>
        <a:p>
          <a:endParaRPr lang="en-US"/>
        </a:p>
      </dgm:t>
    </dgm:pt>
    <dgm:pt modelId="{B48F0CED-A3E6-414F-BB7E-D99DAFD657A3}" type="sibTrans" cxnId="{1D754834-02E9-4757-935A-BCE5AED20512}">
      <dgm:prSet/>
      <dgm:spPr/>
      <dgm:t>
        <a:bodyPr/>
        <a:lstStyle/>
        <a:p>
          <a:endParaRPr lang="en-US"/>
        </a:p>
      </dgm:t>
    </dgm:pt>
    <dgm:pt modelId="{F37BAC7D-A0FB-4B5D-9608-F8221C6D5F2C}">
      <dgm:prSet phldrT="[Text]" custT="1"/>
      <dgm:spPr/>
      <dgm:t>
        <a:bodyPr/>
        <a:lstStyle/>
        <a:p>
          <a:pPr algn="ctr"/>
          <a:r>
            <a:rPr lang="ar-SA" sz="3600" b="1" dirty="0" smtClean="0"/>
            <a:t>العاطفي أو الحساس</a:t>
          </a:r>
          <a:endParaRPr lang="en-US" sz="3600" b="1" dirty="0"/>
        </a:p>
      </dgm:t>
    </dgm:pt>
    <dgm:pt modelId="{FD1B3261-F1F0-4FE2-A4D6-592F7DD56ADA}" type="parTrans" cxnId="{A47087DC-9F88-40BC-B792-F27166B1CEEA}">
      <dgm:prSet/>
      <dgm:spPr/>
      <dgm:t>
        <a:bodyPr/>
        <a:lstStyle/>
        <a:p>
          <a:endParaRPr lang="en-US"/>
        </a:p>
      </dgm:t>
    </dgm:pt>
    <dgm:pt modelId="{59452EDC-794D-4850-9770-93822A701567}" type="sibTrans" cxnId="{A47087DC-9F88-40BC-B792-F27166B1CEEA}">
      <dgm:prSet/>
      <dgm:spPr/>
      <dgm:t>
        <a:bodyPr/>
        <a:lstStyle/>
        <a:p>
          <a:endParaRPr lang="en-US"/>
        </a:p>
      </dgm:t>
    </dgm:pt>
    <dgm:pt modelId="{E986B5B2-2B3B-485F-9834-6ED30D2FD86B}">
      <dgm:prSet phldrT="[Text]" custT="1"/>
      <dgm:spPr/>
      <dgm:t>
        <a:bodyPr/>
        <a:lstStyle/>
        <a:p>
          <a:pPr algn="ctr"/>
          <a:r>
            <a:rPr lang="ar-SA" sz="3600" b="1" dirty="0" err="1" smtClean="0"/>
            <a:t>اللامبالي</a:t>
          </a:r>
          <a:endParaRPr lang="en-US" sz="3600" b="1" dirty="0"/>
        </a:p>
      </dgm:t>
    </dgm:pt>
    <dgm:pt modelId="{090E7C2C-4C48-4F33-85EC-67A098DF5ACD}" type="parTrans" cxnId="{A7D635A7-6DCB-428F-8C68-749E0578BA4E}">
      <dgm:prSet/>
      <dgm:spPr/>
      <dgm:t>
        <a:bodyPr/>
        <a:lstStyle/>
        <a:p>
          <a:endParaRPr lang="en-US"/>
        </a:p>
      </dgm:t>
    </dgm:pt>
    <dgm:pt modelId="{9BC5BA46-E7EC-4EA6-95D9-C7192D52171F}" type="sibTrans" cxnId="{A7D635A7-6DCB-428F-8C68-749E0578BA4E}">
      <dgm:prSet/>
      <dgm:spPr/>
      <dgm:t>
        <a:bodyPr/>
        <a:lstStyle/>
        <a:p>
          <a:endParaRPr lang="en-US"/>
        </a:p>
      </dgm:t>
    </dgm:pt>
    <dgm:pt modelId="{F553ADBA-4404-4F05-87AB-267E658FB36A}" type="pres">
      <dgm:prSet presAssocID="{4BB6F4BE-68AF-4531-A04D-C7B9A8FB2667}" presName="linear" presStyleCnt="0">
        <dgm:presLayoutVars>
          <dgm:dir/>
          <dgm:animLvl val="lvl"/>
          <dgm:resizeHandles val="exact"/>
        </dgm:presLayoutVars>
      </dgm:prSet>
      <dgm:spPr/>
      <dgm:t>
        <a:bodyPr/>
        <a:lstStyle/>
        <a:p>
          <a:endParaRPr lang="en-US"/>
        </a:p>
      </dgm:t>
    </dgm:pt>
    <dgm:pt modelId="{9DBE7367-634C-4789-B31A-40761BBA844E}" type="pres">
      <dgm:prSet presAssocID="{5C1909A5-B7F3-46E7-AAD1-697E49E6491C}" presName="parentLin" presStyleCnt="0"/>
      <dgm:spPr/>
    </dgm:pt>
    <dgm:pt modelId="{C33F9D9F-C9A0-412E-B30D-733A81A981B9}" type="pres">
      <dgm:prSet presAssocID="{5C1909A5-B7F3-46E7-AAD1-697E49E6491C}" presName="parentLeftMargin" presStyleLbl="node1" presStyleIdx="0" presStyleCnt="3"/>
      <dgm:spPr/>
      <dgm:t>
        <a:bodyPr/>
        <a:lstStyle/>
        <a:p>
          <a:endParaRPr lang="en-US"/>
        </a:p>
      </dgm:t>
    </dgm:pt>
    <dgm:pt modelId="{993797F0-E3B3-4575-98E2-F3BC1D51FE1B}" type="pres">
      <dgm:prSet presAssocID="{5C1909A5-B7F3-46E7-AAD1-697E49E6491C}" presName="parentText" presStyleLbl="node1" presStyleIdx="0" presStyleCnt="3">
        <dgm:presLayoutVars>
          <dgm:chMax val="0"/>
          <dgm:bulletEnabled val="1"/>
        </dgm:presLayoutVars>
      </dgm:prSet>
      <dgm:spPr/>
      <dgm:t>
        <a:bodyPr/>
        <a:lstStyle/>
        <a:p>
          <a:endParaRPr lang="en-US"/>
        </a:p>
      </dgm:t>
    </dgm:pt>
    <dgm:pt modelId="{9AFA1987-F908-4010-ACE3-D31A48BFB938}" type="pres">
      <dgm:prSet presAssocID="{5C1909A5-B7F3-46E7-AAD1-697E49E6491C}" presName="negativeSpace" presStyleCnt="0"/>
      <dgm:spPr/>
    </dgm:pt>
    <dgm:pt modelId="{ACA72A6A-6B3A-4A94-9C6B-422173672A79}" type="pres">
      <dgm:prSet presAssocID="{5C1909A5-B7F3-46E7-AAD1-697E49E6491C}" presName="childText" presStyleLbl="conFgAcc1" presStyleIdx="0" presStyleCnt="3">
        <dgm:presLayoutVars>
          <dgm:bulletEnabled val="1"/>
        </dgm:presLayoutVars>
      </dgm:prSet>
      <dgm:spPr/>
    </dgm:pt>
    <dgm:pt modelId="{DAEB4BA5-29FE-411F-86ED-17766B20F9B8}" type="pres">
      <dgm:prSet presAssocID="{B48F0CED-A3E6-414F-BB7E-D99DAFD657A3}" presName="spaceBetweenRectangles" presStyleCnt="0"/>
      <dgm:spPr/>
    </dgm:pt>
    <dgm:pt modelId="{0504576E-6ED4-44ED-BFF6-EE18D421E916}" type="pres">
      <dgm:prSet presAssocID="{F37BAC7D-A0FB-4B5D-9608-F8221C6D5F2C}" presName="parentLin" presStyleCnt="0"/>
      <dgm:spPr/>
    </dgm:pt>
    <dgm:pt modelId="{0F15DC73-2E24-4863-B2D5-CBBC1900D82C}" type="pres">
      <dgm:prSet presAssocID="{F37BAC7D-A0FB-4B5D-9608-F8221C6D5F2C}" presName="parentLeftMargin" presStyleLbl="node1" presStyleIdx="0" presStyleCnt="3"/>
      <dgm:spPr/>
      <dgm:t>
        <a:bodyPr/>
        <a:lstStyle/>
        <a:p>
          <a:endParaRPr lang="en-US"/>
        </a:p>
      </dgm:t>
    </dgm:pt>
    <dgm:pt modelId="{B8EB04A7-9971-407F-8106-13989CCD1AC1}" type="pres">
      <dgm:prSet presAssocID="{F37BAC7D-A0FB-4B5D-9608-F8221C6D5F2C}" presName="parentText" presStyleLbl="node1" presStyleIdx="1" presStyleCnt="3">
        <dgm:presLayoutVars>
          <dgm:chMax val="0"/>
          <dgm:bulletEnabled val="1"/>
        </dgm:presLayoutVars>
      </dgm:prSet>
      <dgm:spPr/>
      <dgm:t>
        <a:bodyPr/>
        <a:lstStyle/>
        <a:p>
          <a:endParaRPr lang="en-US"/>
        </a:p>
      </dgm:t>
    </dgm:pt>
    <dgm:pt modelId="{7592959A-C327-494A-BD12-A83B883107BE}" type="pres">
      <dgm:prSet presAssocID="{F37BAC7D-A0FB-4B5D-9608-F8221C6D5F2C}" presName="negativeSpace" presStyleCnt="0"/>
      <dgm:spPr/>
    </dgm:pt>
    <dgm:pt modelId="{4C76E7C3-18BF-4197-970E-1B68AB752CCF}" type="pres">
      <dgm:prSet presAssocID="{F37BAC7D-A0FB-4B5D-9608-F8221C6D5F2C}" presName="childText" presStyleLbl="conFgAcc1" presStyleIdx="1" presStyleCnt="3">
        <dgm:presLayoutVars>
          <dgm:bulletEnabled val="1"/>
        </dgm:presLayoutVars>
      </dgm:prSet>
      <dgm:spPr/>
    </dgm:pt>
    <dgm:pt modelId="{D28113CA-4EC4-4CF8-802B-8EC54B837F12}" type="pres">
      <dgm:prSet presAssocID="{59452EDC-794D-4850-9770-93822A701567}" presName="spaceBetweenRectangles" presStyleCnt="0"/>
      <dgm:spPr/>
    </dgm:pt>
    <dgm:pt modelId="{E5BF2118-B4A8-4C9B-BA94-1712AAC869E4}" type="pres">
      <dgm:prSet presAssocID="{E986B5B2-2B3B-485F-9834-6ED30D2FD86B}" presName="parentLin" presStyleCnt="0"/>
      <dgm:spPr/>
    </dgm:pt>
    <dgm:pt modelId="{C8E2AA7F-51C0-48AC-B178-13A8A74DEB72}" type="pres">
      <dgm:prSet presAssocID="{E986B5B2-2B3B-485F-9834-6ED30D2FD86B}" presName="parentLeftMargin" presStyleLbl="node1" presStyleIdx="1" presStyleCnt="3"/>
      <dgm:spPr/>
      <dgm:t>
        <a:bodyPr/>
        <a:lstStyle/>
        <a:p>
          <a:endParaRPr lang="en-US"/>
        </a:p>
      </dgm:t>
    </dgm:pt>
    <dgm:pt modelId="{609261EC-CF7B-4B85-B5B8-592A0FF92E83}" type="pres">
      <dgm:prSet presAssocID="{E986B5B2-2B3B-485F-9834-6ED30D2FD86B}" presName="parentText" presStyleLbl="node1" presStyleIdx="2" presStyleCnt="3">
        <dgm:presLayoutVars>
          <dgm:chMax val="0"/>
          <dgm:bulletEnabled val="1"/>
        </dgm:presLayoutVars>
      </dgm:prSet>
      <dgm:spPr/>
      <dgm:t>
        <a:bodyPr/>
        <a:lstStyle/>
        <a:p>
          <a:endParaRPr lang="en-US"/>
        </a:p>
      </dgm:t>
    </dgm:pt>
    <dgm:pt modelId="{E959221E-BE3C-4E92-BD48-43A24F38D99D}" type="pres">
      <dgm:prSet presAssocID="{E986B5B2-2B3B-485F-9834-6ED30D2FD86B}" presName="negativeSpace" presStyleCnt="0"/>
      <dgm:spPr/>
    </dgm:pt>
    <dgm:pt modelId="{33B23617-D755-4C1F-A1A4-C711939CDFDE}" type="pres">
      <dgm:prSet presAssocID="{E986B5B2-2B3B-485F-9834-6ED30D2FD86B}" presName="childText" presStyleLbl="conFgAcc1" presStyleIdx="2" presStyleCnt="3">
        <dgm:presLayoutVars>
          <dgm:bulletEnabled val="1"/>
        </dgm:presLayoutVars>
      </dgm:prSet>
      <dgm:spPr/>
    </dgm:pt>
  </dgm:ptLst>
  <dgm:cxnLst>
    <dgm:cxn modelId="{85937EA2-ADBD-48C2-A386-96123117B15E}" type="presOf" srcId="{F37BAC7D-A0FB-4B5D-9608-F8221C6D5F2C}" destId="{0F15DC73-2E24-4863-B2D5-CBBC1900D82C}" srcOrd="0" destOrd="0" presId="urn:microsoft.com/office/officeart/2005/8/layout/list1"/>
    <dgm:cxn modelId="{A7D635A7-6DCB-428F-8C68-749E0578BA4E}" srcId="{4BB6F4BE-68AF-4531-A04D-C7B9A8FB2667}" destId="{E986B5B2-2B3B-485F-9834-6ED30D2FD86B}" srcOrd="2" destOrd="0" parTransId="{090E7C2C-4C48-4F33-85EC-67A098DF5ACD}" sibTransId="{9BC5BA46-E7EC-4EA6-95D9-C7192D52171F}"/>
    <dgm:cxn modelId="{3F9CE0E8-EFBA-4798-8423-BFF212FCF081}" type="presOf" srcId="{5C1909A5-B7F3-46E7-AAD1-697E49E6491C}" destId="{993797F0-E3B3-4575-98E2-F3BC1D51FE1B}" srcOrd="1" destOrd="0" presId="urn:microsoft.com/office/officeart/2005/8/layout/list1"/>
    <dgm:cxn modelId="{A47087DC-9F88-40BC-B792-F27166B1CEEA}" srcId="{4BB6F4BE-68AF-4531-A04D-C7B9A8FB2667}" destId="{F37BAC7D-A0FB-4B5D-9608-F8221C6D5F2C}" srcOrd="1" destOrd="0" parTransId="{FD1B3261-F1F0-4FE2-A4D6-592F7DD56ADA}" sibTransId="{59452EDC-794D-4850-9770-93822A701567}"/>
    <dgm:cxn modelId="{1D754834-02E9-4757-935A-BCE5AED20512}" srcId="{4BB6F4BE-68AF-4531-A04D-C7B9A8FB2667}" destId="{5C1909A5-B7F3-46E7-AAD1-697E49E6491C}" srcOrd="0" destOrd="0" parTransId="{A2239EA7-D4E0-45FE-9BE4-9F16C85CCE12}" sibTransId="{B48F0CED-A3E6-414F-BB7E-D99DAFD657A3}"/>
    <dgm:cxn modelId="{9FEF14C0-2F15-4F72-BDFF-80C4BE5BB963}" type="presOf" srcId="{E986B5B2-2B3B-485F-9834-6ED30D2FD86B}" destId="{C8E2AA7F-51C0-48AC-B178-13A8A74DEB72}" srcOrd="0" destOrd="0" presId="urn:microsoft.com/office/officeart/2005/8/layout/list1"/>
    <dgm:cxn modelId="{A6301CA2-FCEF-42A2-A913-9A3A42BD92EE}" type="presOf" srcId="{5C1909A5-B7F3-46E7-AAD1-697E49E6491C}" destId="{C33F9D9F-C9A0-412E-B30D-733A81A981B9}" srcOrd="0" destOrd="0" presId="urn:microsoft.com/office/officeart/2005/8/layout/list1"/>
    <dgm:cxn modelId="{881AFBFA-1456-4B0B-BC8C-601793CDDADC}" type="presOf" srcId="{E986B5B2-2B3B-485F-9834-6ED30D2FD86B}" destId="{609261EC-CF7B-4B85-B5B8-592A0FF92E83}" srcOrd="1" destOrd="0" presId="urn:microsoft.com/office/officeart/2005/8/layout/list1"/>
    <dgm:cxn modelId="{3578F87C-D5B2-4C1C-8397-DEDDEC95B090}" type="presOf" srcId="{F37BAC7D-A0FB-4B5D-9608-F8221C6D5F2C}" destId="{B8EB04A7-9971-407F-8106-13989CCD1AC1}" srcOrd="1" destOrd="0" presId="urn:microsoft.com/office/officeart/2005/8/layout/list1"/>
    <dgm:cxn modelId="{9BDDAECC-7BB5-44C3-BD7C-D3B567B1CF96}" type="presOf" srcId="{4BB6F4BE-68AF-4531-A04D-C7B9A8FB2667}" destId="{F553ADBA-4404-4F05-87AB-267E658FB36A}" srcOrd="0" destOrd="0" presId="urn:microsoft.com/office/officeart/2005/8/layout/list1"/>
    <dgm:cxn modelId="{D1CB508F-AC8A-4DA1-8B7E-427452130603}" type="presParOf" srcId="{F553ADBA-4404-4F05-87AB-267E658FB36A}" destId="{9DBE7367-634C-4789-B31A-40761BBA844E}" srcOrd="0" destOrd="0" presId="urn:microsoft.com/office/officeart/2005/8/layout/list1"/>
    <dgm:cxn modelId="{9F6B4D57-C8C9-43E1-A9E9-697976EEFD4E}" type="presParOf" srcId="{9DBE7367-634C-4789-B31A-40761BBA844E}" destId="{C33F9D9F-C9A0-412E-B30D-733A81A981B9}" srcOrd="0" destOrd="0" presId="urn:microsoft.com/office/officeart/2005/8/layout/list1"/>
    <dgm:cxn modelId="{FFF7CD9C-799F-4740-810B-DE85922ECAFC}" type="presParOf" srcId="{9DBE7367-634C-4789-B31A-40761BBA844E}" destId="{993797F0-E3B3-4575-98E2-F3BC1D51FE1B}" srcOrd="1" destOrd="0" presId="urn:microsoft.com/office/officeart/2005/8/layout/list1"/>
    <dgm:cxn modelId="{F9193FAA-9C32-4D24-A880-14D23FD10E5D}" type="presParOf" srcId="{F553ADBA-4404-4F05-87AB-267E658FB36A}" destId="{9AFA1987-F908-4010-ACE3-D31A48BFB938}" srcOrd="1" destOrd="0" presId="urn:microsoft.com/office/officeart/2005/8/layout/list1"/>
    <dgm:cxn modelId="{3139DCE4-1B9D-4240-8D48-F3AEA4F41E58}" type="presParOf" srcId="{F553ADBA-4404-4F05-87AB-267E658FB36A}" destId="{ACA72A6A-6B3A-4A94-9C6B-422173672A79}" srcOrd="2" destOrd="0" presId="urn:microsoft.com/office/officeart/2005/8/layout/list1"/>
    <dgm:cxn modelId="{BB091C4E-175D-4DAA-A4B9-8A999D304DC7}" type="presParOf" srcId="{F553ADBA-4404-4F05-87AB-267E658FB36A}" destId="{DAEB4BA5-29FE-411F-86ED-17766B20F9B8}" srcOrd="3" destOrd="0" presId="urn:microsoft.com/office/officeart/2005/8/layout/list1"/>
    <dgm:cxn modelId="{40CEB91B-6DC9-4473-827A-203144DE1844}" type="presParOf" srcId="{F553ADBA-4404-4F05-87AB-267E658FB36A}" destId="{0504576E-6ED4-44ED-BFF6-EE18D421E916}" srcOrd="4" destOrd="0" presId="urn:microsoft.com/office/officeart/2005/8/layout/list1"/>
    <dgm:cxn modelId="{63484498-B73C-4606-BF36-550340011C31}" type="presParOf" srcId="{0504576E-6ED4-44ED-BFF6-EE18D421E916}" destId="{0F15DC73-2E24-4863-B2D5-CBBC1900D82C}" srcOrd="0" destOrd="0" presId="urn:microsoft.com/office/officeart/2005/8/layout/list1"/>
    <dgm:cxn modelId="{DD52FB03-02E6-4FD3-A7B7-4621D009C95F}" type="presParOf" srcId="{0504576E-6ED4-44ED-BFF6-EE18D421E916}" destId="{B8EB04A7-9971-407F-8106-13989CCD1AC1}" srcOrd="1" destOrd="0" presId="urn:microsoft.com/office/officeart/2005/8/layout/list1"/>
    <dgm:cxn modelId="{83D40288-F3A7-4693-ABFF-B21C9B23B2DD}" type="presParOf" srcId="{F553ADBA-4404-4F05-87AB-267E658FB36A}" destId="{7592959A-C327-494A-BD12-A83B883107BE}" srcOrd="5" destOrd="0" presId="urn:microsoft.com/office/officeart/2005/8/layout/list1"/>
    <dgm:cxn modelId="{1573130A-A84C-4095-B686-6EBDABF2076B}" type="presParOf" srcId="{F553ADBA-4404-4F05-87AB-267E658FB36A}" destId="{4C76E7C3-18BF-4197-970E-1B68AB752CCF}" srcOrd="6" destOrd="0" presId="urn:microsoft.com/office/officeart/2005/8/layout/list1"/>
    <dgm:cxn modelId="{8032CB97-43A0-4C66-B07D-A9F02036B18C}" type="presParOf" srcId="{F553ADBA-4404-4F05-87AB-267E658FB36A}" destId="{D28113CA-4EC4-4CF8-802B-8EC54B837F12}" srcOrd="7" destOrd="0" presId="urn:microsoft.com/office/officeart/2005/8/layout/list1"/>
    <dgm:cxn modelId="{9607E6B0-6CB1-477F-ADCF-E2D8060E9F70}" type="presParOf" srcId="{F553ADBA-4404-4F05-87AB-267E658FB36A}" destId="{E5BF2118-B4A8-4C9B-BA94-1712AAC869E4}" srcOrd="8" destOrd="0" presId="urn:microsoft.com/office/officeart/2005/8/layout/list1"/>
    <dgm:cxn modelId="{FF7F93A4-4703-47A8-9749-E77A2DEAB584}" type="presParOf" srcId="{E5BF2118-B4A8-4C9B-BA94-1712AAC869E4}" destId="{C8E2AA7F-51C0-48AC-B178-13A8A74DEB72}" srcOrd="0" destOrd="0" presId="urn:microsoft.com/office/officeart/2005/8/layout/list1"/>
    <dgm:cxn modelId="{17B3057D-A14B-4653-93ED-6029EDA480AE}" type="presParOf" srcId="{E5BF2118-B4A8-4C9B-BA94-1712AAC869E4}" destId="{609261EC-CF7B-4B85-B5B8-592A0FF92E83}" srcOrd="1" destOrd="0" presId="urn:microsoft.com/office/officeart/2005/8/layout/list1"/>
    <dgm:cxn modelId="{25D59DD3-FC2E-4684-A050-05E598C21793}" type="presParOf" srcId="{F553ADBA-4404-4F05-87AB-267E658FB36A}" destId="{E959221E-BE3C-4E92-BD48-43A24F38D99D}" srcOrd="9" destOrd="0" presId="urn:microsoft.com/office/officeart/2005/8/layout/list1"/>
    <dgm:cxn modelId="{E6F654BB-6424-46C8-B8E1-1D0A00D97B20}" type="presParOf" srcId="{F553ADBA-4404-4F05-87AB-267E658FB36A}" destId="{33B23617-D755-4C1F-A1A4-C711939CDFDE}"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131CA1-708F-41B0-89D6-BA84B9CFD1FD}" type="datetimeFigureOut">
              <a:rPr lang="en-US" smtClean="0"/>
              <a:pPr/>
              <a:t>9/29/2009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A5FA32-CB04-41AD-BBC7-D0D6AB4270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A5FA32-CB04-41AD-BBC7-D0D6AB4270FF}"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A5FA32-CB04-41AD-BBC7-D0D6AB4270FF}"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A5FA32-CB04-41AD-BBC7-D0D6AB4270FF}"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A5FA32-CB04-41AD-BBC7-D0D6AB4270FF}"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CFB6AA-A036-4138-AC15-83BC4987C8BB}" type="datetimeFigureOut">
              <a:rPr lang="en-US" smtClean="0"/>
              <a:pPr/>
              <a:t>9/29/2009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50BE21-969B-4AC8-89F0-6A9F3759B2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CFB6AA-A036-4138-AC15-83BC4987C8BB}" type="datetimeFigureOut">
              <a:rPr lang="en-US" smtClean="0"/>
              <a:pPr/>
              <a:t>9/29/2009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CFB6AA-A036-4138-AC15-83BC4987C8BB}" type="datetimeFigureOut">
              <a:rPr lang="en-US" smtClean="0"/>
              <a:pPr/>
              <a:t>9/29/2009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CFB6AA-A036-4138-AC15-83BC4987C8BB}" type="datetimeFigureOut">
              <a:rPr lang="en-US" smtClean="0"/>
              <a:pPr/>
              <a:t>9/29/2009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CFB6AA-A036-4138-AC15-83BC4987C8BB}" type="datetimeFigureOut">
              <a:rPr lang="en-US" smtClean="0"/>
              <a:pPr/>
              <a:t>9/29/2009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BE21-969B-4AC8-89F0-6A9F3759B2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CFB6AA-A036-4138-AC15-83BC4987C8BB}" type="datetimeFigureOut">
              <a:rPr lang="en-US" smtClean="0"/>
              <a:pPr/>
              <a:t>9/29/2009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CFB6AA-A036-4138-AC15-83BC4987C8BB}" type="datetimeFigureOut">
              <a:rPr lang="en-US" smtClean="0"/>
              <a:pPr/>
              <a:t>9/29/2009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CFB6AA-A036-4138-AC15-83BC4987C8BB}" type="datetimeFigureOut">
              <a:rPr lang="en-US" smtClean="0"/>
              <a:pPr/>
              <a:t>9/29/2009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FB6AA-A036-4138-AC15-83BC4987C8BB}" type="datetimeFigureOut">
              <a:rPr lang="en-US" smtClean="0"/>
              <a:pPr/>
              <a:t>9/29/2009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CFB6AA-A036-4138-AC15-83BC4987C8BB}" type="datetimeFigureOut">
              <a:rPr lang="en-US" smtClean="0"/>
              <a:pPr/>
              <a:t>9/29/2009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BE21-969B-4AC8-89F0-6A9F3759B2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CFB6AA-A036-4138-AC15-83BC4987C8BB}" type="datetimeFigureOut">
              <a:rPr lang="en-US" smtClean="0"/>
              <a:pPr/>
              <a:t>9/29/2009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9650BE21-969B-4AC8-89F0-6A9F3759B2A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CFB6AA-A036-4138-AC15-83BC4987C8BB}" type="datetimeFigureOut">
              <a:rPr lang="en-US" smtClean="0"/>
              <a:pPr/>
              <a:t>9/29/2009</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50BE21-969B-4AC8-89F0-6A9F3759B2A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ideo" Target="file:///C:\Documents%20and%20Settings\HANI%20ALFARDAN\Desktop\&#1593;&#1585;&#1608;&#1590;%20&#1575;&#1604;&#1578;&#1583;&#1585;&#1610;&#1576;\&#1571;&#1582;&#1591;&#1575;&#1569;%20&#1605;&#1584;&#1610;&#1593;&#1610;&#1606;\&amp;%23x202b;&#1605;&#1602;&#1575;&#1591;&#1593;%20&#1605;&#1590;&#1581;&#1603;&#1607;%20&#1604;&#1602;&#1606;&#1575;&#1577;%20&#1575;&#1604;&#1580;&#1586;&#1610;&#1585;&#1607;&amp;%23x202c;&amp;lrm;.wmv"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file:///C:\Documents%20and%20Settings\HANI%20ALFARDAN\Desktop\&#1593;&#1585;&#1608;&#1590;%20&#1575;&#1604;&#1578;&#1583;&#1585;&#1610;&#1576;\&#1571;&#1582;&#1591;&#1575;&#1569;%20&#1605;&#1584;&#1610;&#1593;&#1610;&#1606;\&amp;%23x202b;&#1578;&#1608;&#1607;&#1602;%20&#1575;&#1604;&#1605;&#1584;&#1610;&#1593;&amp;%23x202c;&amp;lrm;.wm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4200"/>
            <a:ext cx="7772400" cy="1362456"/>
          </a:xfrm>
        </p:spPr>
        <p:style>
          <a:lnRef idx="1">
            <a:schemeClr val="accent2"/>
          </a:lnRef>
          <a:fillRef idx="3">
            <a:schemeClr val="accent2"/>
          </a:fillRef>
          <a:effectRef idx="2">
            <a:schemeClr val="accent2"/>
          </a:effectRef>
          <a:fontRef idx="minor">
            <a:schemeClr val="lt1"/>
          </a:fontRef>
        </p:style>
        <p:txBody>
          <a:bodyPr>
            <a:noAutofit/>
          </a:bodyPr>
          <a:lstStyle/>
          <a:p>
            <a:pPr algn="ctr"/>
            <a:r>
              <a:rPr lang="ar-SA" sz="15000" dirty="0" smtClean="0"/>
              <a:t>عملية الاتصال</a:t>
            </a:r>
            <a:endParaRPr lang="en-US" sz="15000" dirty="0"/>
          </a:p>
        </p:txBody>
      </p:sp>
      <p:sp>
        <p:nvSpPr>
          <p:cNvPr id="11" name="Text Placeholder 10"/>
          <p:cNvSpPr>
            <a:spLocks noGrp="1"/>
          </p:cNvSpPr>
          <p:nvPr>
            <p:ph type="body" idx="1"/>
          </p:nvPr>
        </p:nvSpPr>
        <p:spPr>
          <a:xfrm>
            <a:off x="533400" y="6096000"/>
            <a:ext cx="7772400" cy="442912"/>
          </a:xfrm>
        </p:spPr>
        <p:txBody>
          <a:bodyPr>
            <a:normAutofit fontScale="92500"/>
          </a:bodyPr>
          <a:lstStyle/>
          <a:p>
            <a:r>
              <a:rPr lang="ar-SA" b="1" dirty="0" smtClean="0"/>
              <a:t>هاني الفردان					أماني </a:t>
            </a:r>
            <a:r>
              <a:rPr lang="ar-SA" b="1" dirty="0" err="1" smtClean="0"/>
              <a:t>المسقطي</a:t>
            </a:r>
            <a:r>
              <a:rPr lang="ar-SA" b="1" dirty="0" smtClean="0"/>
              <a:t>            </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r>
              <a:rPr lang="ar-SA" dirty="0" smtClean="0"/>
              <a:t>خامساً : التغذية الراجعة :</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pPr>
            <a:r>
              <a:rPr lang="ar-SA" sz="3200" b="1" dirty="0" smtClean="0">
                <a:latin typeface="Times New Roman"/>
                <a:ea typeface="Times New Roman"/>
                <a:cs typeface="Traditional Arabic" pitchFamily="2" charset="-78"/>
              </a:rPr>
              <a:t>وهي الوسيلة التي يتعرف </a:t>
            </a:r>
            <a:r>
              <a:rPr lang="ar-SA" sz="3200" b="1" dirty="0" err="1" smtClean="0">
                <a:latin typeface="Times New Roman"/>
                <a:ea typeface="Times New Roman"/>
                <a:cs typeface="Traditional Arabic" pitchFamily="2" charset="-78"/>
              </a:rPr>
              <a:t>بها</a:t>
            </a:r>
            <a:r>
              <a:rPr lang="ar-SA" sz="3200" b="1" dirty="0" smtClean="0">
                <a:latin typeface="Times New Roman"/>
                <a:ea typeface="Times New Roman"/>
                <a:cs typeface="Traditional Arabic" pitchFamily="2" charset="-78"/>
              </a:rPr>
              <a:t> المرسل على التأثير المقصود للرسالة التي قام ببثها للمستقبل.</a:t>
            </a:r>
          </a:p>
          <a:p>
            <a:pPr marR="0" algn="ctr" rtl="1">
              <a:spcBef>
                <a:spcPts val="0"/>
              </a:spcBef>
            </a:pPr>
            <a:r>
              <a:rPr lang="ar-SA" sz="3200" b="1" dirty="0" smtClean="0">
                <a:latin typeface="Times New Roman"/>
                <a:ea typeface="Times New Roman"/>
                <a:cs typeface="Traditional Arabic" pitchFamily="2" charset="-78"/>
              </a:rPr>
              <a:t>وعلامتها :</a:t>
            </a:r>
          </a:p>
          <a:p>
            <a:pPr marR="0" algn="justLow" rtl="1">
              <a:spcBef>
                <a:spcPts val="0"/>
              </a:spcBef>
            </a:pPr>
            <a:r>
              <a:rPr lang="ar-SA" sz="3200" b="1" dirty="0" smtClean="0">
                <a:latin typeface="Times New Roman"/>
                <a:ea typeface="Times New Roman"/>
                <a:cs typeface="Traditional Arabic" pitchFamily="2" charset="-78"/>
              </a:rPr>
              <a:t>ظهور علامات </a:t>
            </a:r>
            <a:r>
              <a:rPr lang="ar-SA" sz="3200" b="1" dirty="0" err="1" smtClean="0">
                <a:latin typeface="Times New Roman"/>
                <a:ea typeface="Times New Roman"/>
                <a:cs typeface="Traditional Arabic" pitchFamily="2" charset="-78"/>
              </a:rPr>
              <a:t>الإنفعال</a:t>
            </a:r>
            <a:r>
              <a:rPr lang="ar-SA" sz="3200" b="1" dirty="0" smtClean="0">
                <a:latin typeface="Times New Roman"/>
                <a:ea typeface="Times New Roman"/>
                <a:cs typeface="Traditional Arabic" pitchFamily="2" charset="-78"/>
              </a:rPr>
              <a:t> على المستقبل من فرح أو حزن أو ضحك أو بكاء أو خوف أو </a:t>
            </a:r>
            <a:r>
              <a:rPr lang="ar-SA" sz="3200" b="1" dirty="0" err="1" smtClean="0">
                <a:latin typeface="Times New Roman"/>
                <a:ea typeface="Times New Roman"/>
                <a:cs typeface="Traditional Arabic" pitchFamily="2" charset="-78"/>
              </a:rPr>
              <a:t>إنزعاج</a:t>
            </a:r>
            <a:r>
              <a:rPr lang="ar-SA" sz="3200" b="1" dirty="0" smtClean="0">
                <a:latin typeface="Times New Roman"/>
                <a:ea typeface="Times New Roman"/>
                <a:cs typeface="Traditional Arabic" pitchFamily="2" charset="-78"/>
              </a:rPr>
              <a:t> .</a:t>
            </a:r>
          </a:p>
          <a:p>
            <a:pPr marR="0" algn="ctr" rtl="1">
              <a:spcBef>
                <a:spcPts val="0"/>
              </a:spcBef>
            </a:pPr>
            <a:r>
              <a:rPr lang="ar-SA" sz="3200" b="1" dirty="0" smtClean="0">
                <a:latin typeface="Times New Roman"/>
                <a:ea typeface="Times New Roman"/>
                <a:cs typeface="Traditional Arabic" pitchFamily="2" charset="-78"/>
              </a:rPr>
              <a:t>ملاحظة:</a:t>
            </a:r>
          </a:p>
          <a:p>
            <a:pPr marR="0" algn="justLow" rtl="1">
              <a:spcBef>
                <a:spcPts val="0"/>
              </a:spcBef>
            </a:pPr>
            <a:r>
              <a:rPr lang="ar-SA" sz="3200" b="1" dirty="0" smtClean="0">
                <a:latin typeface="Times New Roman"/>
                <a:ea typeface="Times New Roman"/>
                <a:cs typeface="Traditional Arabic" pitchFamily="2" charset="-78"/>
              </a:rPr>
              <a:t>قد تكون التغذية إيجابية ومن الممكن أن </a:t>
            </a:r>
            <a:r>
              <a:rPr lang="ar-SA" sz="3200" b="1" smtClean="0">
                <a:latin typeface="Times New Roman"/>
                <a:ea typeface="Times New Roman"/>
                <a:cs typeface="Traditional Arabic" pitchFamily="2" charset="-78"/>
              </a:rPr>
              <a:t>تكون سلبية، فالإيجابية </a:t>
            </a:r>
            <a:r>
              <a:rPr lang="ar-SA" sz="3200" b="1" dirty="0" smtClean="0">
                <a:latin typeface="Times New Roman"/>
                <a:ea typeface="Times New Roman"/>
                <a:cs typeface="Traditional Arabic" pitchFamily="2" charset="-78"/>
              </a:rPr>
              <a:t>تخبرك أنه تم تحقيق التأثير المقصود والسلبية هي الإنحراف عن الهدف المقصود إيصاله.</a:t>
            </a: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r>
              <a:rPr lang="ar-SA" dirty="0" smtClean="0"/>
              <a:t>التشويش:</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pPr>
            <a:r>
              <a:rPr lang="ar-SA" sz="3200" b="1" dirty="0" smtClean="0">
                <a:latin typeface="Times New Roman"/>
                <a:ea typeface="Times New Roman"/>
                <a:cs typeface="Traditional Arabic" pitchFamily="2" charset="-78"/>
              </a:rPr>
              <a:t>”مجموعة من المؤثرات الداخلية والخارجية تؤدي إلى عدم وصول الرسالة إلى المستقبل بشكل كلي أو جزئي“</a:t>
            </a:r>
          </a:p>
          <a:p>
            <a:pPr marR="0" algn="justLow" rtl="1">
              <a:spcBef>
                <a:spcPts val="0"/>
              </a:spcBef>
            </a:pPr>
            <a:endParaRPr lang="ar-SA" sz="3200" b="1" dirty="0" smtClean="0">
              <a:latin typeface="Times New Roman"/>
              <a:ea typeface="Times New Roman"/>
              <a:cs typeface="Traditional Arabic" pitchFamily="2" charset="-78"/>
            </a:endParaRPr>
          </a:p>
          <a:p>
            <a:pPr marR="0" algn="ctr" rtl="1">
              <a:spcBef>
                <a:spcPts val="0"/>
              </a:spcBef>
            </a:pPr>
            <a:r>
              <a:rPr lang="ar-SA" sz="3200" b="1" dirty="0" smtClean="0">
                <a:latin typeface="Times New Roman"/>
                <a:ea typeface="Times New Roman"/>
                <a:cs typeface="Traditional Arabic" pitchFamily="2" charset="-78"/>
              </a:rPr>
              <a:t> أنواع التشويش:</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الميكانيكي : وهو أي تداخل فني يطرأ على إرسال الرسالة من المرسل إلى المستقبل مثل مرور طائرة أو تعرض بث تلفزيوني إلى عطل فني، أو الأخطاء المطبعية والإملائية</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الدلالي : ويأتي من داخل الفرد حينما يتم تفسير خاطئ للرسالة </a:t>
            </a: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r>
              <a:rPr lang="ar-SA" dirty="0" smtClean="0"/>
              <a:t>التشويش:</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pPr>
            <a:endParaRPr lang="ar-SA" sz="3200" b="1" dirty="0" smtClean="0">
              <a:latin typeface="Times New Roman"/>
              <a:ea typeface="Times New Roman"/>
              <a:cs typeface="Traditional Arabic" pitchFamily="2" charset="-78"/>
            </a:endParaRPr>
          </a:p>
          <a:p>
            <a:pPr marR="0" algn="justLow" rtl="1">
              <a:spcBef>
                <a:spcPts val="0"/>
              </a:spcBef>
            </a:pPr>
            <a:r>
              <a:rPr lang="ar-SA" sz="3200" b="1" dirty="0" smtClean="0">
                <a:latin typeface="Times New Roman"/>
                <a:ea typeface="Times New Roman"/>
                <a:cs typeface="Traditional Arabic" pitchFamily="2" charset="-78"/>
              </a:rPr>
              <a:t>هل يعد التشويش عنصرا من عناصر عملية الاتصال ؟</a:t>
            </a:r>
          </a:p>
          <a:p>
            <a:pPr marR="0" algn="justLow" rtl="1">
              <a:spcBef>
                <a:spcPts val="0"/>
              </a:spcBef>
            </a:pPr>
            <a:endParaRPr lang="ar-SA" sz="3200" b="1" dirty="0" smtClean="0">
              <a:latin typeface="Times New Roman"/>
              <a:ea typeface="Times New Roman"/>
              <a:cs typeface="Traditional Arabic" pitchFamily="2" charset="-78"/>
            </a:endParaRPr>
          </a:p>
          <a:p>
            <a:pPr marR="0" algn="justLow" rtl="1">
              <a:spcBef>
                <a:spcPts val="0"/>
              </a:spcBef>
            </a:pPr>
            <a:r>
              <a:rPr lang="ar-SA" sz="3200" b="1" dirty="0" smtClean="0">
                <a:latin typeface="Times New Roman"/>
                <a:ea typeface="Times New Roman"/>
                <a:cs typeface="Traditional Arabic" pitchFamily="2" charset="-78"/>
              </a:rPr>
              <a:t>التشويش  لا يعد من عناصر الاتصال، إذ أنه يعمل باتجاه معاكس لعملية الاتصال والتي من مهامها تحقيق التفاهم.</a:t>
            </a: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pPr algn="just" rtl="1"/>
            <a:r>
              <a:rPr lang="ar-SA" dirty="0" smtClean="0"/>
              <a:t>التشويش: بالنسبة لأطراف </a:t>
            </a:r>
            <a:r>
              <a:rPr lang="ar-SA" dirty="0" err="1" smtClean="0"/>
              <a:t>الإتصال</a:t>
            </a:r>
            <a:r>
              <a:rPr lang="ar-SA" dirty="0" smtClean="0"/>
              <a:t>:</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المرسل : </a:t>
            </a:r>
          </a:p>
          <a:p>
            <a:pPr marR="0" algn="justLow" rtl="1">
              <a:spcBef>
                <a:spcPts val="0"/>
              </a:spcBef>
            </a:pPr>
            <a:r>
              <a:rPr lang="ar-SA" sz="3200" b="1" dirty="0" smtClean="0">
                <a:latin typeface="Times New Roman"/>
                <a:ea typeface="Times New Roman"/>
                <a:cs typeface="Traditional Arabic" pitchFamily="2" charset="-78"/>
              </a:rPr>
              <a:t>حينما لا تتوفر لديه الاستعدادات لنقل الرسالة بسبب ظروف نفسية أو اجتماعية أو موضوعية. </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المستقبل : </a:t>
            </a:r>
          </a:p>
          <a:p>
            <a:pPr marR="0" algn="justLow" rtl="1">
              <a:spcBef>
                <a:spcPts val="0"/>
              </a:spcBef>
            </a:pPr>
            <a:r>
              <a:rPr lang="ar-SA" sz="3200" b="1" dirty="0" smtClean="0">
                <a:latin typeface="Times New Roman"/>
                <a:ea typeface="Times New Roman"/>
                <a:cs typeface="Traditional Arabic" pitchFamily="2" charset="-78"/>
              </a:rPr>
              <a:t>عندما لا يتوفر الاستعداد نتيجة لشرود الذهن وانشغاله في أمر خارج الموقف الاتصالي. </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الرسالة : </a:t>
            </a:r>
          </a:p>
          <a:p>
            <a:pPr marR="0" algn="justLow" rtl="1">
              <a:spcBef>
                <a:spcPts val="0"/>
              </a:spcBef>
            </a:pPr>
            <a:r>
              <a:rPr lang="ar-SA" sz="3200" b="1" dirty="0" smtClean="0">
                <a:latin typeface="Times New Roman"/>
                <a:ea typeface="Times New Roman"/>
                <a:cs typeface="Traditional Arabic" pitchFamily="2" charset="-78"/>
              </a:rPr>
              <a:t>عندما لا تعد بشكل يناسب مستويات المستقبلين مثل صعوبتها وتجردها ولغتها وغير ذلك.</a:t>
            </a:r>
          </a:p>
          <a:p>
            <a:pPr marR="0" algn="justLow" rtl="1">
              <a:spcBef>
                <a:spcPts val="0"/>
              </a:spcBef>
            </a:pPr>
            <a:r>
              <a:rPr lang="ar-SA" sz="3200" b="1" dirty="0" smtClean="0">
                <a:latin typeface="Times New Roman"/>
                <a:ea typeface="Times New Roman"/>
                <a:cs typeface="Traditional Arabic" pitchFamily="2" charset="-78"/>
              </a:rPr>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ox(i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pPr algn="just" rtl="1"/>
            <a:r>
              <a:rPr lang="ar-SA" dirty="0" smtClean="0"/>
              <a:t>التشويش: بالنسبة لأطراف </a:t>
            </a:r>
            <a:r>
              <a:rPr lang="ar-SA" dirty="0" err="1" smtClean="0"/>
              <a:t>الإتصال</a:t>
            </a:r>
            <a:r>
              <a:rPr lang="ar-SA" dirty="0" smtClean="0"/>
              <a:t>:</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وسيلة الاتصال : </a:t>
            </a:r>
          </a:p>
          <a:p>
            <a:pPr marR="0" algn="justLow" rtl="1">
              <a:spcBef>
                <a:spcPts val="0"/>
              </a:spcBef>
            </a:pPr>
            <a:r>
              <a:rPr lang="ar-SA" sz="3200" b="1" dirty="0" smtClean="0">
                <a:latin typeface="Times New Roman"/>
                <a:ea typeface="Times New Roman"/>
                <a:cs typeface="Traditional Arabic" pitchFamily="2" charset="-78"/>
              </a:rPr>
              <a:t>إذا تعرضت إلى عطل فني أو كان العرض مشوشاً أو متقطعاً وكذلك ينبعث التشويش من عدم دقة اختيار القناة المناسبة للاتصال.</a:t>
            </a:r>
          </a:p>
          <a:p>
            <a:pPr marR="0" algn="justLow" rtl="1">
              <a:spcBef>
                <a:spcPts val="0"/>
              </a:spcBef>
            </a:pPr>
            <a:r>
              <a:rPr lang="ar-SA" sz="3200" b="1" dirty="0" smtClean="0">
                <a:latin typeface="Times New Roman"/>
                <a:ea typeface="Times New Roman"/>
                <a:cs typeface="Traditional Arabic" pitchFamily="2" charset="-78"/>
              </a:rPr>
              <a:t> </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مكان الاتصال  (في حال الاتصال المباشر): </a:t>
            </a:r>
          </a:p>
          <a:p>
            <a:pPr marR="0" algn="justLow" rtl="1">
              <a:spcBef>
                <a:spcPts val="0"/>
              </a:spcBef>
            </a:pPr>
            <a:r>
              <a:rPr lang="ar-SA" sz="3200" b="1" dirty="0" smtClean="0">
                <a:latin typeface="Times New Roman"/>
                <a:ea typeface="Times New Roman"/>
                <a:cs typeface="Traditional Arabic" pitchFamily="2" charset="-78"/>
              </a:rPr>
              <a:t>إذا لم يتم اختيار المكان الذي تحدث فيه عملية الاتصال بعناية فقد يترتب عليه تشويش ميكانيكي أو دلالي.</a:t>
            </a: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700" y="3124200"/>
            <a:ext cx="7851648" cy="1066800"/>
          </a:xfrm>
        </p:spPr>
        <p:style>
          <a:lnRef idx="1">
            <a:schemeClr val="accent2"/>
          </a:lnRef>
          <a:fillRef idx="3">
            <a:schemeClr val="accent2"/>
          </a:fillRef>
          <a:effectRef idx="2">
            <a:schemeClr val="accent2"/>
          </a:effectRef>
          <a:fontRef idx="minor">
            <a:schemeClr val="lt1"/>
          </a:fontRef>
        </p:style>
        <p:txBody>
          <a:bodyPr>
            <a:noAutofit/>
          </a:bodyPr>
          <a:lstStyle/>
          <a:p>
            <a:pPr algn="ctr"/>
            <a:r>
              <a:rPr lang="ar-SA" sz="15000" dirty="0" smtClean="0"/>
              <a:t>أمثلة</a:t>
            </a:r>
            <a:endParaRPr lang="en-US" sz="15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609600" y="1524000"/>
            <a:ext cx="2212848" cy="3699803"/>
          </a:xfrm>
        </p:spPr>
        <p:txBody>
          <a:bodyPr>
            <a:noAutofit/>
          </a:bodyPr>
          <a:lstStyle/>
          <a:p>
            <a:pPr algn="ctr"/>
            <a:r>
              <a:rPr lang="ar-SA" sz="3200" dirty="0" smtClean="0"/>
              <a:t>الأخطاء المطبعية في الصحف أحيانا تكون قاتلة، فهي لا تفسد المعنى وتغيره فقط، ولكنها قد تثير أزمات داخلية أو أزمة في العلاقات بين الدول</a:t>
            </a:r>
            <a:endParaRPr lang="en-US" sz="3200" dirty="0"/>
          </a:p>
        </p:txBody>
      </p:sp>
      <p:sp>
        <p:nvSpPr>
          <p:cNvPr id="17" name="Rectangle 16"/>
          <p:cNvSpPr/>
          <p:nvPr/>
        </p:nvSpPr>
        <p:spPr>
          <a:xfrm rot="415042">
            <a:off x="3409269" y="1276124"/>
            <a:ext cx="4678607" cy="384697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BH" sz="2800" b="1" dirty="0" smtClean="0">
                <a:solidFill>
                  <a:srgbClr val="FF0000"/>
                </a:solidFill>
              </a:rPr>
              <a:t>مصرع السفاح </a:t>
            </a:r>
            <a:br>
              <a:rPr lang="ar-BH" sz="2800" b="1" dirty="0" smtClean="0">
                <a:solidFill>
                  <a:srgbClr val="FF0000"/>
                </a:solidFill>
              </a:rPr>
            </a:br>
            <a:r>
              <a:rPr lang="ar-BH" sz="2800" b="1" dirty="0" smtClean="0">
                <a:solidFill>
                  <a:srgbClr val="FF0000"/>
                </a:solidFill>
              </a:rPr>
              <a:t>عبد الناصر في باكستان </a:t>
            </a:r>
            <a:r>
              <a:rPr lang="ar-BH" b="1" dirty="0" smtClean="0"/>
              <a:t/>
            </a:r>
            <a:br>
              <a:rPr lang="ar-BH" b="1" dirty="0" smtClean="0"/>
            </a:br>
            <a:r>
              <a:rPr lang="ar-BH" b="1" dirty="0" smtClean="0"/>
              <a:t>هذا الخطأ المطبعي الفادح أدى إلى مصادرة الصحيفة، بل ومحاصرتها </a:t>
            </a:r>
            <a:r>
              <a:rPr lang="ar-BH" b="1" smtClean="0"/>
              <a:t>بقوات الأمن.. </a:t>
            </a:r>
            <a:r>
              <a:rPr lang="ar-BH" b="1" dirty="0" smtClean="0"/>
              <a:t>وترجع خلفية هذا الخطأ إلى انشغال الرأي العام المصري بقضية السفاح محمود أمين سليمان والذي ارتكب جرائم قتل كثيرة، وكان الرئيس عبد الناصر مهتم بهذه القضية. وحدث أن قرر عبد الناصر السفر إلى باكستان متمنيا أن يتم القبض على السفاح قبل عودته وحدث أن قتل السفاح في نفس يوم سفر عبد الناصر، فكتبت </a:t>
            </a:r>
            <a:r>
              <a:rPr lang="ar-SA" b="1" dirty="0" smtClean="0"/>
              <a:t>الصحيفة </a:t>
            </a:r>
            <a:r>
              <a:rPr lang="ar-BH" b="1" dirty="0" smtClean="0"/>
              <a:t>على صفحتها الأولى جملة مصرع السفاح وتحتها كتب بنفس الخط عبد الناصر في باكستان فبدت للقارئ وكأنها جملة واحدة</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609600" y="1524000"/>
            <a:ext cx="2212848" cy="3699803"/>
          </a:xfrm>
        </p:spPr>
        <p:txBody>
          <a:bodyPr>
            <a:noAutofit/>
          </a:bodyPr>
          <a:lstStyle/>
          <a:p>
            <a:pPr algn="ctr"/>
            <a:r>
              <a:rPr lang="ar-SA" sz="3200" dirty="0" smtClean="0"/>
              <a:t>الأخطاء المطبعية في الصحف أحيانا تكون قاتلة، فهي لا تفسد المعنى وتغيره فقط، ولكنها قد تثير أزمات داخلية أو أزمة في العلاقات بين الدول</a:t>
            </a:r>
            <a:endParaRPr lang="en-US" sz="3200" dirty="0"/>
          </a:p>
        </p:txBody>
      </p:sp>
      <p:sp>
        <p:nvSpPr>
          <p:cNvPr id="17" name="Rectangle 16"/>
          <p:cNvSpPr/>
          <p:nvPr/>
        </p:nvSpPr>
        <p:spPr>
          <a:xfrm rot="415042">
            <a:off x="3409269" y="1276124"/>
            <a:ext cx="4678607" cy="384697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BH" sz="2800" b="1" dirty="0" smtClean="0">
                <a:solidFill>
                  <a:srgbClr val="FF0000"/>
                </a:solidFill>
              </a:rPr>
              <a:t>رحمه الله..إذا كان له </a:t>
            </a:r>
            <a:r>
              <a:rPr lang="ar-BH" sz="2800" b="1" dirty="0" err="1" smtClean="0">
                <a:solidFill>
                  <a:srgbClr val="FF0000"/>
                </a:solidFill>
              </a:rPr>
              <a:t>مكا</a:t>
            </a:r>
            <a:r>
              <a:rPr lang="ar-SA" sz="2800" b="1" dirty="0" smtClean="0">
                <a:solidFill>
                  <a:srgbClr val="FF0000"/>
                </a:solidFill>
              </a:rPr>
              <a:t>ن</a:t>
            </a:r>
            <a:r>
              <a:rPr lang="ar-BH" b="1" dirty="0" smtClean="0"/>
              <a:t/>
            </a:r>
            <a:br>
              <a:rPr lang="ar-BH" b="1" dirty="0" smtClean="0"/>
            </a:br>
            <a:r>
              <a:rPr lang="ar-BH" b="1" dirty="0" smtClean="0"/>
              <a:t> </a:t>
            </a:r>
            <a:r>
              <a:rPr lang="ar-BH" sz="2400" b="1" dirty="0" err="1" smtClean="0"/>
              <a:t>ارسل</a:t>
            </a:r>
            <a:r>
              <a:rPr lang="ar-BH" sz="2400" b="1" dirty="0" smtClean="0"/>
              <a:t> احد </a:t>
            </a:r>
            <a:r>
              <a:rPr lang="ar-BH" sz="2400" b="1" dirty="0" err="1" smtClean="0"/>
              <a:t>الاصدقاء</a:t>
            </a:r>
            <a:r>
              <a:rPr lang="ar-BH" sz="2400" b="1" dirty="0" smtClean="0"/>
              <a:t> </a:t>
            </a:r>
            <a:r>
              <a:rPr lang="ar-BH" sz="2400" b="1" dirty="0" err="1" smtClean="0"/>
              <a:t>الى</a:t>
            </a:r>
            <a:r>
              <a:rPr lang="ar-BH" sz="2400" b="1" dirty="0" smtClean="0"/>
              <a:t> محرر صحيفة نعي </a:t>
            </a:r>
            <a:r>
              <a:rPr lang="ar-BH" sz="2400" b="1" dirty="0" err="1" smtClean="0"/>
              <a:t>لاحد</a:t>
            </a:r>
            <a:r>
              <a:rPr lang="ar-BH" sz="2400" b="1" dirty="0" smtClean="0"/>
              <a:t> </a:t>
            </a:r>
            <a:r>
              <a:rPr lang="ar-BH" sz="2400" b="1" dirty="0" err="1" smtClean="0"/>
              <a:t>الاشخاص</a:t>
            </a:r>
            <a:r>
              <a:rPr lang="ar-BH" sz="2400" b="1" dirty="0" smtClean="0"/>
              <a:t> لنشره في الصحيفة، ووصل النعي </a:t>
            </a:r>
            <a:r>
              <a:rPr lang="ar-BH" sz="2400" b="1" dirty="0" err="1" smtClean="0"/>
              <a:t>متاخرا</a:t>
            </a:r>
            <a:r>
              <a:rPr lang="ar-BH" sz="2400" b="1" dirty="0" smtClean="0"/>
              <a:t> فكتب </a:t>
            </a:r>
            <a:r>
              <a:rPr lang="ar-SA" sz="2400" b="1" dirty="0" smtClean="0"/>
              <a:t>جملة </a:t>
            </a:r>
            <a:r>
              <a:rPr lang="ar-BH" sz="2400" b="1" dirty="0" err="1" smtClean="0"/>
              <a:t>اسفل</a:t>
            </a:r>
            <a:r>
              <a:rPr lang="ar-BH" sz="2400" b="1" dirty="0" smtClean="0"/>
              <a:t> الورقة: </a:t>
            </a:r>
            <a:r>
              <a:rPr lang="ar-BH" sz="2400" b="1" dirty="0" err="1" smtClean="0"/>
              <a:t>ان</a:t>
            </a:r>
            <a:r>
              <a:rPr lang="ar-BH" sz="2400" b="1" dirty="0" smtClean="0"/>
              <a:t> كان له مكان.... وفي صفحة الوفيات نشر نعي يقول: رحم الله فلان الفلاني، واسكنه فسيح جناته </a:t>
            </a:r>
            <a:r>
              <a:rPr lang="ar-BH" sz="2400" b="1" dirty="0" err="1" smtClean="0"/>
              <a:t>اذا</a:t>
            </a:r>
            <a:r>
              <a:rPr lang="ar-BH" sz="2400" b="1" dirty="0" smtClean="0"/>
              <a:t> كان له مكان </a:t>
            </a:r>
            <a:r>
              <a:rPr lang="ar-BH" b="1" dirty="0" smtClean="0"/>
              <a:t/>
            </a:r>
            <a:br>
              <a:rPr lang="ar-BH" b="1"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609600" y="1524000"/>
            <a:ext cx="2212848" cy="3699803"/>
          </a:xfrm>
        </p:spPr>
        <p:txBody>
          <a:bodyPr>
            <a:noAutofit/>
          </a:bodyPr>
          <a:lstStyle/>
          <a:p>
            <a:pPr algn="ctr"/>
            <a:r>
              <a:rPr lang="ar-SA" sz="3200" dirty="0" smtClean="0"/>
              <a:t>الأخطاء المطبعية في الصحف أحيانا تكون قاتلة، فهي لا تفسد المعنى وتغيره فقط، ولكنها قد تثير أزمات داخلية أو أزمة في العلاقات بين الدول</a:t>
            </a:r>
            <a:endParaRPr lang="en-US" sz="3200" dirty="0"/>
          </a:p>
        </p:txBody>
      </p:sp>
      <p:sp>
        <p:nvSpPr>
          <p:cNvPr id="17" name="Rectangle 16"/>
          <p:cNvSpPr/>
          <p:nvPr/>
        </p:nvSpPr>
        <p:spPr>
          <a:xfrm rot="415042">
            <a:off x="3409269" y="1276124"/>
            <a:ext cx="4678607" cy="384697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BH" sz="2800" b="1" dirty="0" smtClean="0">
                <a:solidFill>
                  <a:srgbClr val="FF0000"/>
                </a:solidFill>
              </a:rPr>
              <a:t>الكلاب ينهون إضرابهم </a:t>
            </a:r>
            <a:r>
              <a:rPr lang="ar-BH" b="1" dirty="0" smtClean="0"/>
              <a:t/>
            </a:r>
            <a:br>
              <a:rPr lang="ar-BH" b="1" dirty="0" smtClean="0"/>
            </a:br>
            <a:r>
              <a:rPr lang="ar-BH" b="1" dirty="0" smtClean="0"/>
              <a:t> </a:t>
            </a:r>
            <a:r>
              <a:rPr lang="ar-BH" sz="2400" b="1" dirty="0" smtClean="0"/>
              <a:t>أضرب طلاب الجامعات في الإسكندرية من اجل تحقيق بعض المطالب ولكن </a:t>
            </a:r>
            <a:r>
              <a:rPr lang="ar-SA" sz="2400" b="1" dirty="0" err="1" smtClean="0"/>
              <a:t>ال</a:t>
            </a:r>
            <a:r>
              <a:rPr lang="ar-BH" sz="2400" b="1" dirty="0" smtClean="0"/>
              <a:t>صحيفة أخطأت في حرف واحد جعل الطلاب كلابا.. خطأ مطبعي تسبب في غضب الطلاب وعودتهم للإضراب مجددا الأمر الذي أثار الحكومة وذلك لأنها توصلت معهم إلى اتفاق لحل الإضراب الأول </a:t>
            </a:r>
            <a:r>
              <a:rPr lang="ar-BH" b="1" dirty="0" smtClean="0"/>
              <a:t/>
            </a:r>
            <a:br>
              <a:rPr lang="ar-BH" b="1"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mp;#x202b;مقاطع مضحكه لقناة الجزيره&amp;#x202c;&amp;lrm;.wmv">
            <a:hlinkClick r:id="" action="ppaction://media"/>
          </p:cNvPr>
          <p:cNvPicPr>
            <a:picLocks noRot="1" noChangeAspect="1"/>
          </p:cNvPicPr>
          <p:nvPr>
            <a:videoFile r:link="rId1"/>
          </p:nvPr>
        </p:nvPicPr>
        <p:blipFill>
          <a:blip r:embed="rId4"/>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9662"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lstStyle/>
          <a:p>
            <a:r>
              <a:rPr lang="ar-SA" dirty="0" smtClean="0"/>
              <a:t>مفهوم الاتصال</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يعرف الاتصال الشخصي بأنه </a:t>
            </a:r>
          </a:p>
          <a:p>
            <a:pPr marR="0" algn="justLow" rtl="1">
              <a:spcBef>
                <a:spcPts val="0"/>
              </a:spcBef>
            </a:pPr>
            <a:r>
              <a:rPr lang="ar-SA" sz="3200" b="1" dirty="0" smtClean="0">
                <a:latin typeface="Times New Roman"/>
                <a:ea typeface="Times New Roman"/>
                <a:cs typeface="Traditional Arabic" pitchFamily="2" charset="-78"/>
              </a:rPr>
              <a:t>"عملية نقل هادفة للمعلومات، من شخص إلى آخر، بغرض إيجاد نوع من التفاهم المتبادل بينهما". </a:t>
            </a:r>
            <a:r>
              <a:rPr lang="ar-SA" sz="1800" b="1" dirty="0" err="1" smtClean="0">
                <a:latin typeface="Times New Roman"/>
                <a:ea typeface="Times New Roman"/>
                <a:cs typeface="Traditional Arabic" pitchFamily="2" charset="-78"/>
              </a:rPr>
              <a:t>ياغي</a:t>
            </a:r>
            <a:r>
              <a:rPr lang="ar-SA" sz="1800" b="1" dirty="0" smtClean="0">
                <a:latin typeface="Times New Roman"/>
                <a:ea typeface="Times New Roman"/>
                <a:cs typeface="Traditional Arabic" pitchFamily="2" charset="-78"/>
              </a:rPr>
              <a:t> (1403هـ، 156) </a:t>
            </a:r>
            <a:endParaRPr lang="en-US" sz="1800" b="1" dirty="0" smtClean="0">
              <a:latin typeface="Times New Roman"/>
              <a:ea typeface="Times New Roman"/>
              <a:cs typeface="Traditional Arabic" pitchFamily="2" charset="-78"/>
            </a:endParaRPr>
          </a:p>
          <a:p>
            <a:pPr marR="0" algn="justLow" rtl="1">
              <a:spcBef>
                <a:spcPts val="0"/>
              </a:spcBef>
            </a:pPr>
            <a:r>
              <a:rPr lang="ar-SA" sz="3200" b="1" dirty="0" smtClean="0">
                <a:latin typeface="Times New Roman"/>
                <a:ea typeface="Times New Roman"/>
                <a:cs typeface="Traditional Arabic" pitchFamily="2" charset="-78"/>
              </a:rPr>
              <a:t> </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تعرف الجمعية الأمريكية للتدريب الاتصالات التنظيمية بأنها </a:t>
            </a:r>
          </a:p>
          <a:p>
            <a:pPr marR="0" algn="justLow" rtl="1">
              <a:spcBef>
                <a:spcPts val="0"/>
              </a:spcBef>
            </a:pPr>
            <a:r>
              <a:rPr lang="ar-SA" sz="3200" b="1" dirty="0" smtClean="0">
                <a:latin typeface="Times New Roman"/>
                <a:ea typeface="Times New Roman"/>
                <a:cs typeface="Traditional Arabic" pitchFamily="2" charset="-78"/>
              </a:rPr>
              <a:t>"عملية تبادل الأفكار والمعلومات من أجل إيجاد فهم مشترك وثقة بين العناصر الإنسانية في المنظمة " </a:t>
            </a:r>
            <a:r>
              <a:rPr lang="ar-SA" sz="1800" b="1" dirty="0" smtClean="0">
                <a:latin typeface="Times New Roman"/>
                <a:ea typeface="Times New Roman"/>
                <a:cs typeface="Traditional Arabic" pitchFamily="2" charset="-78"/>
              </a:rPr>
              <a:t>(</a:t>
            </a:r>
            <a:r>
              <a:rPr lang="ar-SA" sz="1800" b="1" dirty="0" err="1" smtClean="0">
                <a:latin typeface="Times New Roman"/>
                <a:ea typeface="Times New Roman"/>
                <a:cs typeface="Traditional Arabic" pitchFamily="2" charset="-78"/>
              </a:rPr>
              <a:t>علاقي</a:t>
            </a:r>
            <a:r>
              <a:rPr lang="ar-SA" sz="1800" b="1" dirty="0" smtClean="0">
                <a:latin typeface="Times New Roman"/>
                <a:ea typeface="Times New Roman"/>
                <a:cs typeface="Traditional Arabic" pitchFamily="2" charset="-78"/>
              </a:rPr>
              <a:t> : 1405هـ، 616)</a:t>
            </a:r>
            <a:endParaRPr lang="en-US" sz="1800" b="1" dirty="0" smtClean="0">
              <a:latin typeface="Times New Roman"/>
              <a:ea typeface="Times New Roman"/>
              <a:cs typeface="Traditional Arabic" pitchFamily="2" charset="-78"/>
            </a:endParaRP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ox(i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mp;#x202b;توهق المذيع&amp;#x202c;&amp;lrm;.wmv">
            <a:hlinkClick r:id="" action="ppaction://media"/>
          </p:cNvPr>
          <p:cNvPicPr>
            <a:picLocks noRot="1" noChangeAspect="1"/>
          </p:cNvPicPr>
          <p:nvPr>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1386"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val 50"/>
          <p:cNvSpPr/>
          <p:nvPr/>
        </p:nvSpPr>
        <p:spPr>
          <a:xfrm>
            <a:off x="584200" y="1384300"/>
            <a:ext cx="7848600" cy="51054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6257925" y="2495550"/>
            <a:ext cx="1295400" cy="9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t>مرسل</a:t>
            </a:r>
            <a:endParaRPr lang="en-US" sz="3200" b="1" dirty="0"/>
          </a:p>
        </p:txBody>
      </p:sp>
      <p:sp>
        <p:nvSpPr>
          <p:cNvPr id="5" name="Rounded Rectangle 4"/>
          <p:cNvSpPr/>
          <p:nvPr/>
        </p:nvSpPr>
        <p:spPr>
          <a:xfrm>
            <a:off x="3924300" y="2495550"/>
            <a:ext cx="1295400" cy="9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200" b="1" dirty="0" smtClean="0">
                <a:solidFill>
                  <a:prstClr val="white"/>
                </a:solidFill>
              </a:rPr>
              <a:t>رسالة</a:t>
            </a:r>
            <a:endParaRPr lang="en-US" sz="3200" b="1" dirty="0">
              <a:solidFill>
                <a:prstClr val="white"/>
              </a:solidFill>
            </a:endParaRPr>
          </a:p>
        </p:txBody>
      </p:sp>
      <p:sp>
        <p:nvSpPr>
          <p:cNvPr id="7" name="Rounded Rectangle 6"/>
          <p:cNvSpPr/>
          <p:nvPr/>
        </p:nvSpPr>
        <p:spPr>
          <a:xfrm>
            <a:off x="1600200" y="2495550"/>
            <a:ext cx="1390651" cy="2876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200" b="1" dirty="0" smtClean="0">
                <a:solidFill>
                  <a:prstClr val="white"/>
                </a:solidFill>
              </a:rPr>
              <a:t>وسيلة الاتصال</a:t>
            </a:r>
            <a:endParaRPr lang="en-US" sz="3200" b="1" dirty="0">
              <a:solidFill>
                <a:prstClr val="white"/>
              </a:solidFill>
            </a:endParaRPr>
          </a:p>
        </p:txBody>
      </p:sp>
      <p:sp>
        <p:nvSpPr>
          <p:cNvPr id="20" name="Rounded Rectangle 19"/>
          <p:cNvSpPr/>
          <p:nvPr/>
        </p:nvSpPr>
        <p:spPr>
          <a:xfrm>
            <a:off x="3914775" y="4457700"/>
            <a:ext cx="1295400" cy="9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200" b="1" dirty="0" smtClean="0">
                <a:solidFill>
                  <a:prstClr val="white"/>
                </a:solidFill>
              </a:rPr>
              <a:t>مستقبل</a:t>
            </a:r>
            <a:endParaRPr lang="en-US" sz="3200" b="1" dirty="0">
              <a:solidFill>
                <a:prstClr val="white"/>
              </a:solidFill>
            </a:endParaRPr>
          </a:p>
        </p:txBody>
      </p:sp>
      <p:sp>
        <p:nvSpPr>
          <p:cNvPr id="22" name="Left Arrow 21"/>
          <p:cNvSpPr/>
          <p:nvPr/>
        </p:nvSpPr>
        <p:spPr>
          <a:xfrm>
            <a:off x="5486400" y="2486025"/>
            <a:ext cx="533400" cy="9906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Arrow 22"/>
          <p:cNvSpPr/>
          <p:nvPr/>
        </p:nvSpPr>
        <p:spPr>
          <a:xfrm>
            <a:off x="3200400" y="2476500"/>
            <a:ext cx="533400" cy="9906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Left Arrow 33"/>
          <p:cNvSpPr/>
          <p:nvPr/>
        </p:nvSpPr>
        <p:spPr>
          <a:xfrm rot="10800000">
            <a:off x="3200400" y="4457700"/>
            <a:ext cx="533400" cy="9906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6248400" y="4457700"/>
            <a:ext cx="1295400" cy="9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200" b="1" dirty="0" smtClean="0">
                <a:solidFill>
                  <a:prstClr val="white"/>
                </a:solidFill>
              </a:rPr>
              <a:t>رجع الصدى</a:t>
            </a:r>
            <a:endParaRPr lang="en-US" sz="3200" b="1" dirty="0">
              <a:solidFill>
                <a:prstClr val="white"/>
              </a:solidFill>
            </a:endParaRPr>
          </a:p>
        </p:txBody>
      </p:sp>
      <p:sp>
        <p:nvSpPr>
          <p:cNvPr id="45" name="Left Arrow 44"/>
          <p:cNvSpPr/>
          <p:nvPr/>
        </p:nvSpPr>
        <p:spPr>
          <a:xfrm>
            <a:off x="5476875" y="4991100"/>
            <a:ext cx="533400" cy="4572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Left Arrow 46"/>
          <p:cNvSpPr/>
          <p:nvPr/>
        </p:nvSpPr>
        <p:spPr>
          <a:xfrm rot="10800000">
            <a:off x="5486400" y="4457700"/>
            <a:ext cx="533400" cy="4572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rot="5400000">
            <a:off x="6619876" y="3467100"/>
            <a:ext cx="542925" cy="990600"/>
            <a:chOff x="6619875" y="2971800"/>
            <a:chExt cx="542925" cy="990600"/>
          </a:xfrm>
        </p:grpSpPr>
        <p:sp>
          <p:nvSpPr>
            <p:cNvPr id="48" name="Left Arrow 47"/>
            <p:cNvSpPr/>
            <p:nvPr/>
          </p:nvSpPr>
          <p:spPr>
            <a:xfrm>
              <a:off x="6619875" y="3505200"/>
              <a:ext cx="533400" cy="4572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Left Arrow 48"/>
            <p:cNvSpPr/>
            <p:nvPr/>
          </p:nvSpPr>
          <p:spPr>
            <a:xfrm rot="10800000">
              <a:off x="6629400" y="2971800"/>
              <a:ext cx="533400" cy="4572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itle 60"/>
          <p:cNvSpPr>
            <a:spLocks noGrp="1"/>
          </p:cNvSpPr>
          <p:nvPr>
            <p:ph type="title"/>
          </p:nvPr>
        </p:nvSpPr>
        <p:spPr>
          <a:xfrm>
            <a:off x="533400" y="838200"/>
            <a:ext cx="7772400" cy="1002792"/>
          </a:xfrm>
        </p:spPr>
        <p:txBody>
          <a:bodyPr/>
          <a:lstStyle/>
          <a:p>
            <a:pPr algn="just" rtl="1"/>
            <a:r>
              <a:rPr lang="ar-SA" sz="5400" dirty="0" smtClean="0">
                <a:cs typeface="Traditional Arabic" pitchFamily="2" charset="-78"/>
              </a:rPr>
              <a:t>عملية الاتصال</a:t>
            </a:r>
            <a:endParaRPr sz="5400">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heckerboard(across)">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checkerboard(across)">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checkerboard(across)">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ox(i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checkerboard(across)">
                                      <p:cBhvr>
                                        <p:cTn id="42" dur="500"/>
                                        <p:tgtEl>
                                          <p:spTgt spid="45"/>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checkerboard(across)">
                                      <p:cBhvr>
                                        <p:cTn id="45" dur="500"/>
                                        <p:tgtEl>
                                          <p:spTgt spid="47"/>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box(in)">
                                      <p:cBhvr>
                                        <p:cTn id="50" dur="500"/>
                                        <p:tgtEl>
                                          <p:spTgt spid="40"/>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nodeType="click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checkerboard(across)">
                                      <p:cBhvr>
                                        <p:cTn id="55" dur="500"/>
                                        <p:tgtEl>
                                          <p:spTgt spid="50"/>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grpId="0" nodeType="clickEffect">
                                  <p:stCondLst>
                                    <p:cond delay="0"/>
                                  </p:stCondLst>
                                  <p:childTnLst>
                                    <p:set>
                                      <p:cBhvr>
                                        <p:cTn id="59" dur="1" fill="hold">
                                          <p:stCondLst>
                                            <p:cond delay="0"/>
                                          </p:stCondLst>
                                        </p:cTn>
                                        <p:tgtEl>
                                          <p:spTgt spid="51"/>
                                        </p:tgtEl>
                                        <p:attrNameLst>
                                          <p:attrName>style.visibility</p:attrName>
                                        </p:attrNameLst>
                                      </p:cBhvr>
                                      <p:to>
                                        <p:strVal val="visible"/>
                                      </p:to>
                                    </p:set>
                                    <p:animEffect transition="in" filter="diamond(in)">
                                      <p:cBhvr>
                                        <p:cTn id="60"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 grpId="0" animBg="1"/>
      <p:bldP spid="5" grpId="0" animBg="1"/>
      <p:bldP spid="7" grpId="0" animBg="1"/>
      <p:bldP spid="20" grpId="0" animBg="1"/>
      <p:bldP spid="22" grpId="0" animBg="1"/>
      <p:bldP spid="23" grpId="0" animBg="1"/>
      <p:bldP spid="34" grpId="0" animBg="1"/>
      <p:bldP spid="40" grpId="0" animBg="1"/>
      <p:bldP spid="45"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lstStyle/>
          <a:p>
            <a:r>
              <a:rPr lang="ar-SA" dirty="0" smtClean="0"/>
              <a:t>أولاً : المرسل</a:t>
            </a:r>
            <a:endParaRPr lang="en-US" dirty="0"/>
          </a:p>
        </p:txBody>
      </p:sp>
      <p:sp>
        <p:nvSpPr>
          <p:cNvPr id="3" name="Subtitle 2"/>
          <p:cNvSpPr>
            <a:spLocks noGrp="1"/>
          </p:cNvSpPr>
          <p:nvPr>
            <p:ph type="subTitle" idx="1"/>
          </p:nvPr>
        </p:nvSpPr>
        <p:spPr>
          <a:xfrm>
            <a:off x="533400" y="2247900"/>
            <a:ext cx="7854696" cy="4191000"/>
          </a:xfrm>
        </p:spPr>
        <p:txBody>
          <a:bodyPr>
            <a:noAutofit/>
          </a:bodyPr>
          <a:lstStyle/>
          <a:p>
            <a:pPr marR="0" algn="justLow" rtl="1">
              <a:spcBef>
                <a:spcPts val="0"/>
              </a:spcBef>
            </a:pPr>
            <a:r>
              <a:rPr lang="ar-SA" sz="3200" b="1" dirty="0" smtClean="0">
                <a:latin typeface="Times New Roman"/>
                <a:ea typeface="Times New Roman"/>
                <a:cs typeface="Traditional Arabic" pitchFamily="2" charset="-78"/>
              </a:rPr>
              <a:t>هو مصدر الرسالة الذي يصفها في كلمات أو حركات أو إشارات ينقلها للأخريين.</a:t>
            </a:r>
          </a:p>
          <a:p>
            <a:pPr marR="0" algn="ctr" rtl="1">
              <a:spcBef>
                <a:spcPts val="0"/>
              </a:spcBef>
            </a:pPr>
            <a:r>
              <a:rPr lang="ar-SA" sz="3200" b="1" dirty="0" smtClean="0">
                <a:latin typeface="Times New Roman"/>
                <a:ea typeface="Times New Roman"/>
                <a:cs typeface="Traditional Arabic" pitchFamily="2" charset="-78"/>
              </a:rPr>
              <a:t>شروط لابد من توفرها بالمرسل:</a:t>
            </a:r>
          </a:p>
          <a:p>
            <a:pPr marR="0" algn="ctr" rtl="1">
              <a:spcBef>
                <a:spcPts val="0"/>
              </a:spcBef>
            </a:pPr>
            <a:endParaRPr lang="ar-SA" sz="3200" b="1" dirty="0" smtClean="0">
              <a:latin typeface="Times New Roman"/>
              <a:ea typeface="Times New Roman"/>
              <a:cs typeface="Traditional Arabic" pitchFamily="2" charset="-78"/>
            </a:endParaRP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إلمامه بجميع عناصر الموضوع الذي سيقوم بإرساله.</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إلمامه بوسائل الاتصال ومصادرها وخصائصها.</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استخدامه الجيد للغة سواء كان كتابة أو حديثاً أو حتى جسدياً.</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إيمانه بالعمل الذي يؤديه محباً له وواثقاً من نفسه.</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الجاذبية (قريباُ من الجمهور نفسياً واجتماعيا وأيدلوجياً).</a:t>
            </a: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lstStyle/>
          <a:p>
            <a:r>
              <a:rPr lang="ar-SA" dirty="0" smtClean="0"/>
              <a:t>أولاً : المرسل</a:t>
            </a:r>
            <a:endParaRPr lang="en-US" dirty="0"/>
          </a:p>
        </p:txBody>
      </p:sp>
      <p:sp>
        <p:nvSpPr>
          <p:cNvPr id="3" name="Subtitle 2"/>
          <p:cNvSpPr>
            <a:spLocks noGrp="1"/>
          </p:cNvSpPr>
          <p:nvPr>
            <p:ph type="subTitle" idx="1"/>
          </p:nvPr>
        </p:nvSpPr>
        <p:spPr>
          <a:xfrm>
            <a:off x="533400" y="2247900"/>
            <a:ext cx="7854696" cy="4191000"/>
          </a:xfrm>
        </p:spPr>
        <p:txBody>
          <a:bodyPr>
            <a:noAutofit/>
          </a:bodyPr>
          <a:lstStyle/>
          <a:p>
            <a:pPr marR="0" algn="justLow" rtl="1">
              <a:spcBef>
                <a:spcPts val="0"/>
              </a:spcBef>
            </a:pPr>
            <a:r>
              <a:rPr lang="ar-SA" sz="3200" b="1" dirty="0" smtClean="0">
                <a:latin typeface="Times New Roman"/>
                <a:ea typeface="Times New Roman"/>
                <a:cs typeface="Traditional Arabic" pitchFamily="2" charset="-78"/>
              </a:rPr>
              <a:t>هو مصدر الرسالة الذي يصفها في كلمات أو حركات أو إشارات ينقلها للأخريين.</a:t>
            </a:r>
          </a:p>
          <a:p>
            <a:pPr marR="0" algn="ctr" rtl="1">
              <a:spcBef>
                <a:spcPts val="0"/>
              </a:spcBef>
            </a:pPr>
            <a:r>
              <a:rPr lang="ar-SA" sz="3200" b="1" dirty="0" smtClean="0">
                <a:latin typeface="Times New Roman"/>
                <a:ea typeface="Times New Roman"/>
                <a:cs typeface="Traditional Arabic" pitchFamily="2" charset="-78"/>
              </a:rPr>
              <a:t>شروط لابد من توفرها بالمرسل:</a:t>
            </a:r>
          </a:p>
          <a:p>
            <a:pPr marR="0" algn="ctr" rtl="1">
              <a:spcBef>
                <a:spcPts val="0"/>
              </a:spcBef>
            </a:pPr>
            <a:endParaRPr lang="ar-SA" sz="3000" b="1" dirty="0" smtClean="0">
              <a:latin typeface="Times New Roman"/>
              <a:ea typeface="Times New Roman"/>
              <a:cs typeface="Traditional Arabic" pitchFamily="2" charset="-78"/>
            </a:endParaRPr>
          </a:p>
          <a:p>
            <a:pPr marR="0" rtl="1">
              <a:spcBef>
                <a:spcPts val="0"/>
              </a:spcBef>
              <a:buFont typeface="Wingdings" pitchFamily="2" charset="2"/>
              <a:buChar char="Ø"/>
            </a:pPr>
            <a:r>
              <a:rPr lang="ar-SA" sz="3000" b="1" dirty="0" smtClean="0">
                <a:latin typeface="Times New Roman"/>
                <a:ea typeface="Times New Roman"/>
                <a:cs typeface="Traditional Arabic" pitchFamily="2" charset="-78"/>
              </a:rPr>
              <a:t> وضوح أهداف رسالته وما يريد إيصاله للآخرين.</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اتجاهاته ايجابية نحو نفسه ورسالته، ومستقبله.</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معرفته الجيدة بنفسية الفئة المستهدفة وخصائصها.</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المصداقية (عدم الانحياز).</a:t>
            </a:r>
          </a:p>
          <a:p>
            <a:pPr marR="0" algn="justLow" rtl="1">
              <a:spcBef>
                <a:spcPts val="0"/>
              </a:spcBef>
              <a:buFont typeface="Wingdings" pitchFamily="2" charset="2"/>
              <a:buChar char="Ø"/>
            </a:pPr>
            <a:r>
              <a:rPr lang="ar-SA" sz="3000" b="1" dirty="0" smtClean="0">
                <a:latin typeface="Times New Roman"/>
                <a:ea typeface="Times New Roman"/>
                <a:cs typeface="Traditional Arabic" pitchFamily="2" charset="-78"/>
              </a:rPr>
              <a:t> السلطة ( نفوذ المرسل)/ قد تخلق تدريجياً مع الزمن </a:t>
            </a:r>
            <a:r>
              <a:rPr lang="ar-SA" sz="3000" b="1" dirty="0" err="1" smtClean="0">
                <a:latin typeface="Times New Roman"/>
                <a:ea typeface="Times New Roman"/>
                <a:cs typeface="Traditional Arabic" pitchFamily="2" charset="-78"/>
              </a:rPr>
              <a:t>لاري</a:t>
            </a:r>
            <a:r>
              <a:rPr lang="ar-SA" sz="3000" b="1" dirty="0" smtClean="0">
                <a:latin typeface="Times New Roman"/>
                <a:ea typeface="Times New Roman"/>
                <a:cs typeface="Traditional Arabic" pitchFamily="2" charset="-78"/>
              </a:rPr>
              <a:t> </a:t>
            </a:r>
            <a:r>
              <a:rPr lang="ar-SA" sz="3000" b="1" dirty="0" err="1" smtClean="0">
                <a:latin typeface="Times New Roman"/>
                <a:ea typeface="Times New Roman"/>
                <a:cs typeface="Traditional Arabic" pitchFamily="2" charset="-78"/>
              </a:rPr>
              <a:t>كنج</a:t>
            </a:r>
            <a:r>
              <a:rPr lang="ar-SA" sz="3000" b="1" dirty="0" smtClean="0">
                <a:latin typeface="Times New Roman"/>
                <a:ea typeface="Times New Roman"/>
                <a:cs typeface="Traditional Arabic" pitchFamily="2" charset="-78"/>
              </a:rPr>
              <a:t> مثلاُ</a:t>
            </a: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r>
              <a:rPr lang="ar-SA" dirty="0" smtClean="0"/>
              <a:t>ثانياً: المستقبل : ”الفئة المستهدفة“</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pPr>
            <a:r>
              <a:rPr lang="ar-SA" sz="3200" b="1" dirty="0" smtClean="0">
                <a:latin typeface="Times New Roman"/>
                <a:ea typeface="Times New Roman"/>
                <a:cs typeface="Traditional Arabic" pitchFamily="2" charset="-78"/>
              </a:rPr>
              <a:t>هو الشخص أو الوجهة التي توجه إليه الرسالة ويقوم بحل رموزها وتفسير محتواها، وقد يكون شخصاً واحداً أو مجموعة.</a:t>
            </a:r>
          </a:p>
          <a:p>
            <a:pPr marR="0" algn="justLow" rtl="1">
              <a:spcBef>
                <a:spcPts val="0"/>
              </a:spcBef>
            </a:pPr>
            <a:endParaRPr lang="ar-SA" sz="3200" b="1" dirty="0" smtClean="0">
              <a:latin typeface="Times New Roman"/>
              <a:ea typeface="Times New Roman"/>
              <a:cs typeface="Traditional Arabic" pitchFamily="2" charset="-78"/>
            </a:endParaRPr>
          </a:p>
          <a:p>
            <a:pPr marR="0" algn="ctr" rtl="1">
              <a:spcBef>
                <a:spcPts val="0"/>
              </a:spcBef>
            </a:pPr>
            <a:r>
              <a:rPr lang="ar-SA" sz="3200" b="1" dirty="0" smtClean="0">
                <a:latin typeface="Times New Roman"/>
                <a:ea typeface="Times New Roman"/>
                <a:cs typeface="Traditional Arabic" pitchFamily="2" charset="-78"/>
              </a:rPr>
              <a:t>شروط لابد من توافرها في المستقبل:</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منصتاً ومشاهداً وقارئاً جيداً.</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يتحلى بالذكاء والبديهة في التقاط الرسالة.</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يتميز بمقدرة على المبادرة الذاتية في فهم الرسالة أو فك رموزها.</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واعياً ومتابعاً للمرسل.</a:t>
            </a: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r>
              <a:rPr lang="ar-SA" dirty="0" smtClean="0"/>
              <a:t>ثانياً: المستقبل : ”الفئة المستهدفة“</a:t>
            </a:r>
            <a:endParaRPr lang="en-US" dirty="0"/>
          </a:p>
        </p:txBody>
      </p:sp>
      <p:sp>
        <p:nvSpPr>
          <p:cNvPr id="20" name="Rounded Rectangle 19"/>
          <p:cNvSpPr/>
          <p:nvPr/>
        </p:nvSpPr>
        <p:spPr>
          <a:xfrm>
            <a:off x="533400" y="1981200"/>
            <a:ext cx="8001000" cy="762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4000" b="1" dirty="0" smtClean="0">
                <a:solidFill>
                  <a:schemeClr val="accent1"/>
                </a:solidFill>
              </a:rPr>
              <a:t>أنواع الجمهور (المستقبل)</a:t>
            </a:r>
            <a:endParaRPr lang="en-US" sz="4000" b="1" dirty="0">
              <a:solidFill>
                <a:schemeClr val="accent1"/>
              </a:solidFill>
            </a:endParaRPr>
          </a:p>
        </p:txBody>
      </p:sp>
      <p:graphicFrame>
        <p:nvGraphicFramePr>
          <p:cNvPr id="21" name="Diagram 20"/>
          <p:cNvGraphicFramePr/>
          <p:nvPr/>
        </p:nvGraphicFramePr>
        <p:xfrm>
          <a:off x="1993900" y="2819400"/>
          <a:ext cx="5715000" cy="370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r>
              <a:rPr lang="ar-SA" dirty="0" smtClean="0"/>
              <a:t>ثالثاً: الرسالة :</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pPr>
            <a:r>
              <a:rPr lang="ar-SA" sz="3200" b="1" dirty="0" smtClean="0">
                <a:latin typeface="Times New Roman"/>
                <a:ea typeface="Times New Roman"/>
                <a:cs typeface="Traditional Arabic" pitchFamily="2" charset="-78"/>
              </a:rPr>
              <a:t>المحتوى المعرفي الذي يريد المرسل نقلة.</a:t>
            </a:r>
          </a:p>
          <a:p>
            <a:pPr marR="0" algn="justLow" rtl="1">
              <a:spcBef>
                <a:spcPts val="0"/>
              </a:spcBef>
            </a:pPr>
            <a:r>
              <a:rPr lang="ar-SA" sz="3200" b="1" smtClean="0">
                <a:latin typeface="Times New Roman"/>
                <a:ea typeface="Times New Roman"/>
                <a:cs typeface="Traditional Arabic" pitchFamily="2" charset="-78"/>
              </a:rPr>
              <a:t>الهدف </a:t>
            </a:r>
            <a:r>
              <a:rPr lang="ar-SA" sz="3200" b="1" dirty="0" smtClean="0">
                <a:latin typeface="Times New Roman"/>
                <a:ea typeface="Times New Roman"/>
                <a:cs typeface="Traditional Arabic" pitchFamily="2" charset="-78"/>
              </a:rPr>
              <a:t>الذي تسعى عملية الاتصال ككل لتحقيقه.</a:t>
            </a:r>
          </a:p>
          <a:p>
            <a:pPr marR="0" algn="justLow" rtl="1">
              <a:spcBef>
                <a:spcPts val="0"/>
              </a:spcBef>
            </a:pPr>
            <a:endParaRPr lang="ar-SA" sz="3200" b="1" dirty="0" smtClean="0">
              <a:latin typeface="Times New Roman"/>
              <a:ea typeface="Times New Roman"/>
              <a:cs typeface="Traditional Arabic" pitchFamily="2" charset="-78"/>
            </a:endParaRPr>
          </a:p>
          <a:p>
            <a:pPr marR="0" algn="ctr" rtl="1">
              <a:spcBef>
                <a:spcPts val="0"/>
              </a:spcBef>
            </a:pPr>
            <a:r>
              <a:rPr lang="ar-SA" sz="3200" b="1" dirty="0" smtClean="0">
                <a:latin typeface="Times New Roman"/>
                <a:ea typeface="Times New Roman"/>
                <a:cs typeface="Traditional Arabic" pitchFamily="2" charset="-78"/>
              </a:rPr>
              <a:t>شروط لابد من توفرها في الرسالة:</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الدقة في المحتوى والوضوح.</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بعدها عن التعقيد والتشعب ليسهل إيصالها.</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تكون مناسبة لمستوى الفئات المستهدفة.</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تشمل عناصر الإثارة والتشويق أثناء عرضها .</a:t>
            </a:r>
          </a:p>
          <a:p>
            <a:pPr marR="0" algn="justLow" rtl="1">
              <a:spcBef>
                <a:spcPts val="0"/>
              </a:spcBef>
              <a:buFont typeface="Wingdings" pitchFamily="2" charset="2"/>
              <a:buChar char="Ø"/>
            </a:pPr>
            <a:r>
              <a:rPr lang="ar-SA" sz="3200" b="1" dirty="0" smtClean="0">
                <a:latin typeface="Times New Roman"/>
                <a:ea typeface="Times New Roman"/>
                <a:cs typeface="Traditional Arabic" pitchFamily="2" charset="-78"/>
              </a:rPr>
              <a:t> المباشرة والبعد عن المراوغة واللف والدوران</a:t>
            </a: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slide(fromBottom)">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slide(fromBottom)">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slide(fromBottom)">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slide(fromBottom)">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a:bodyPr>
          <a:lstStyle/>
          <a:p>
            <a:r>
              <a:rPr lang="ar-SA" dirty="0" smtClean="0"/>
              <a:t>رابعاً : قناة </a:t>
            </a:r>
            <a:r>
              <a:rPr lang="ar-SA" dirty="0" err="1" smtClean="0"/>
              <a:t>الإتصال</a:t>
            </a:r>
            <a:r>
              <a:rPr lang="ar-SA" dirty="0" smtClean="0"/>
              <a:t> ”الوسيلة“</a:t>
            </a:r>
            <a:endParaRPr lang="en-US" dirty="0"/>
          </a:p>
        </p:txBody>
      </p:sp>
      <p:sp>
        <p:nvSpPr>
          <p:cNvPr id="3" name="Subtitle 2"/>
          <p:cNvSpPr>
            <a:spLocks noGrp="1"/>
          </p:cNvSpPr>
          <p:nvPr>
            <p:ph type="subTitle" idx="1"/>
          </p:nvPr>
        </p:nvSpPr>
        <p:spPr>
          <a:xfrm>
            <a:off x="533400" y="2209800"/>
            <a:ext cx="7854696" cy="4191000"/>
          </a:xfrm>
        </p:spPr>
        <p:txBody>
          <a:bodyPr>
            <a:noAutofit/>
          </a:bodyPr>
          <a:lstStyle/>
          <a:p>
            <a:pPr marR="0" algn="justLow" rtl="1">
              <a:spcBef>
                <a:spcPts val="0"/>
              </a:spcBef>
            </a:pPr>
            <a:r>
              <a:rPr lang="ar-SA" sz="3200" b="1" dirty="0" smtClean="0">
                <a:latin typeface="Times New Roman"/>
                <a:ea typeface="Times New Roman"/>
                <a:cs typeface="Traditional Arabic" pitchFamily="2" charset="-78"/>
              </a:rPr>
              <a:t>هي القناة أو القنوات التي تمر خلالها الرسالة بين المرسل والمستقبل .</a:t>
            </a:r>
          </a:p>
          <a:p>
            <a:pPr marR="0" algn="justLow" rtl="1">
              <a:spcBef>
                <a:spcPts val="0"/>
              </a:spcBef>
            </a:pPr>
            <a:endParaRPr lang="ar-SA" sz="3200" b="1" dirty="0" smtClean="0">
              <a:latin typeface="Times New Roman"/>
              <a:ea typeface="Times New Roman"/>
              <a:cs typeface="Traditional Arabic" pitchFamily="2" charset="-78"/>
            </a:endParaRPr>
          </a:p>
          <a:p>
            <a:pPr marR="0" algn="ctr" rtl="1">
              <a:spcBef>
                <a:spcPts val="0"/>
              </a:spcBef>
            </a:pPr>
            <a:r>
              <a:rPr lang="ar-SA" sz="3200" b="1" dirty="0" smtClean="0">
                <a:latin typeface="Times New Roman"/>
                <a:ea typeface="Times New Roman"/>
                <a:cs typeface="Traditional Arabic" pitchFamily="2" charset="-78"/>
              </a:rPr>
              <a:t>ومنها ما يلي :</a:t>
            </a:r>
          </a:p>
          <a:p>
            <a:pPr marR="0" algn="justLow" rtl="1">
              <a:spcBef>
                <a:spcPts val="0"/>
              </a:spcBef>
            </a:pPr>
            <a:r>
              <a:rPr lang="ar-SA" sz="3200" b="1" dirty="0" smtClean="0">
                <a:latin typeface="Times New Roman"/>
                <a:ea typeface="Times New Roman"/>
                <a:cs typeface="Traditional Arabic" pitchFamily="2" charset="-78"/>
              </a:rPr>
              <a:t>صوت المرسل – الكتب والمطبوعات – الخرائط – الرسوم – اللوحات _ الصور _ الأفلام _ الصوتيات _الحاسوب . وغيرها... </a:t>
            </a:r>
          </a:p>
          <a:p>
            <a:pPr marR="0" algn="just" rtl="1">
              <a:lnSpc>
                <a:spcPts val="3000"/>
              </a:lnSpc>
              <a:spcBef>
                <a:spcPts val="0"/>
              </a:spcBef>
            </a:pPr>
            <a:r>
              <a:rPr lang="ar-SA" sz="3200" b="1" dirty="0" smtClean="0">
                <a:latin typeface="Times New Roman"/>
                <a:ea typeface="Times New Roman"/>
                <a:cs typeface="Traditional Arabic" pitchFamily="2" charset="-78"/>
              </a:rPr>
              <a:t> </a:t>
            </a:r>
            <a:endParaRPr lang="en-US" sz="3200" b="1" dirty="0" smtClean="0">
              <a:latin typeface="Times New Roman"/>
              <a:ea typeface="Times New Roman"/>
              <a:cs typeface="Traditional Arabic" pitchFamily="2" charset="-78"/>
            </a:endParaRPr>
          </a:p>
          <a:p>
            <a:pPr rtl="1"/>
            <a:r>
              <a:rPr lang="ar-SA" sz="3200" b="1" dirty="0" smtClean="0"/>
              <a:t> </a:t>
            </a:r>
            <a:endParaRPr lang="en-US" sz="3200" b="1"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377</TotalTime>
  <Words>767</Words>
  <Application>Microsoft Office PowerPoint</Application>
  <PresentationFormat>On-screen Show (4:3)</PresentationFormat>
  <Paragraphs>120</Paragraphs>
  <Slides>20</Slides>
  <Notes>4</Notes>
  <HiddenSlides>0</HiddenSlides>
  <MMClips>2</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عملية الاتصال</vt:lpstr>
      <vt:lpstr>مفهوم الاتصال</vt:lpstr>
      <vt:lpstr>عملية الاتصال</vt:lpstr>
      <vt:lpstr>أولاً : المرسل</vt:lpstr>
      <vt:lpstr>أولاً : المرسل</vt:lpstr>
      <vt:lpstr>ثانياً: المستقبل : ”الفئة المستهدفة“</vt:lpstr>
      <vt:lpstr>ثانياً: المستقبل : ”الفئة المستهدفة“</vt:lpstr>
      <vt:lpstr>ثالثاً: الرسالة :</vt:lpstr>
      <vt:lpstr>رابعاً : قناة الإتصال ”الوسيلة“</vt:lpstr>
      <vt:lpstr>خامساً : التغذية الراجعة :</vt:lpstr>
      <vt:lpstr>التشويش:</vt:lpstr>
      <vt:lpstr>التشويش:</vt:lpstr>
      <vt:lpstr>التشويش: بالنسبة لأطراف الإتصال:</vt:lpstr>
      <vt:lpstr>التشويش: بالنسبة لأطراف الإتصال:</vt:lpstr>
      <vt:lpstr>أمثلة</vt:lpstr>
      <vt:lpstr>الأخطاء المطبعية في الصحف أحيانا تكون قاتلة، فهي لا تفسد المعنى وتغيره فقط، ولكنها قد تثير أزمات داخلية أو أزمة في العلاقات بين الدول</vt:lpstr>
      <vt:lpstr>الأخطاء المطبعية في الصحف أحيانا تكون قاتلة، فهي لا تفسد المعنى وتغيره فقط، ولكنها قد تثير أزمات داخلية أو أزمة في العلاقات بين الدول</vt:lpstr>
      <vt:lpstr>الأخطاء المطبعية في الصحف أحيانا تكون قاتلة، فهي لا تفسد المعنى وتغيره فقط، ولكنها قد تثير أزمات داخلية أو أزمة في العلاقات بين الدول</vt:lpstr>
      <vt:lpstr>Slide 19</vt:lpstr>
      <vt:lpstr>Slide 20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53</cp:revision>
  <dcterms:created xsi:type="dcterms:W3CDTF">2009-04-23T13:01:00Z</dcterms:created>
  <dcterms:modified xsi:type="dcterms:W3CDTF">2009-09-29T08:35:36Z</dcterms:modified>
</cp:coreProperties>
</file>