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0"/>
  </p:notesMasterIdLst>
  <p:sldIdLst>
    <p:sldId id="285" r:id="rId2"/>
    <p:sldId id="258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hea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290" autoAdjust="0"/>
  </p:normalViewPr>
  <p:slideViewPr>
    <p:cSldViewPr>
      <p:cViewPr varScale="1">
        <p:scale>
          <a:sx n="53" d="100"/>
          <a:sy n="53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B8DD0C-655A-42DF-BDE3-ABA148D0F6DD}" type="datetimeFigureOut">
              <a:rPr lang="en-US"/>
              <a:pPr>
                <a:defRPr/>
              </a:pPr>
              <a:t>5/23/2008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7BEA48-3483-416D-9596-9DD38F135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BEA48-3483-416D-9596-9DD38F135B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22EDA9-88FA-4130-9798-8C45AE2E98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000" dirty="0" smtClean="0"/>
              <a:t>A group that promotes women’s rights and a group that is against women’s rights both share an interest in a good civil society law.</a:t>
            </a:r>
          </a:p>
          <a:p>
            <a:pPr lvl="1">
              <a:spcBef>
                <a:spcPct val="0"/>
              </a:spcBef>
            </a:pPr>
            <a:r>
              <a:rPr lang="en-US" sz="2000" dirty="0" smtClean="0"/>
              <a:t>But</a:t>
            </a:r>
            <a:r>
              <a:rPr lang="en-US" sz="2000" baseline="0" dirty="0" smtClean="0"/>
              <a:t> sometimes this cannot work, as for example when you are trying to pass a domestic violence law.</a:t>
            </a:r>
            <a:endParaRPr lang="en-US" sz="2000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22EDA9-88FA-4130-9798-8C45AE2E98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1C0C-E08F-47D7-9B43-2AC7E3FC12B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1148-33A4-4B43-85EC-8F08CE72246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FDAE-CC06-4B2C-A68A-8E7EB324116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7E63-025C-485C-A412-CF1659B141D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61834-ED93-4DDB-9582-C9D82E1478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BB22F-80FF-4F74-BE8B-87CA2382F88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86F1-0B6D-4E47-BACD-05C99AD997A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04B1-38EC-4305-B259-345A143ADC9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DCF6-4C90-4D1B-81DF-C1901B877A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4803-8870-4EFF-8111-27AA373AE8E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1ED9-8691-43DF-AC9E-6F561E77668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r>
              <a:rPr lang="en-US" smtClean="0"/>
              <a:t>5/5/2008</a:t>
            </a:r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05EE4BCE-C25F-4A3C-9CA0-28FC3555C5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6" r:id="rId9"/>
    <p:sldLayoutId id="2147483954" r:id="rId10"/>
    <p:sldLayoutId id="2147483955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4800" b="1" kern="1200" dirty="0">
          <a:solidFill>
            <a:srgbClr val="1D2474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D2474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990601"/>
            <a:ext cx="7772400" cy="2609850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بناء التحالف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001000" cy="1966913"/>
          </a:xfrm>
        </p:spPr>
        <p:txBody>
          <a:bodyPr/>
          <a:lstStyle/>
          <a:p>
            <a:pPr rtl="1">
              <a:spcBef>
                <a:spcPct val="0"/>
              </a:spcBef>
            </a:pPr>
            <a:r>
              <a:rPr lang="ar-SA" i="1" dirty="0" smtClean="0"/>
              <a:t>قوانين المجتمع المدني: تجارب وخبرات </a:t>
            </a:r>
            <a:br>
              <a:rPr lang="ar-SA" i="1" dirty="0" smtClean="0"/>
            </a:br>
            <a:r>
              <a:rPr lang="ar-SA" dirty="0" smtClean="0"/>
              <a:t>24– 25مايو 2008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667000" y="4800600"/>
            <a:ext cx="3581400" cy="1905000"/>
            <a:chOff x="2514600" y="4648200"/>
            <a:chExt cx="3581400" cy="1905000"/>
          </a:xfrm>
        </p:grpSpPr>
        <p:pic>
          <p:nvPicPr>
            <p:cNvPr id="3077" name="Picture 0" descr="ICNLHug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62300" y="4648200"/>
              <a:ext cx="2286000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514600" y="6014591"/>
              <a:ext cx="3581400" cy="538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300">
                  <a:solidFill>
                    <a:srgbClr val="000000"/>
                  </a:solidFill>
                  <a:latin typeface="Calibri" pitchFamily="34" charset="0"/>
                  <a:ea typeface="Calibri" pitchFamily="34" charset="0"/>
                  <a:cs typeface="B Yagut" pitchFamily="2" charset="-78"/>
                </a:rPr>
                <a:t>The International Center for Not-for-Profit Law</a:t>
              </a:r>
              <a:endParaRPr lang="en-US" sz="1600" b="1">
                <a:solidFill>
                  <a:srgbClr val="000000"/>
                </a:solidFill>
                <a:latin typeface="Arabic Typesetting" pitchFamily="66" charset="-78"/>
                <a:ea typeface="Calibri" pitchFamily="34" charset="0"/>
                <a:cs typeface="B Yagut" pitchFamily="2" charset="-78"/>
              </a:endParaRPr>
            </a:p>
            <a:p>
              <a:pPr algn="ctr" eaLnBrk="0" hangingPunct="0"/>
              <a:r>
                <a:rPr lang="ar-SA" sz="1600" b="1">
                  <a:solidFill>
                    <a:srgbClr val="000000"/>
                  </a:solidFill>
                  <a:latin typeface="Arabic Typesetting" pitchFamily="66" charset="-78"/>
                  <a:ea typeface="Calibri" pitchFamily="34" charset="0"/>
                  <a:cs typeface="B Yagut" pitchFamily="2" charset="-78"/>
                </a:rPr>
                <a:t>المركز الدولي لقانون المنظمات غير هادفة الربح</a:t>
              </a:r>
              <a:endParaRPr lang="en-US">
                <a:latin typeface="Candara" pitchFamily="34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01C0C-E08F-47D7-9B43-2AC7E3FC12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smtClean="0"/>
              <a:t>من تفضل أن تكون؟ 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959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39052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ar-EG" dirty="0" smtClean="0"/>
              <a:t>مع هو </a:t>
            </a:r>
            <a:r>
              <a:rPr lang="ar-EG" dirty="0" err="1" smtClean="0"/>
              <a:t>ا</a:t>
            </a:r>
            <a:r>
              <a:rPr lang="ar-SA" dirty="0" smtClean="0"/>
              <a:t>ل</a:t>
            </a:r>
            <a:r>
              <a:rPr lang="ar-EG" dirty="0" smtClean="0"/>
              <a:t>تحالف؟ </a:t>
            </a:r>
            <a:br>
              <a:rPr lang="ar-EG" dirty="0" smtClean="0"/>
            </a:br>
            <a:r>
              <a:rPr lang="ar-EG" dirty="0" smtClean="0"/>
              <a:t>و </a:t>
            </a:r>
            <a:r>
              <a:rPr lang="ar-EG" dirty="0" err="1" smtClean="0"/>
              <a:t>ل</a:t>
            </a:r>
            <a:r>
              <a:rPr lang="ar-SA" dirty="0" smtClean="0"/>
              <a:t>ماذا تقوم بمشاركة الآخرين؟ </a:t>
            </a:r>
            <a:endParaRPr lang="ru-RU" dirty="0" smtClean="0">
              <a:effectLst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يحاولون </a:t>
            </a:r>
            <a:r>
              <a:rPr lang="ar-SA" dirty="0" smtClean="0"/>
              <a:t>أن يحققوا أهدافهم بمساعدة بعضهم البعض؟</a:t>
            </a:r>
            <a:endParaRPr lang="en-US" dirty="0" smtClean="0"/>
          </a:p>
          <a:p>
            <a:pPr lvl="1" algn="r" rtl="1"/>
            <a:r>
              <a:rPr lang="ar-SA" sz="2000" dirty="0" smtClean="0"/>
              <a:t>قد </a:t>
            </a:r>
            <a:r>
              <a:rPr lang="ar-SA" sz="2000" dirty="0" smtClean="0"/>
              <a:t>يتكون التحالف من:-</a:t>
            </a:r>
            <a:endParaRPr lang="en-US" sz="2000" dirty="0" smtClean="0"/>
          </a:p>
          <a:p>
            <a:pPr algn="r" rtl="1"/>
            <a:r>
              <a:rPr lang="ar-SA" dirty="0" smtClean="0"/>
              <a:t>المجموعة المحورية لأصحاب الفكرة—أولئك الذين سيستفيدون أو يتضررون بشكل رئيسي من التغييرات:</a:t>
            </a:r>
            <a:endParaRPr lang="en-US" dirty="0" smtClean="0"/>
          </a:p>
          <a:p>
            <a:pPr lvl="1" algn="r" rtl="1"/>
            <a:r>
              <a:rPr lang="ar-SA" sz="2000" dirty="0" smtClean="0"/>
              <a:t>الأشخاص المؤيدين </a:t>
            </a:r>
            <a:r>
              <a:rPr lang="ar-SA" sz="2000" dirty="0" err="1" smtClean="0"/>
              <a:t>و</a:t>
            </a:r>
            <a:r>
              <a:rPr lang="ar-SA" sz="2000" dirty="0" smtClean="0"/>
              <a:t> المنظمين الذين يمكنهم التأثير على متخذي </a:t>
            </a:r>
            <a:r>
              <a:rPr lang="ar-SA" sz="2000" dirty="0" smtClean="0"/>
              <a:t>القرار </a:t>
            </a:r>
            <a:r>
              <a:rPr lang="ar-SA" sz="2000" dirty="0" err="1" smtClean="0"/>
              <a:t>و</a:t>
            </a:r>
            <a:r>
              <a:rPr lang="ar-SA" sz="2000" dirty="0" smtClean="0"/>
              <a:t> يمكنهم </a:t>
            </a:r>
            <a:r>
              <a:rPr lang="ar-SA" sz="2000" dirty="0" smtClean="0"/>
              <a:t>المساعدة على تحقيق </a:t>
            </a:r>
            <a:r>
              <a:rPr lang="ar-SA" sz="2000" dirty="0" smtClean="0"/>
              <a:t>الهدف,و</a:t>
            </a:r>
            <a:endParaRPr lang="en-US" sz="2000" dirty="0" smtClean="0"/>
          </a:p>
          <a:p>
            <a:pPr lvl="1" algn="r" rtl="1"/>
            <a:r>
              <a:rPr lang="ar-SA" sz="2800" dirty="0" smtClean="0"/>
              <a:t>المسئولين </a:t>
            </a:r>
            <a:r>
              <a:rPr lang="ar-SA" sz="2800" dirty="0" smtClean="0"/>
              <a:t>الحكوميين المؤيدين</a:t>
            </a:r>
            <a:endParaRPr lang="en-US" sz="2800" dirty="0" smtClean="0"/>
          </a:p>
          <a:p>
            <a:pPr algn="r" rtl="1"/>
            <a:r>
              <a:rPr lang="ar-SA" dirty="0" smtClean="0"/>
              <a:t>التحالف </a:t>
            </a:r>
            <a:r>
              <a:rPr lang="ar-SA" dirty="0" smtClean="0"/>
              <a:t>يعتبر أكثر قوة وأكثر مهارة عن أية منظمة واحدة تعمل بمفردها.</a:t>
            </a:r>
            <a:endParaRPr lang="ar-EG" dirty="0" smtClean="0"/>
          </a:p>
          <a:p>
            <a:pPr algn="r" rtl="1"/>
            <a:r>
              <a:rPr lang="ar-SA" dirty="0" smtClean="0"/>
              <a:t>مع توسع الحجم الجغرافي وتعقيد القضية، تزداد الحاجة للنظر في تشكيل تحالف ما</a:t>
            </a:r>
            <a:r>
              <a:rPr lang="ar-SA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smtClean="0"/>
              <a:t>تشكيل التحالف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sz="2400" dirty="0" smtClean="0"/>
              <a:t>تحديد الجماعات الأخرى الذين يشاركونك اهتمامك وهدفك. </a:t>
            </a:r>
            <a:endParaRPr lang="en-US" sz="2400" dirty="0" smtClean="0"/>
          </a:p>
          <a:p>
            <a:pPr algn="r" rtl="1"/>
            <a:r>
              <a:rPr lang="ar-SA" sz="2400" dirty="0" smtClean="0"/>
              <a:t>في بعض الأحيان، يكون التحالف الأكثر قوة هو التحالف الذي تضم المجموعات والتي تكون من الناحية التقليدية في الجوانب المضادة لمعظم القضايا- حينما يضعون خلافاتهم جانباً بغرض العمل سويا حول هدف مشترك، ويقوم بإرسال إشارة قوية إلى الحكومة والجمهور العام. </a:t>
            </a:r>
            <a:endParaRPr lang="en-US" sz="2400" dirty="0" smtClean="0"/>
          </a:p>
          <a:p>
            <a:pPr algn="r" rtl="1"/>
            <a:r>
              <a:rPr lang="ar-SA" sz="2400" dirty="0" smtClean="0"/>
              <a:t>قد يكون من العسير طلب المساعدة، بيد أنه لا أحد يمكنه النجاح دون العمل سوياً مع الآخرين. 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b="1" dirty="0" smtClean="0"/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 smtClean="0"/>
              <a:t>التحالف يتطلب إلى تسوية</a:t>
            </a:r>
            <a:r>
              <a:rPr lang="ar-EG" dirty="0" smtClean="0"/>
              <a:t>!</a:t>
            </a:r>
            <a:endParaRPr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spcBef>
                <a:spcPct val="0"/>
              </a:spcBef>
            </a:pPr>
            <a:r>
              <a:rPr lang="ar-SA" dirty="0" smtClean="0"/>
              <a:t>ليس هناك منظمات تفكر بالطريقة نفسها بالضبط. ولكن إذا وافقت على العمل سوياً، فإنك بذلك تزيد من القوة وتزيد من احتمال إصلاح القانون</a:t>
            </a:r>
            <a:r>
              <a:rPr lang="ar-EG" dirty="0" smtClean="0"/>
              <a:t>.</a:t>
            </a:r>
            <a:endParaRPr lang="en-US" dirty="0" smtClean="0"/>
          </a:p>
          <a:p>
            <a:pPr lvl="1" algn="r" rtl="1">
              <a:spcBef>
                <a:spcPct val="0"/>
              </a:spcBef>
            </a:pPr>
            <a:r>
              <a:rPr lang="ar-SA" sz="2400" dirty="0" smtClean="0"/>
              <a:t>ولكن , عدد المنظمات الغير الحكومية التي تعمل في ذلك لا علاقة </a:t>
            </a:r>
            <a:r>
              <a:rPr lang="ar-SA" sz="2400" dirty="0" smtClean="0"/>
              <a:t>له</a:t>
            </a:r>
            <a:endParaRPr lang="en-US" sz="2400" dirty="0" smtClean="0"/>
          </a:p>
          <a:p>
            <a:pPr algn="r" rtl="1">
              <a:spcBef>
                <a:spcPct val="0"/>
              </a:spcBef>
            </a:pPr>
            <a:r>
              <a:rPr lang="ar-SA" dirty="0" smtClean="0"/>
              <a:t>المظاهرات المفتوحة </a:t>
            </a:r>
            <a:r>
              <a:rPr lang="ar-SA" dirty="0" err="1" smtClean="0"/>
              <a:t>و</a:t>
            </a:r>
            <a:r>
              <a:rPr lang="ar-SA" dirty="0" smtClean="0"/>
              <a:t> " الحملات الكبيرة للمناصرة" ليست هي الوسائل الوحيدة </a:t>
            </a:r>
            <a:r>
              <a:rPr lang="ar-SA" dirty="0" err="1" smtClean="0"/>
              <a:t>و</a:t>
            </a:r>
            <a:r>
              <a:rPr lang="ar-SA" dirty="0" smtClean="0"/>
              <a:t> قد تكون غير ملائمة ( خاصة فيما يتعلق بقضايا حقوق </a:t>
            </a:r>
            <a:r>
              <a:rPr lang="ar-SA" dirty="0" smtClean="0"/>
              <a:t>الأنسان)</a:t>
            </a:r>
            <a:endParaRPr lang="en-US" dirty="0" smtClean="0"/>
          </a:p>
          <a:p>
            <a:pPr algn="r" rtl="1">
              <a:spcBef>
                <a:spcPct val="0"/>
              </a:spcBef>
            </a:pPr>
            <a:r>
              <a:rPr lang="ar-SA" dirty="0" smtClean="0"/>
              <a:t>التحالفات </a:t>
            </a:r>
            <a:r>
              <a:rPr lang="ar-SA" dirty="0" smtClean="0"/>
              <a:t>لا تدوم </a:t>
            </a:r>
            <a:r>
              <a:rPr lang="ar-SA" dirty="0" smtClean="0"/>
              <a:t>للأبد</a:t>
            </a:r>
            <a:endParaRPr lang="en-US" dirty="0" smtClean="0"/>
          </a:p>
          <a:p>
            <a:pPr algn="r" rtl="1">
              <a:spcBef>
                <a:spcPct val="0"/>
              </a:spcBef>
            </a:pPr>
            <a:r>
              <a:rPr lang="ar-SA" dirty="0" smtClean="0"/>
              <a:t>من </a:t>
            </a:r>
            <a:r>
              <a:rPr lang="ar-SA" dirty="0" smtClean="0"/>
              <a:t>الطبيعي أن تنتهي التحالفات بعد تحقيق </a:t>
            </a:r>
            <a:r>
              <a:rPr lang="ar-SA" dirty="0" smtClean="0"/>
              <a:t>الهدف</a:t>
            </a:r>
            <a:endParaRPr lang="en-US" dirty="0" smtClean="0"/>
          </a:p>
          <a:p>
            <a:pPr algn="r" rtl="1">
              <a:spcBef>
                <a:spcPct val="0"/>
              </a:spcBef>
            </a:pPr>
            <a:r>
              <a:rPr lang="ar-SA" dirty="0" smtClean="0"/>
              <a:t>لكن</a:t>
            </a:r>
            <a:r>
              <a:rPr lang="ar-SA" dirty="0" smtClean="0"/>
              <a:t>, العمل في تحالفات يعتبر مهارة قيمة تساعد متى ما دعت الحاجة </a:t>
            </a:r>
            <a:r>
              <a:rPr lang="ar-SA" dirty="0" smtClean="0"/>
              <a:t>لذلك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 smtClean="0"/>
              <a:t>أمثلة على التحالف الفاعل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فنزويلا</a:t>
            </a:r>
            <a:endParaRPr lang="en-US" dirty="0" smtClean="0"/>
          </a:p>
          <a:p>
            <a:pPr lvl="1" algn="r" rtl="1"/>
            <a:r>
              <a:rPr lang="ar-SA" sz="2800" dirty="0" smtClean="0"/>
              <a:t>2006 قانون حول التعاون </a:t>
            </a:r>
            <a:r>
              <a:rPr lang="ar-SA" sz="2800" dirty="0" smtClean="0"/>
              <a:t>الدولي</a:t>
            </a:r>
            <a:endParaRPr lang="en-US" sz="2800" dirty="0" smtClean="0"/>
          </a:p>
          <a:p>
            <a:pPr lvl="2" algn="r" rtl="1"/>
            <a:r>
              <a:rPr lang="ar-SA" sz="2800" dirty="0" smtClean="0"/>
              <a:t>بنى </a:t>
            </a:r>
            <a:r>
              <a:rPr lang="ar-SA" sz="2800" dirty="0" smtClean="0"/>
              <a:t>تحالفات داخلية من قبل المنظمات </a:t>
            </a:r>
            <a:r>
              <a:rPr lang="ar-SA" sz="2800" dirty="0" smtClean="0"/>
              <a:t>المهتمة</a:t>
            </a:r>
            <a:endParaRPr lang="en-US" sz="2800" dirty="0" smtClean="0"/>
          </a:p>
          <a:p>
            <a:pPr lvl="2" algn="r" rtl="1"/>
            <a:r>
              <a:rPr lang="ar-SA" sz="2800" dirty="0" smtClean="0"/>
              <a:t>استخدام </a:t>
            </a:r>
            <a:r>
              <a:rPr lang="ar-SA" sz="2800" dirty="0" smtClean="0"/>
              <a:t>متميز للمساعدات </a:t>
            </a:r>
            <a:r>
              <a:rPr lang="ar-SA" sz="2800" dirty="0" smtClean="0"/>
              <a:t>الخارجية</a:t>
            </a:r>
            <a:endParaRPr lang="en-US" sz="2800" dirty="0" smtClean="0"/>
          </a:p>
          <a:p>
            <a:pPr lvl="2" algn="r" rtl="1"/>
            <a:r>
              <a:rPr lang="ar-SA" sz="2800" dirty="0" smtClean="0"/>
              <a:t>طورت </a:t>
            </a:r>
            <a:r>
              <a:rPr lang="ar-SA" sz="2800" dirty="0" smtClean="0"/>
              <a:t>النقاشات حول القوانين المحلية </a:t>
            </a:r>
            <a:r>
              <a:rPr lang="ar-SA" sz="2800" dirty="0" err="1" smtClean="0"/>
              <a:t>و</a:t>
            </a:r>
            <a:r>
              <a:rPr lang="ar-SA" sz="2800" dirty="0" smtClean="0"/>
              <a:t> حول القوانين الخاصة بالتحالفات الأمريكية الداخلية </a:t>
            </a:r>
            <a:r>
              <a:rPr lang="ar-SA" sz="2800" dirty="0" err="1" smtClean="0"/>
              <a:t>و</a:t>
            </a:r>
            <a:r>
              <a:rPr lang="ar-SA" sz="2800" dirty="0" smtClean="0"/>
              <a:t> </a:t>
            </a:r>
            <a:r>
              <a:rPr lang="ar-EG" sz="2800" dirty="0" err="1" smtClean="0"/>
              <a:t>ال</a:t>
            </a:r>
            <a:r>
              <a:rPr lang="en-US" sz="2800" dirty="0" smtClean="0"/>
              <a:t> ICCPR </a:t>
            </a:r>
            <a:r>
              <a:rPr lang="ar-SA" sz="2800" dirty="0" smtClean="0"/>
              <a:t>. </a:t>
            </a:r>
            <a:endParaRPr lang="en-US" sz="2800" dirty="0" smtClean="0"/>
          </a:p>
          <a:p>
            <a:pPr lvl="2" algn="r" rtl="1"/>
            <a:r>
              <a:rPr lang="ar-SA" sz="2800" dirty="0" smtClean="0"/>
              <a:t>الوصول إلى منظمات المجتمع المدني الدولية منم خلال الإعلام </a:t>
            </a:r>
            <a:r>
              <a:rPr lang="ar-SA" sz="2800" dirty="0" err="1" smtClean="0"/>
              <a:t>و</a:t>
            </a:r>
            <a:r>
              <a:rPr lang="ar-SA" sz="2800" dirty="0" smtClean="0"/>
              <a:t> </a:t>
            </a:r>
            <a:r>
              <a:rPr lang="ar-SA" sz="2800" dirty="0" smtClean="0"/>
              <a:t>المؤتمرات</a:t>
            </a:r>
            <a:r>
              <a:rPr lang="en-US" sz="2800" dirty="0" smtClean="0"/>
              <a:t> </a:t>
            </a:r>
            <a:r>
              <a:rPr lang="ar-SA" sz="2800" dirty="0" smtClean="0"/>
              <a:t>المناصرة </a:t>
            </a:r>
            <a:r>
              <a:rPr lang="ar-SA" sz="2800" dirty="0" smtClean="0"/>
              <a:t>أمام </a:t>
            </a:r>
            <a:r>
              <a:rPr lang="ar-SA" sz="2800" dirty="0" smtClean="0"/>
              <a:t>البرلمان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أمثلة على التحالف الفاعل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3000" dirty="0" smtClean="0"/>
              <a:t>هندوراس</a:t>
            </a:r>
            <a:endParaRPr lang="en-US" sz="3000" dirty="0" smtClean="0"/>
          </a:p>
          <a:p>
            <a:pPr lvl="1" algn="r" rtl="1"/>
            <a:r>
              <a:rPr lang="ar-SA" sz="2600" dirty="0" smtClean="0"/>
              <a:t>القانون الخاص بالمنظمات الغير حكومية</a:t>
            </a:r>
            <a:endParaRPr lang="en-US" sz="2600" dirty="0" smtClean="0"/>
          </a:p>
          <a:p>
            <a:pPr lvl="2" algn="r" rtl="1"/>
            <a:r>
              <a:rPr lang="ar-SA" sz="2400" dirty="0" smtClean="0"/>
              <a:t>بناء التواصل مع منظمات المجتمع المدني إلى تقييم أولي للمشاريع  </a:t>
            </a:r>
            <a:r>
              <a:rPr lang="ar-SA" sz="2400" dirty="0" err="1" smtClean="0"/>
              <a:t>و</a:t>
            </a:r>
            <a:r>
              <a:rPr lang="ar-SA" sz="2400" dirty="0" smtClean="0"/>
              <a:t> عمل مسح لقادة 100 منظمة غير حكومية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توظيف محامين مشهورين  للمساعدة على صياغة المسودة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الشراكة مع الخبراء الدوليين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تكييف القوانين وفقا للحالة الاجتماعية عند القيام  بتعديلات كبيرة من خلال الشبكة </a:t>
            </a:r>
            <a:r>
              <a:rPr lang="ar-SA" sz="2400" dirty="0" err="1" smtClean="0"/>
              <a:t>الأقليمية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تدوين النواب البرلمانيون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المناصرة أمام الوزارات المهتمة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تثقيف اللجان البرلمانية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الوصول إلى قادة </a:t>
            </a:r>
            <a:r>
              <a:rPr lang="ar-SA" sz="2400" dirty="0" smtClean="0"/>
              <a:t>الرأي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أمثلة على التحالف الفاعل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r" rtl="1"/>
            <a:r>
              <a:rPr lang="ar-SA" sz="3200" dirty="0" smtClean="0"/>
              <a:t>اليمن</a:t>
            </a:r>
            <a:endParaRPr lang="en-US" sz="3200" dirty="0" smtClean="0"/>
          </a:p>
          <a:p>
            <a:pPr lvl="1" algn="r" rtl="1"/>
            <a:r>
              <a:rPr lang="ar-SA" sz="2400" dirty="0" smtClean="0"/>
              <a:t>قانون الجمعيات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المنظمات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اجتماعات غير رسمية لسماع آراء الجمعيات الغير حكومية على أي تعديلات قانونية تحدث على مستوى الجمهورية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المجموعات التي لديها مقترحات تنظم في تحالفات إلى جانب اللجان الوطنية المختصة بالتعديلات القانونية.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العملية </a:t>
            </a:r>
            <a:r>
              <a:rPr lang="ar-SA" sz="2400" dirty="0" err="1" smtClean="0"/>
              <a:t>التشاركية</a:t>
            </a:r>
            <a:r>
              <a:rPr lang="ar-SA" sz="2400" dirty="0" smtClean="0"/>
              <a:t> تضمن التعاون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القدرة الأكبر على المناصرة (  على الرغم من الانقسام المؤقت مابين تحالف المنظمات الغير حكومية)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معظم الاهتمام الدولي منصب على عقد المؤتمرات وتمويلها في العاصمة صنعاء.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الشراكة مع الخبراء الدوليين بما فيهم المركز الدولي لقانون المنظمات الغير ربحية من أجل الدعم الفني في الصياغة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الترويج للإصلاح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حملات مكثفة </a:t>
            </a:r>
            <a:r>
              <a:rPr lang="ar-SA" sz="2400" dirty="0" err="1" smtClean="0"/>
              <a:t>و</a:t>
            </a:r>
            <a:r>
              <a:rPr lang="ar-SA" sz="2400" dirty="0" smtClean="0"/>
              <a:t> واسعة النطاق في التلفزيون, </a:t>
            </a:r>
            <a:r>
              <a:rPr lang="ar-SA" sz="2400" dirty="0" smtClean="0"/>
              <a:t>الإذاعة.</a:t>
            </a:r>
            <a:endParaRPr lang="en-US" sz="2400" dirty="0" smtClean="0"/>
          </a:p>
          <a:p>
            <a:pPr lvl="2" algn="r" rtl="1"/>
            <a:r>
              <a:rPr lang="ar-SA" sz="2400" dirty="0" smtClean="0"/>
              <a:t>العمل </a:t>
            </a:r>
            <a:r>
              <a:rPr lang="ar-SA" sz="2400" dirty="0" smtClean="0"/>
              <a:t>مع الحلفاء في البرلمان </a:t>
            </a:r>
            <a:r>
              <a:rPr lang="ar-SA" sz="2400" dirty="0" err="1" smtClean="0"/>
              <a:t>و</a:t>
            </a:r>
            <a:r>
              <a:rPr lang="ar-SA" sz="2400" dirty="0" smtClean="0"/>
              <a:t> حتى الخصوم في وزارة العمل </a:t>
            </a:r>
            <a:r>
              <a:rPr lang="ar-SA" sz="2400" dirty="0" err="1" smtClean="0"/>
              <a:t>و</a:t>
            </a:r>
            <a:r>
              <a:rPr lang="ar-SA" sz="2400" dirty="0" smtClean="0"/>
              <a:t> الشئون </a:t>
            </a:r>
            <a:r>
              <a:rPr lang="ar-SA" sz="2400" dirty="0" smtClean="0"/>
              <a:t>الاجتماعية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37E63-025C-485C-A412-CF1659B141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638</TotalTime>
  <Words>564</Words>
  <Application>Microsoft Office PowerPoint</Application>
  <PresentationFormat>On-screen Show (4:3)</PresentationFormat>
  <Paragraphs>66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Human</vt:lpstr>
      <vt:lpstr>بناء التحالف</vt:lpstr>
      <vt:lpstr>من تفضل أن تكون؟ </vt:lpstr>
      <vt:lpstr>مع هو التحالف؟  و لماذا تقوم بمشاركة الآخرين؟ </vt:lpstr>
      <vt:lpstr>تشكيل التحالف</vt:lpstr>
      <vt:lpstr>التحالف يتطلب إلى تسوية!</vt:lpstr>
      <vt:lpstr>أمثلة على التحالف الفاعل</vt:lpstr>
      <vt:lpstr>أمثلة على التحالف الفاعل</vt:lpstr>
      <vt:lpstr>أمثلة على التحالف الفاعل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Civil Society in National Policymaking</dc:title>
  <dc:creator>Kareem Elbayar</dc:creator>
  <cp:lastModifiedBy>Kareem Elbayar</cp:lastModifiedBy>
  <cp:revision>64</cp:revision>
  <dcterms:created xsi:type="dcterms:W3CDTF">2006-08-16T00:00:00Z</dcterms:created>
  <dcterms:modified xsi:type="dcterms:W3CDTF">2008-05-23T19:03:58Z</dcterms:modified>
</cp:coreProperties>
</file>