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8" r:id="rId3"/>
    <p:sldId id="265" r:id="rId4"/>
    <p:sldId id="261" r:id="rId5"/>
    <p:sldId id="260" r:id="rId6"/>
    <p:sldId id="262" r:id="rId7"/>
    <p:sldId id="263" r:id="rId8"/>
    <p:sldId id="264" r:id="rId9"/>
    <p:sldId id="268" r:id="rId10"/>
    <p:sldId id="266" r:id="rId11"/>
    <p:sldId id="267"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9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2C99E-77A4-421B-9B0C-D7120EF02411}" type="datetimeFigureOut">
              <a:rPr lang="en-US" smtClean="0"/>
              <a:t>6/4/2010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8C3D5-7C59-4295-ABFA-8C974315DCB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a:spcBef>
                <a:spcPct val="0"/>
              </a:spcBef>
            </a:pPr>
            <a:endParaRPr lang="en-US" sz="1800" dirty="0" smtClean="0"/>
          </a:p>
        </p:txBody>
      </p:sp>
      <p:sp>
        <p:nvSpPr>
          <p:cNvPr id="41988" name="Slide Number Placeholder 3"/>
          <p:cNvSpPr>
            <a:spLocks noGrp="1"/>
          </p:cNvSpPr>
          <p:nvPr>
            <p:ph type="sldNum" sz="quarter" idx="5"/>
          </p:nvPr>
        </p:nvSpPr>
        <p:spPr>
          <a:noFill/>
        </p:spPr>
        <p:txBody>
          <a:bodyPr/>
          <a:lstStyle/>
          <a:p>
            <a:fld id="{CE995230-9D5F-411B-83F1-D2B472AA7482}"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spcBef>
                <a:spcPct val="0"/>
              </a:spcBef>
            </a:pPr>
            <a:r>
              <a:rPr lang="en-US" sz="1800" b="1" smtClean="0"/>
              <a:t>Financial expertise</a:t>
            </a:r>
            <a:r>
              <a:rPr lang="en-US" sz="1800" smtClean="0"/>
              <a:t>, including finance, accounting, and audit procedures</a:t>
            </a:r>
            <a:endParaRPr lang="en-US" sz="1800" b="1" smtClean="0"/>
          </a:p>
          <a:p>
            <a:pPr eaLnBrk="1" hangingPunct="1">
              <a:spcBef>
                <a:spcPct val="0"/>
              </a:spcBef>
            </a:pPr>
            <a:r>
              <a:rPr lang="en-US" sz="1800" b="1" smtClean="0"/>
              <a:t>Relevant industry experience,</a:t>
            </a:r>
            <a:r>
              <a:rPr lang="en-US" sz="1800" smtClean="0"/>
              <a:t> which is useful in identifying industry trends and in guiding management in setting strategy </a:t>
            </a:r>
            <a:endParaRPr lang="en-US" sz="1800" b="1" smtClean="0"/>
          </a:p>
          <a:p>
            <a:pPr eaLnBrk="1" hangingPunct="1">
              <a:spcBef>
                <a:spcPct val="0"/>
              </a:spcBef>
            </a:pPr>
            <a:r>
              <a:rPr lang="en-US" sz="1800" b="1" smtClean="0"/>
              <a:t>Legal expertise</a:t>
            </a:r>
            <a:r>
              <a:rPr lang="en-US" sz="1800" smtClean="0"/>
              <a:t>, particularly concerning mergers and acquisitions, re-organizations</a:t>
            </a:r>
            <a:r>
              <a:rPr lang="en-US" sz="1800" b="1" smtClean="0"/>
              <a:t>, </a:t>
            </a:r>
            <a:r>
              <a:rPr lang="en-US" sz="1800" smtClean="0"/>
              <a:t>and taking companies public</a:t>
            </a:r>
            <a:endParaRPr lang="en-US" sz="1800" b="1" smtClean="0"/>
          </a:p>
          <a:p>
            <a:pPr eaLnBrk="1" hangingPunct="1">
              <a:spcBef>
                <a:spcPct val="0"/>
              </a:spcBef>
            </a:pPr>
            <a:r>
              <a:rPr lang="en-US" sz="1800" b="1" smtClean="0"/>
              <a:t>Representatives of key stakeholders</a:t>
            </a:r>
          </a:p>
          <a:p>
            <a:pPr eaLnBrk="1" hangingPunct="1">
              <a:spcBef>
                <a:spcPct val="0"/>
              </a:spcBef>
            </a:pPr>
            <a:r>
              <a:rPr lang="en-US" sz="1800" b="1" smtClean="0"/>
              <a:t>Experience of operating internationally</a:t>
            </a:r>
            <a:r>
              <a:rPr lang="en-US" sz="1800" smtClean="0"/>
              <a:t>, which may be of great benefit, for example, when opening offices or launching products in other countries.</a:t>
            </a:r>
            <a:endParaRPr lang="en-US" sz="1800" b="1" smtClean="0"/>
          </a:p>
          <a:p>
            <a:pPr eaLnBrk="1" hangingPunct="1">
              <a:spcBef>
                <a:spcPct val="0"/>
              </a:spcBef>
            </a:pPr>
            <a:r>
              <a:rPr lang="en-US" sz="1800" b="1" smtClean="0"/>
              <a:t>Honesty and integrity,</a:t>
            </a:r>
            <a:r>
              <a:rPr lang="en-US" sz="1800" i="1" smtClean="0"/>
              <a:t> </a:t>
            </a:r>
            <a:r>
              <a:rPr lang="en-US" sz="1800" smtClean="0"/>
              <a:t>which are</a:t>
            </a:r>
            <a:r>
              <a:rPr lang="en-US" sz="1800" i="1" smtClean="0"/>
              <a:t> </a:t>
            </a:r>
            <a:r>
              <a:rPr lang="en-US" sz="1800" smtClean="0"/>
              <a:t>never to be underestimated and are of fundamental importance in times of crisis. </a:t>
            </a:r>
            <a:endParaRPr lang="en-US" sz="1800" b="1" smtClean="0"/>
          </a:p>
          <a:p>
            <a:pPr eaLnBrk="1" hangingPunct="1">
              <a:spcBef>
                <a:spcPct val="0"/>
              </a:spcBef>
            </a:pPr>
            <a:r>
              <a:rPr lang="en-US" sz="1800" b="1" smtClean="0"/>
              <a:t>Gender distribution, </a:t>
            </a:r>
            <a:r>
              <a:rPr lang="en-US" sz="1800" smtClean="0"/>
              <a:t>which can promote fresh insights and approaches to issues. </a:t>
            </a:r>
            <a:endParaRPr lang="en-US" sz="1800" b="1" smtClean="0"/>
          </a:p>
          <a:p>
            <a:pPr eaLnBrk="1" hangingPunct="1">
              <a:spcBef>
                <a:spcPct val="0"/>
              </a:spcBef>
            </a:pPr>
            <a:r>
              <a:rPr lang="en-US" sz="1800" b="1" smtClean="0"/>
              <a:t>Age distribution</a:t>
            </a:r>
            <a:r>
              <a:rPr lang="en-US" sz="1800" smtClean="0"/>
              <a:t>, to maintain board continuity the Chairman should ensure that succession can be managed in a controlled manner so that all of the key directors do not retire at the same time. </a:t>
            </a:r>
          </a:p>
          <a:p>
            <a:pPr eaLnBrk="1" hangingPunct="1">
              <a:spcBef>
                <a:spcPct val="0"/>
              </a:spcBef>
            </a:pPr>
            <a:endParaRPr lang="en-US" sz="1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Why bother</a:t>
            </a:r>
            <a:endParaRPr lang="en-GB" dirty="0"/>
          </a:p>
        </p:txBody>
      </p:sp>
      <p:sp>
        <p:nvSpPr>
          <p:cNvPr id="4" name="Slide Number Placeholder 3"/>
          <p:cNvSpPr>
            <a:spLocks noGrp="1"/>
          </p:cNvSpPr>
          <p:nvPr>
            <p:ph type="sldNum" sz="quarter" idx="10"/>
          </p:nvPr>
        </p:nvSpPr>
        <p:spPr/>
        <p:txBody>
          <a:bodyPr/>
          <a:lstStyle/>
          <a:p>
            <a:fld id="{4628C3D5-7C59-4295-ABFA-8C974315DCB0}" type="slidenum">
              <a:rPr lang="en-GB" smtClean="0"/>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buFont typeface="Wingdings" pitchFamily="-96" charset="2"/>
              <a:buNone/>
            </a:pPr>
            <a:r>
              <a:rPr lang="en-GB" sz="1200" dirty="0" smtClean="0"/>
              <a:t>NOTE: Large listed companies </a:t>
            </a:r>
            <a:r>
              <a:rPr lang="en-US" sz="1200" dirty="0" smtClean="0"/>
              <a:t>tend to have between eight and</a:t>
            </a:r>
          </a:p>
          <a:p>
            <a:pPr>
              <a:lnSpc>
                <a:spcPct val="90000"/>
              </a:lnSpc>
              <a:buFont typeface="Wingdings" pitchFamily="-96" charset="2"/>
              <a:buNone/>
            </a:pPr>
            <a:r>
              <a:rPr lang="en-US" sz="1200" dirty="0" smtClean="0"/>
              <a:t>fifteen directors</a:t>
            </a:r>
            <a:r>
              <a:rPr lang="en-US" dirty="0" smtClean="0"/>
              <a:t> </a:t>
            </a:r>
          </a:p>
          <a:p>
            <a:endParaRPr lang="en-GB" dirty="0"/>
          </a:p>
        </p:txBody>
      </p:sp>
      <p:sp>
        <p:nvSpPr>
          <p:cNvPr id="4" name="Slide Number Placeholder 3"/>
          <p:cNvSpPr>
            <a:spLocks noGrp="1"/>
          </p:cNvSpPr>
          <p:nvPr>
            <p:ph type="sldNum" sz="quarter" idx="10"/>
          </p:nvPr>
        </p:nvSpPr>
        <p:spPr/>
        <p:txBody>
          <a:bodyPr/>
          <a:lstStyle/>
          <a:p>
            <a:fld id="{4628C3D5-7C59-4295-ABFA-8C974315DCB0}" type="slidenum">
              <a:rPr lang="en-GB" smtClean="0"/>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lnSpc>
                <a:spcPct val="75000"/>
              </a:lnSpc>
              <a:spcBef>
                <a:spcPct val="0"/>
              </a:spcBef>
            </a:pPr>
            <a:r>
              <a:rPr lang="en-US" sz="1800" smtClean="0"/>
              <a:t>Focus on specialised areas of responsibilities</a:t>
            </a:r>
          </a:p>
          <a:p>
            <a:pPr lvl="2" eaLnBrk="1" hangingPunct="1">
              <a:lnSpc>
                <a:spcPct val="90000"/>
              </a:lnSpc>
              <a:spcBef>
                <a:spcPct val="0"/>
              </a:spcBef>
            </a:pPr>
            <a:r>
              <a:rPr lang="en-US" sz="1800" smtClean="0"/>
              <a:t>  Discharge technical areas of board responsibility</a:t>
            </a:r>
          </a:p>
          <a:p>
            <a:pPr lvl="2" eaLnBrk="1" hangingPunct="1">
              <a:lnSpc>
                <a:spcPct val="90000"/>
              </a:lnSpc>
              <a:spcBef>
                <a:spcPct val="0"/>
              </a:spcBef>
            </a:pPr>
            <a:r>
              <a:rPr lang="en-US" sz="1800" smtClean="0"/>
              <a:t>  Allows detailed interrogation</a:t>
            </a:r>
          </a:p>
          <a:p>
            <a:pPr lvl="2" eaLnBrk="1" hangingPunct="1">
              <a:lnSpc>
                <a:spcPct val="90000"/>
              </a:lnSpc>
              <a:spcBef>
                <a:spcPct val="0"/>
              </a:spcBef>
            </a:pPr>
            <a:r>
              <a:rPr lang="en-US" sz="1800" smtClean="0"/>
              <a:t>  Engages management and key NEDs</a:t>
            </a:r>
          </a:p>
          <a:p>
            <a:pPr lvl="2" eaLnBrk="1" hangingPunct="1">
              <a:lnSpc>
                <a:spcPct val="90000"/>
              </a:lnSpc>
              <a:spcBef>
                <a:spcPct val="0"/>
              </a:spcBef>
            </a:pPr>
            <a:r>
              <a:rPr lang="en-GB" sz="1800" smtClean="0"/>
              <a:t>  Defined terms of reference and limitations</a:t>
            </a:r>
          </a:p>
          <a:p>
            <a:pPr eaLnBrk="1" hangingPunct="1">
              <a:spcBef>
                <a:spcPct val="0"/>
              </a:spcBef>
            </a:pPr>
            <a:endParaRPr lang="en-US" sz="1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spcBef>
                <a:spcPct val="0"/>
              </a:spcBef>
            </a:pPr>
            <a:r>
              <a:rPr lang="en-US" sz="1800" b="1" smtClean="0"/>
              <a:t>Composition: </a:t>
            </a:r>
            <a:endParaRPr lang="en-US" sz="1800" smtClean="0"/>
          </a:p>
          <a:p>
            <a:pPr eaLnBrk="1" hangingPunct="1">
              <a:spcBef>
                <a:spcPct val="0"/>
              </a:spcBef>
            </a:pPr>
            <a:r>
              <a:rPr lang="en-US" sz="1800" smtClean="0"/>
              <a:t>All independent non executive directors. </a:t>
            </a:r>
          </a:p>
          <a:p>
            <a:pPr eaLnBrk="1" hangingPunct="1">
              <a:spcBef>
                <a:spcPct val="0"/>
              </a:spcBef>
            </a:pPr>
            <a:r>
              <a:rPr lang="en-US" sz="1800" smtClean="0"/>
              <a:t>The CEO, CFO, and internal auditor can be invited to attend some parts of this committee’s meetings. All relations with the external auditor are handled by the audit committee. The external auditor reports to the board and the general assembly through this committee.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spcBef>
                <a:spcPct val="0"/>
              </a:spcBef>
            </a:pPr>
            <a:r>
              <a:rPr lang="en-US" sz="1800" b="1" smtClean="0"/>
              <a:t>Identification of a board capability gap</a:t>
            </a:r>
            <a:r>
              <a:rPr lang="en-US" sz="1800" smtClean="0"/>
              <a:t> </a:t>
            </a:r>
          </a:p>
          <a:p>
            <a:pPr eaLnBrk="1" hangingPunct="1">
              <a:spcBef>
                <a:spcPct val="0"/>
              </a:spcBef>
            </a:pPr>
            <a:r>
              <a:rPr lang="en-US" sz="1800" smtClean="0"/>
              <a:t>The board should identify the knowledge, competencies, and expertise that the board currently lacks. </a:t>
            </a:r>
            <a:endParaRPr lang="en-US" sz="1800" b="1" smtClean="0"/>
          </a:p>
          <a:p>
            <a:pPr eaLnBrk="1" hangingPunct="1">
              <a:spcBef>
                <a:spcPct val="0"/>
              </a:spcBef>
            </a:pPr>
            <a:r>
              <a:rPr lang="en-US" sz="1800" b="1" smtClean="0"/>
              <a:t>Develop a person specification</a:t>
            </a:r>
            <a:r>
              <a:rPr lang="en-US" sz="1800" smtClean="0"/>
              <a:t> </a:t>
            </a:r>
          </a:p>
          <a:p>
            <a:pPr eaLnBrk="1" hangingPunct="1">
              <a:spcBef>
                <a:spcPct val="0"/>
              </a:spcBef>
            </a:pPr>
            <a:r>
              <a:rPr lang="en-US" sz="1800" smtClean="0"/>
              <a:t>The board or the nominations committee should identify the knowledge, skills, and personal attributes that a director would need to posses in order to fill this gap.</a:t>
            </a:r>
            <a:endParaRPr lang="en-US" sz="1800" b="1" smtClean="0"/>
          </a:p>
          <a:p>
            <a:pPr eaLnBrk="1" hangingPunct="1">
              <a:spcBef>
                <a:spcPct val="0"/>
              </a:spcBef>
            </a:pPr>
            <a:r>
              <a:rPr lang="en-US" sz="1800" b="1" smtClean="0"/>
              <a:t>Develop a search plan</a:t>
            </a:r>
            <a:r>
              <a:rPr lang="en-US" sz="1800" smtClean="0"/>
              <a:t> </a:t>
            </a:r>
          </a:p>
          <a:p>
            <a:pPr eaLnBrk="1" hangingPunct="1">
              <a:spcBef>
                <a:spcPct val="0"/>
              </a:spcBef>
            </a:pPr>
            <a:r>
              <a:rPr lang="en-US" sz="1800" smtClean="0"/>
              <a:t>The nomination committee should develop a search plan and lead the search process. This may involve the use of search consultants and the position may be advertised. </a:t>
            </a:r>
          </a:p>
          <a:p>
            <a:pPr eaLnBrk="1" hangingPunct="1">
              <a:spcBef>
                <a:spcPct val="0"/>
              </a:spcBef>
            </a:pPr>
            <a:r>
              <a:rPr lang="en-US" sz="1800" smtClean="0"/>
              <a:t> </a:t>
            </a:r>
            <a:endParaRPr lang="en-US" sz="1800" b="1" smtClean="0"/>
          </a:p>
          <a:p>
            <a:pPr eaLnBrk="1" hangingPunct="1">
              <a:spcBef>
                <a:spcPct val="0"/>
              </a:spcBef>
            </a:pPr>
            <a:r>
              <a:rPr lang="en-US" sz="1800" b="1" smtClean="0"/>
              <a:t>Get to know the person</a:t>
            </a:r>
            <a:r>
              <a:rPr lang="en-US" sz="1800" smtClean="0"/>
              <a:t> </a:t>
            </a:r>
          </a:p>
          <a:p>
            <a:pPr eaLnBrk="1" hangingPunct="1">
              <a:spcBef>
                <a:spcPct val="0"/>
              </a:spcBef>
            </a:pPr>
            <a:r>
              <a:rPr lang="en-US" sz="1800" smtClean="0"/>
              <a:t>The nomination committee members will need to interview candidates. The terms and conditions of the position will be discussed.</a:t>
            </a:r>
            <a:endParaRPr lang="en-US" sz="1800" b="1" smtClean="0"/>
          </a:p>
          <a:p>
            <a:pPr eaLnBrk="1" hangingPunct="1">
              <a:spcBef>
                <a:spcPct val="0"/>
              </a:spcBef>
            </a:pPr>
            <a:r>
              <a:rPr lang="en-US" sz="1800" b="1" smtClean="0"/>
              <a:t>Select the best qualified candidate </a:t>
            </a:r>
          </a:p>
          <a:p>
            <a:pPr eaLnBrk="1" hangingPunct="1">
              <a:spcBef>
                <a:spcPct val="0"/>
              </a:spcBef>
            </a:pPr>
            <a:r>
              <a:rPr lang="en-US" sz="1800" b="1" smtClean="0"/>
              <a:t>Recommend the candidate for election at the general assembly</a:t>
            </a:r>
          </a:p>
          <a:p>
            <a:pPr eaLnBrk="1" hangingPunct="1">
              <a:spcBef>
                <a:spcPct val="0"/>
              </a:spcBef>
            </a:pPr>
            <a:r>
              <a:rPr lang="en-US" sz="1800" b="1" smtClean="0"/>
              <a:t>Election process</a:t>
            </a:r>
          </a:p>
          <a:p>
            <a:pPr eaLnBrk="1" hangingPunct="1">
              <a:spcBef>
                <a:spcPct val="0"/>
              </a:spcBef>
            </a:pPr>
            <a:endParaRPr lang="en-US" sz="1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DBCB6F1-83CA-4A56-BFF3-A48221922EE1}" type="datetimeFigureOut">
              <a:rPr lang="en-US" smtClean="0"/>
              <a:t>6/4/2010</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0FABA68D-8D93-4C3A-A2B3-11F2EDC215B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BCB6F1-83CA-4A56-BFF3-A48221922EE1}" type="datetimeFigureOut">
              <a:rPr lang="en-US" smtClean="0"/>
              <a:t>6/4/2010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BCB6F1-83CA-4A56-BFF3-A48221922EE1}" type="datetimeFigureOut">
              <a:rPr lang="en-US" smtClean="0"/>
              <a:t>6/4/2010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BCB6F1-83CA-4A56-BFF3-A48221922EE1}" type="datetimeFigureOut">
              <a:rPr lang="en-US" smtClean="0"/>
              <a:t>6/4/2010</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0FABA68D-8D93-4C3A-A2B3-11F2EDC215B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DBCB6F1-83CA-4A56-BFF3-A48221922EE1}" type="datetimeFigureOut">
              <a:rPr lang="en-US" smtClean="0"/>
              <a:t>6/4/2010</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0FABA68D-8D93-4C3A-A2B3-11F2EDC215B5}" type="slidenum">
              <a:rPr lang="en-GB" smtClean="0"/>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DBCB6F1-83CA-4A56-BFF3-A48221922EE1}" type="datetimeFigureOut">
              <a:rPr lang="en-US" smtClean="0"/>
              <a:t>6/4/2010</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DBCB6F1-83CA-4A56-BFF3-A48221922EE1}" type="datetimeFigureOut">
              <a:rPr lang="en-US" smtClean="0"/>
              <a:t>6/4/2010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0FABA68D-8D93-4C3A-A2B3-11F2EDC215B5}" type="slidenum">
              <a:rPr lang="en-GB" smtClean="0"/>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BCB6F1-83CA-4A56-BFF3-A48221922EE1}" type="datetimeFigureOut">
              <a:rPr lang="en-US" smtClean="0"/>
              <a:t>6/4/2010</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BCB6F1-83CA-4A56-BFF3-A48221922EE1}" type="datetimeFigureOut">
              <a:rPr lang="en-US" smtClean="0"/>
              <a:t>6/4/2010</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BCB6F1-83CA-4A56-BFF3-A48221922EE1}" type="datetimeFigureOut">
              <a:rPr lang="en-US" smtClean="0"/>
              <a:t>6/4/2010</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BA68D-8D93-4C3A-A2B3-11F2EDC215B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DBCB6F1-83CA-4A56-BFF3-A48221922EE1}" type="datetimeFigureOut">
              <a:rPr lang="en-US" smtClean="0"/>
              <a:t>6/4/2010</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0FABA68D-8D93-4C3A-A2B3-11F2EDC215B5}" type="slidenum">
              <a:rPr lang="en-GB" smtClean="0"/>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BCB6F1-83CA-4A56-BFF3-A48221922EE1}" type="datetimeFigureOut">
              <a:rPr lang="en-US" smtClean="0"/>
              <a:t>6/4/2010</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FABA68D-8D93-4C3A-A2B3-11F2EDC215B5}" type="slidenum">
              <a:rPr lang="en-GB" smtClean="0"/>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Board composition and effectiveness</a:t>
            </a:r>
            <a:endParaRPr lang="en-GB" dirty="0"/>
          </a:p>
        </p:txBody>
      </p:sp>
      <p:sp>
        <p:nvSpPr>
          <p:cNvPr id="3" name="Subtitle 2"/>
          <p:cNvSpPr>
            <a:spLocks noGrp="1"/>
          </p:cNvSpPr>
          <p:nvPr>
            <p:ph type="subTitle" idx="1"/>
          </p:nvPr>
        </p:nvSpPr>
        <p:spPr/>
        <p:txBody>
          <a:bodyPr/>
          <a:lstStyle/>
          <a:p>
            <a:r>
              <a:rPr lang="en-GB" dirty="0" smtClean="0"/>
              <a:t>W. Richard Frederick</a:t>
            </a:r>
          </a:p>
          <a:p>
            <a:r>
              <a:rPr lang="en-GB" dirty="0" smtClean="0"/>
              <a:t>Governance Consultant</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p:cNvSpPr>
          <p:nvPr>
            <p:ph type="title"/>
          </p:nvPr>
        </p:nvSpPr>
        <p:spPr/>
        <p:txBody>
          <a:bodyPr/>
          <a:lstStyle/>
          <a:p>
            <a:r>
              <a:rPr lang="en-US" dirty="0" smtClean="0"/>
              <a:t>4. Board </a:t>
            </a:r>
            <a:r>
              <a:rPr lang="en-US" dirty="0" smtClean="0"/>
              <a:t>Committees</a:t>
            </a:r>
            <a:endParaRPr lang="en-GB" dirty="0" smtClean="0"/>
          </a:p>
        </p:txBody>
      </p:sp>
      <p:sp>
        <p:nvSpPr>
          <p:cNvPr id="31748" name="Rectangle 5"/>
          <p:cNvSpPr>
            <a:spLocks noGrp="1"/>
          </p:cNvSpPr>
          <p:nvPr>
            <p:ph idx="1"/>
          </p:nvPr>
        </p:nvSpPr>
        <p:spPr/>
        <p:txBody>
          <a:bodyPr/>
          <a:lstStyle/>
          <a:p>
            <a:r>
              <a:rPr lang="en-US" dirty="0" smtClean="0"/>
              <a:t>Aid to the board, not a </a:t>
            </a:r>
            <a:r>
              <a:rPr lang="en-US" dirty="0" smtClean="0"/>
              <a:t>substitute</a:t>
            </a:r>
            <a:endParaRPr lang="en-US" dirty="0" smtClean="0"/>
          </a:p>
          <a:p>
            <a:r>
              <a:rPr lang="en-GB" dirty="0" smtClean="0"/>
              <a:t>Generally no executive powers</a:t>
            </a:r>
          </a:p>
          <a:p>
            <a:r>
              <a:rPr lang="en-US" dirty="0" smtClean="0"/>
              <a:t>Focus on specialized areas of responsibilities</a:t>
            </a:r>
            <a:endParaRPr lang="en-GB" dirty="0" smtClean="0"/>
          </a:p>
          <a:p>
            <a:r>
              <a:rPr lang="en-GB" dirty="0" smtClean="0"/>
              <a:t>Chair and members normally </a:t>
            </a:r>
            <a:r>
              <a:rPr lang="en-GB" dirty="0" smtClean="0"/>
              <a:t>independent</a:t>
            </a:r>
            <a:endParaRPr lang="en-GB" dirty="0" smtClean="0"/>
          </a:p>
          <a:p>
            <a:r>
              <a:rPr lang="en-GB" dirty="0" smtClean="0"/>
              <a:t>Key committees</a:t>
            </a:r>
          </a:p>
          <a:p>
            <a:pPr lvl="2"/>
            <a:r>
              <a:rPr lang="en-GB" dirty="0" smtClean="0"/>
              <a:t>  </a:t>
            </a:r>
            <a:r>
              <a:rPr lang="en-GB" dirty="0" smtClean="0"/>
              <a:t>Audit</a:t>
            </a:r>
            <a:endParaRPr lang="en-GB" dirty="0" smtClean="0"/>
          </a:p>
          <a:p>
            <a:pPr lvl="2"/>
            <a:r>
              <a:rPr lang="en-GB" dirty="0" smtClean="0"/>
              <a:t>  </a:t>
            </a:r>
            <a:r>
              <a:rPr lang="en-GB" dirty="0" smtClean="0"/>
              <a:t>Remuneration</a:t>
            </a:r>
            <a:endParaRPr lang="en-GB" dirty="0" smtClean="0"/>
          </a:p>
          <a:p>
            <a:pPr lvl="2"/>
            <a:r>
              <a:rPr lang="en-GB" dirty="0" smtClean="0"/>
              <a:t>  </a:t>
            </a:r>
            <a:r>
              <a:rPr lang="en-GB" dirty="0" smtClean="0"/>
              <a:t>Nominations</a:t>
            </a:r>
            <a:endParaRPr lang="en-GB" dirty="0" smtClean="0"/>
          </a:p>
        </p:txBody>
      </p:sp>
      <p:sp>
        <p:nvSpPr>
          <p:cNvPr id="31746" name="Slide Number Placeholder 5"/>
          <p:cNvSpPr>
            <a:spLocks noGrp="1"/>
          </p:cNvSpPr>
          <p:nvPr>
            <p:ph type="sldNum" sz="quarter" idx="12"/>
          </p:nvPr>
        </p:nvSpPr>
        <p:spPr bwMode="auto">
          <a:noFill/>
          <a:ln>
            <a:miter lim="800000"/>
            <a:headEnd/>
            <a:tailEnd/>
          </a:ln>
        </p:spPr>
        <p:txBody>
          <a:bodyPr/>
          <a:lstStyle/>
          <a:p>
            <a:fld id="{33B64FCE-B77F-4C87-8E40-1879DFBAD12C}" type="slidenum">
              <a:rPr lang="en-GB"/>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1"/>
          <p:cNvSpPr>
            <a:spLocks noGrp="1"/>
          </p:cNvSpPr>
          <p:nvPr>
            <p:ph type="title"/>
          </p:nvPr>
        </p:nvSpPr>
        <p:spPr/>
        <p:txBody>
          <a:bodyPr/>
          <a:lstStyle/>
          <a:p>
            <a:r>
              <a:rPr lang="en-GB" dirty="0" smtClean="0"/>
              <a:t>4. Audit </a:t>
            </a:r>
            <a:r>
              <a:rPr lang="en-GB" dirty="0" smtClean="0"/>
              <a:t>Committee</a:t>
            </a:r>
            <a:endParaRPr lang="en-US" dirty="0" smtClean="0"/>
          </a:p>
        </p:txBody>
      </p:sp>
      <p:sp>
        <p:nvSpPr>
          <p:cNvPr id="34820" name="Rectangle 12"/>
          <p:cNvSpPr>
            <a:spLocks noGrp="1"/>
          </p:cNvSpPr>
          <p:nvPr>
            <p:ph idx="1"/>
          </p:nvPr>
        </p:nvSpPr>
        <p:spPr>
          <a:xfrm>
            <a:off x="304800" y="1676400"/>
            <a:ext cx="7775575" cy="3505200"/>
          </a:xfrm>
        </p:spPr>
        <p:txBody>
          <a:bodyPr>
            <a:normAutofit/>
          </a:bodyPr>
          <a:lstStyle/>
          <a:p>
            <a:pPr>
              <a:lnSpc>
                <a:spcPct val="90000"/>
              </a:lnSpc>
              <a:buFont typeface="Wingdings" pitchFamily="-96" charset="2"/>
              <a:buNone/>
            </a:pPr>
            <a:r>
              <a:rPr lang="en-US" sz="1600" b="1" smtClean="0"/>
              <a:t>Role:</a:t>
            </a:r>
            <a:r>
              <a:rPr lang="en-US" sz="1600" smtClean="0"/>
              <a:t> </a:t>
            </a:r>
          </a:p>
          <a:p>
            <a:pPr>
              <a:lnSpc>
                <a:spcPct val="90000"/>
              </a:lnSpc>
            </a:pPr>
            <a:r>
              <a:rPr lang="en-US" sz="1600" smtClean="0"/>
              <a:t>Approves or recommends the approval of the appointment of external auditors and oversees their relationship with the company </a:t>
            </a:r>
          </a:p>
          <a:p>
            <a:pPr>
              <a:lnSpc>
                <a:spcPct val="90000"/>
              </a:lnSpc>
            </a:pPr>
            <a:r>
              <a:rPr lang="en-US" sz="1600" smtClean="0"/>
              <a:t>Monitors the effectiveness of, and receives regular reports from, the internal audit function</a:t>
            </a:r>
          </a:p>
          <a:p>
            <a:pPr>
              <a:lnSpc>
                <a:spcPct val="90000"/>
              </a:lnSpc>
            </a:pPr>
            <a:r>
              <a:rPr lang="en-US" sz="1600" smtClean="0"/>
              <a:t>Reviews financial statements, procedures, and systems of internal control over financial reporting </a:t>
            </a:r>
          </a:p>
          <a:p>
            <a:pPr>
              <a:lnSpc>
                <a:spcPct val="90000"/>
              </a:lnSpc>
            </a:pPr>
            <a:r>
              <a:rPr lang="en-US" sz="1600" smtClean="0"/>
              <a:t>Reviews arrangements for compliance with the requirements of regulators </a:t>
            </a:r>
          </a:p>
          <a:p>
            <a:pPr>
              <a:lnSpc>
                <a:spcPct val="90000"/>
              </a:lnSpc>
            </a:pPr>
            <a:r>
              <a:rPr lang="en-US" sz="1600" smtClean="0"/>
              <a:t>Receives reports on the operation of the company’s “whistleblower” arrangements </a:t>
            </a:r>
          </a:p>
          <a:p>
            <a:pPr>
              <a:lnSpc>
                <a:spcPct val="90000"/>
              </a:lnSpc>
            </a:pPr>
            <a:r>
              <a:rPr lang="en-US" sz="1600" smtClean="0"/>
              <a:t>May review the company’s risk-management framework</a:t>
            </a:r>
          </a:p>
          <a:p>
            <a:pPr>
              <a:lnSpc>
                <a:spcPct val="90000"/>
              </a:lnSpc>
            </a:pPr>
            <a:endParaRPr lang="en-US" sz="1600" smtClean="0"/>
          </a:p>
          <a:p>
            <a:pPr>
              <a:lnSpc>
                <a:spcPct val="90000"/>
              </a:lnSpc>
              <a:buFont typeface="Wingdings" pitchFamily="-96" charset="2"/>
              <a:buNone/>
            </a:pPr>
            <a:r>
              <a:rPr lang="en-US" sz="1600" b="1" smtClean="0"/>
              <a:t>Composition: </a:t>
            </a:r>
          </a:p>
          <a:p>
            <a:pPr>
              <a:lnSpc>
                <a:spcPct val="90000"/>
              </a:lnSpc>
            </a:pPr>
            <a:r>
              <a:rPr lang="en-US" sz="1600" smtClean="0"/>
              <a:t>All independent, non-executive directors</a:t>
            </a:r>
          </a:p>
        </p:txBody>
      </p:sp>
      <p:sp>
        <p:nvSpPr>
          <p:cNvPr id="34818" name="Slide Number Placeholder 5"/>
          <p:cNvSpPr>
            <a:spLocks noGrp="1"/>
          </p:cNvSpPr>
          <p:nvPr>
            <p:ph type="sldNum" sz="quarter" idx="12"/>
          </p:nvPr>
        </p:nvSpPr>
        <p:spPr bwMode="auto">
          <a:noFill/>
          <a:ln>
            <a:miter lim="800000"/>
            <a:headEnd/>
            <a:tailEnd/>
          </a:ln>
        </p:spPr>
        <p:txBody>
          <a:bodyPr/>
          <a:lstStyle/>
          <a:p>
            <a:fld id="{677F4462-EA2F-4819-865F-3BC2C130F018}" type="slidenum">
              <a:rPr lang="en-GB"/>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p:cNvSpPr>
          <p:nvPr>
            <p:ph type="title"/>
          </p:nvPr>
        </p:nvSpPr>
        <p:spPr/>
        <p:txBody>
          <a:bodyPr/>
          <a:lstStyle/>
          <a:p>
            <a:r>
              <a:rPr lang="en-GB" dirty="0" smtClean="0"/>
              <a:t>5. Director </a:t>
            </a:r>
            <a:r>
              <a:rPr lang="en-GB" dirty="0" smtClean="0"/>
              <a:t>Selection, Appointment</a:t>
            </a:r>
            <a:endParaRPr lang="en-US" dirty="0" smtClean="0"/>
          </a:p>
        </p:txBody>
      </p:sp>
      <p:sp>
        <p:nvSpPr>
          <p:cNvPr id="25604" name="Rectangle 5"/>
          <p:cNvSpPr>
            <a:spLocks noGrp="1"/>
          </p:cNvSpPr>
          <p:nvPr>
            <p:ph idx="1"/>
          </p:nvPr>
        </p:nvSpPr>
        <p:spPr/>
        <p:txBody>
          <a:bodyPr>
            <a:normAutofit lnSpcReduction="10000"/>
          </a:bodyPr>
          <a:lstStyle/>
          <a:p>
            <a:r>
              <a:rPr lang="en-US" dirty="0" smtClean="0"/>
              <a:t>Identification of a board capability gap </a:t>
            </a:r>
          </a:p>
          <a:p>
            <a:r>
              <a:rPr lang="en-US" dirty="0" smtClean="0"/>
              <a:t>Develop a person specification </a:t>
            </a:r>
          </a:p>
          <a:p>
            <a:r>
              <a:rPr lang="en-US" dirty="0" smtClean="0"/>
              <a:t>Develop a search plan </a:t>
            </a:r>
          </a:p>
          <a:p>
            <a:r>
              <a:rPr lang="en-US" dirty="0" smtClean="0"/>
              <a:t>Get to know the person </a:t>
            </a:r>
          </a:p>
          <a:p>
            <a:r>
              <a:rPr lang="en-US" dirty="0" smtClean="0"/>
              <a:t>Select the best-qualified candidate </a:t>
            </a:r>
          </a:p>
          <a:p>
            <a:r>
              <a:rPr lang="en-US" dirty="0" smtClean="0"/>
              <a:t>Recommend the candidate for election at the </a:t>
            </a:r>
            <a:br>
              <a:rPr lang="en-US" dirty="0" smtClean="0"/>
            </a:br>
            <a:r>
              <a:rPr lang="en-US" dirty="0" smtClean="0"/>
              <a:t>general assembly</a:t>
            </a:r>
          </a:p>
          <a:p>
            <a:r>
              <a:rPr lang="en-US" dirty="0" smtClean="0"/>
              <a:t>Election process</a:t>
            </a:r>
          </a:p>
        </p:txBody>
      </p:sp>
      <p:sp>
        <p:nvSpPr>
          <p:cNvPr id="25602" name="Slide Number Placeholder 5"/>
          <p:cNvSpPr>
            <a:spLocks noGrp="1"/>
          </p:cNvSpPr>
          <p:nvPr>
            <p:ph type="sldNum" sz="quarter" idx="12"/>
          </p:nvPr>
        </p:nvSpPr>
        <p:spPr bwMode="auto">
          <a:noFill/>
          <a:ln>
            <a:miter lim="800000"/>
            <a:headEnd/>
            <a:tailEnd/>
          </a:ln>
        </p:spPr>
        <p:txBody>
          <a:bodyPr/>
          <a:lstStyle/>
          <a:p>
            <a:fld id="{A32B48DD-DCD9-4F50-BF49-5A01C7B31167}" type="slidenum">
              <a:rPr lang="en-GB"/>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Regular review</a:t>
            </a:r>
            <a:endParaRPr lang="en-GB" dirty="0"/>
          </a:p>
        </p:txBody>
      </p:sp>
      <p:sp>
        <p:nvSpPr>
          <p:cNvPr id="3" name="Content Placeholder 2"/>
          <p:cNvSpPr>
            <a:spLocks noGrp="1"/>
          </p:cNvSpPr>
          <p:nvPr>
            <p:ph idx="1"/>
          </p:nvPr>
        </p:nvSpPr>
        <p:spPr/>
        <p:txBody>
          <a:bodyPr/>
          <a:lstStyle/>
          <a:p>
            <a:r>
              <a:rPr lang="en-GB" dirty="0" smtClean="0"/>
              <a:t>Put governance on the agenda</a:t>
            </a:r>
          </a:p>
          <a:p>
            <a:r>
              <a:rPr lang="en-GB" dirty="0" smtClean="0"/>
              <a:t>Audit practices compared to best practice standard</a:t>
            </a:r>
          </a:p>
          <a:p>
            <a:r>
              <a:rPr lang="en-GB" dirty="0" smtClean="0"/>
              <a:t>Conduct subsequent annual reviews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p:cNvSpPr>
            <a:spLocks noGrp="1"/>
          </p:cNvSpPr>
          <p:nvPr>
            <p:ph type="title"/>
          </p:nvPr>
        </p:nvSpPr>
        <p:spPr/>
        <p:txBody>
          <a:bodyPr/>
          <a:lstStyle/>
          <a:p>
            <a:r>
              <a:rPr lang="en-GB" dirty="0" smtClean="0"/>
              <a:t>Simple checklist</a:t>
            </a:r>
            <a:endParaRPr lang="en-US" dirty="0" smtClean="0"/>
          </a:p>
        </p:txBody>
      </p:sp>
      <p:sp>
        <p:nvSpPr>
          <p:cNvPr id="45060" name="Rectangle 5"/>
          <p:cNvSpPr>
            <a:spLocks noGrp="1"/>
          </p:cNvSpPr>
          <p:nvPr>
            <p:ph idx="1"/>
          </p:nvPr>
        </p:nvSpPr>
        <p:spPr/>
        <p:txBody>
          <a:bodyPr/>
          <a:lstStyle/>
          <a:p>
            <a:pPr marL="457200" indent="-457200">
              <a:lnSpc>
                <a:spcPct val="90000"/>
              </a:lnSpc>
              <a:buFont typeface="+mj-lt"/>
              <a:buAutoNum type="arabicPeriod"/>
            </a:pPr>
            <a:r>
              <a:rPr lang="en-GB" sz="2000" dirty="0" smtClean="0"/>
              <a:t>Is the board effective, passive, or dysfunctiona</a:t>
            </a:r>
            <a:r>
              <a:rPr lang="en-GB" sz="2000" dirty="0"/>
              <a:t>l</a:t>
            </a:r>
            <a:r>
              <a:rPr lang="en-GB" sz="2000" dirty="0" smtClean="0"/>
              <a:t>?</a:t>
            </a:r>
          </a:p>
          <a:p>
            <a:pPr marL="457200" indent="-457200">
              <a:lnSpc>
                <a:spcPct val="90000"/>
              </a:lnSpc>
              <a:buFont typeface="+mj-lt"/>
              <a:buAutoNum type="arabicPeriod"/>
            </a:pPr>
            <a:r>
              <a:rPr lang="en-GB" sz="2000" dirty="0" smtClean="0"/>
              <a:t>Is the board composition good?</a:t>
            </a:r>
            <a:endParaRPr lang="en-GB" sz="2000" dirty="0" smtClean="0"/>
          </a:p>
          <a:p>
            <a:pPr marL="800100" lvl="1" indent="-342900">
              <a:lnSpc>
                <a:spcPct val="90000"/>
              </a:lnSpc>
            </a:pPr>
            <a:r>
              <a:rPr lang="en-GB" sz="1800" dirty="0" smtClean="0"/>
              <a:t>Skills, experience, and attributes?</a:t>
            </a:r>
          </a:p>
          <a:p>
            <a:pPr marL="800100" lvl="1" indent="-342900">
              <a:lnSpc>
                <a:spcPct val="90000"/>
              </a:lnSpc>
            </a:pPr>
            <a:r>
              <a:rPr lang="en-GB" sz="1800" dirty="0" smtClean="0"/>
              <a:t>Interpersonal skills?</a:t>
            </a:r>
            <a:endParaRPr lang="en-US" sz="1800" dirty="0" smtClean="0"/>
          </a:p>
          <a:p>
            <a:pPr marL="800100" lvl="1" indent="-342900">
              <a:lnSpc>
                <a:spcPct val="90000"/>
              </a:lnSpc>
            </a:pPr>
            <a:r>
              <a:rPr lang="en-GB" sz="1800" dirty="0" smtClean="0"/>
              <a:t>Objective judgement: </a:t>
            </a:r>
            <a:endParaRPr lang="en-GB" sz="1800" dirty="0" smtClean="0"/>
          </a:p>
          <a:p>
            <a:pPr marL="1200150" lvl="2" indent="-342900">
              <a:lnSpc>
                <a:spcPct val="90000"/>
              </a:lnSpc>
            </a:pPr>
            <a:r>
              <a:rPr lang="en-GB" sz="1400" dirty="0" smtClean="0"/>
              <a:t>Executive </a:t>
            </a:r>
            <a:r>
              <a:rPr lang="en-GB" sz="1400" dirty="0" smtClean="0"/>
              <a:t>directors </a:t>
            </a:r>
            <a:r>
              <a:rPr lang="en-GB" sz="1400" dirty="0" smtClean="0"/>
              <a:t>and non-executive </a:t>
            </a:r>
            <a:r>
              <a:rPr lang="en-GB" sz="1400" dirty="0" smtClean="0"/>
              <a:t>directors?</a:t>
            </a:r>
          </a:p>
          <a:p>
            <a:pPr marL="1200150" lvl="2" indent="-342900">
              <a:lnSpc>
                <a:spcPct val="90000"/>
              </a:lnSpc>
            </a:pPr>
            <a:r>
              <a:rPr lang="en-GB" sz="1400" dirty="0" smtClean="0"/>
              <a:t>Independent directors?</a:t>
            </a:r>
          </a:p>
          <a:p>
            <a:pPr marL="457200" indent="-457200">
              <a:lnSpc>
                <a:spcPct val="90000"/>
              </a:lnSpc>
              <a:buFont typeface="+mj-lt"/>
              <a:buAutoNum type="arabicPeriod"/>
            </a:pPr>
            <a:r>
              <a:rPr lang="en-US" sz="2000" dirty="0" smtClean="0"/>
              <a:t>Is </a:t>
            </a:r>
            <a:r>
              <a:rPr lang="en-US" sz="2000" dirty="0" smtClean="0"/>
              <a:t>the board size </a:t>
            </a:r>
            <a:r>
              <a:rPr lang="en-US" sz="2000" dirty="0" smtClean="0"/>
              <a:t>appropriate</a:t>
            </a:r>
            <a:r>
              <a:rPr lang="en-US" sz="2000" dirty="0" smtClean="0"/>
              <a:t>:</a:t>
            </a:r>
          </a:p>
          <a:p>
            <a:pPr marL="800100" lvl="1" indent="-342900">
              <a:lnSpc>
                <a:spcPct val="90000"/>
              </a:lnSpc>
            </a:pPr>
            <a:r>
              <a:rPr lang="en-US" sz="1800" dirty="0" smtClean="0"/>
              <a:t>Productive, constructive discussions?</a:t>
            </a:r>
          </a:p>
          <a:p>
            <a:pPr marL="800100" lvl="1" indent="-342900">
              <a:lnSpc>
                <a:spcPct val="90000"/>
              </a:lnSpc>
            </a:pPr>
            <a:r>
              <a:rPr lang="en-US" sz="1800" dirty="0" smtClean="0"/>
              <a:t>Prompt and rational decisions?</a:t>
            </a:r>
          </a:p>
          <a:p>
            <a:pPr marL="457200" indent="-457200">
              <a:lnSpc>
                <a:spcPct val="90000"/>
              </a:lnSpc>
              <a:buFont typeface="+mj-lt"/>
              <a:buAutoNum type="arabicPeriod"/>
            </a:pPr>
            <a:r>
              <a:rPr lang="en-US" sz="2000" dirty="0" smtClean="0"/>
              <a:t>Are the </a:t>
            </a:r>
            <a:r>
              <a:rPr lang="en-US" sz="2000" dirty="0" smtClean="0"/>
              <a:t>necessary committees there, and do they work? </a:t>
            </a:r>
            <a:endParaRPr lang="en-US" sz="2000" dirty="0" smtClean="0"/>
          </a:p>
          <a:p>
            <a:pPr marL="457200" indent="-457200">
              <a:lnSpc>
                <a:spcPct val="90000"/>
              </a:lnSpc>
              <a:buFont typeface="+mj-lt"/>
              <a:buAutoNum type="arabicPeriod"/>
            </a:pPr>
            <a:r>
              <a:rPr lang="en-US" sz="2000" dirty="0" smtClean="0"/>
              <a:t>Are the director selection and appointment procedures aligned with best corporate governance practices?</a:t>
            </a:r>
          </a:p>
          <a:p>
            <a:pPr marL="457200" indent="-457200">
              <a:lnSpc>
                <a:spcPct val="90000"/>
              </a:lnSpc>
              <a:buFont typeface="+mj-lt"/>
              <a:buAutoNum type="arabicPeriod"/>
            </a:pPr>
            <a:r>
              <a:rPr lang="en-US" sz="2000" dirty="0" smtClean="0"/>
              <a:t>Does the board regularly review its composition and structure?</a:t>
            </a:r>
          </a:p>
          <a:p>
            <a:pPr>
              <a:lnSpc>
                <a:spcPct val="90000"/>
              </a:lnSpc>
            </a:pPr>
            <a:endParaRPr lang="en-US" sz="2000" dirty="0" smtClean="0"/>
          </a:p>
        </p:txBody>
      </p:sp>
      <p:sp>
        <p:nvSpPr>
          <p:cNvPr id="45058" name="Slide Number Placeholder 5"/>
          <p:cNvSpPr>
            <a:spLocks noGrp="1"/>
          </p:cNvSpPr>
          <p:nvPr>
            <p:ph type="sldNum" sz="quarter" idx="12"/>
          </p:nvPr>
        </p:nvSpPr>
        <p:spPr bwMode="auto">
          <a:noFill/>
          <a:ln>
            <a:miter lim="800000"/>
            <a:headEnd/>
            <a:tailEnd/>
          </a:ln>
        </p:spPr>
        <p:txBody>
          <a:bodyPr/>
          <a:lstStyle/>
          <a:p>
            <a:fld id="{DAA01DC0-3C57-45E9-85E0-31D4910DD20F}" type="slidenum">
              <a:rPr lang="en-GB"/>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Rectangle 8"/>
          <p:cNvSpPr>
            <a:spLocks noGrp="1"/>
          </p:cNvSpPr>
          <p:nvPr>
            <p:ph type="title"/>
          </p:nvPr>
        </p:nvSpPr>
        <p:spPr/>
        <p:txBody>
          <a:bodyPr>
            <a:normAutofit/>
          </a:bodyPr>
          <a:lstStyle/>
          <a:p>
            <a:r>
              <a:rPr lang="en-US" dirty="0" smtClean="0"/>
              <a:t>1. Discussion of local practices</a:t>
            </a:r>
            <a:endParaRPr lang="en-US" dirty="0" smtClean="0"/>
          </a:p>
        </p:txBody>
      </p:sp>
      <p:sp>
        <p:nvSpPr>
          <p:cNvPr id="12297" name="Rectangle 9"/>
          <p:cNvSpPr>
            <a:spLocks noGrp="1"/>
          </p:cNvSpPr>
          <p:nvPr>
            <p:ph idx="1"/>
          </p:nvPr>
        </p:nvSpPr>
        <p:spPr/>
        <p:txBody>
          <a:bodyPr/>
          <a:lstStyle/>
          <a:p>
            <a:pPr>
              <a:lnSpc>
                <a:spcPct val="90000"/>
              </a:lnSpc>
              <a:buSzPct val="80000"/>
            </a:pPr>
            <a:r>
              <a:rPr lang="en-GB" sz="2000" dirty="0" smtClean="0"/>
              <a:t>Some types of board dysfunctions:</a:t>
            </a:r>
          </a:p>
          <a:p>
            <a:pPr lvl="1">
              <a:lnSpc>
                <a:spcPct val="90000"/>
              </a:lnSpc>
              <a:buSzPct val="80000"/>
            </a:pPr>
            <a:r>
              <a:rPr lang="en-GB" sz="1600" dirty="0" smtClean="0">
                <a:solidFill>
                  <a:schemeClr val="tx2"/>
                </a:solidFill>
              </a:rPr>
              <a:t>Certifying</a:t>
            </a:r>
            <a:endParaRPr lang="en-GB" sz="1600" dirty="0" smtClean="0">
              <a:solidFill>
                <a:schemeClr val="tx2"/>
              </a:solidFill>
            </a:endParaRPr>
          </a:p>
          <a:p>
            <a:pPr lvl="1">
              <a:lnSpc>
                <a:spcPct val="90000"/>
              </a:lnSpc>
              <a:buSzPct val="80000"/>
            </a:pPr>
            <a:r>
              <a:rPr lang="en-GB" sz="1600" dirty="0" smtClean="0">
                <a:solidFill>
                  <a:schemeClr val="tx2"/>
                </a:solidFill>
              </a:rPr>
              <a:t>Passive</a:t>
            </a:r>
          </a:p>
          <a:p>
            <a:pPr lvl="1">
              <a:lnSpc>
                <a:spcPct val="90000"/>
              </a:lnSpc>
              <a:buSzPct val="80000"/>
            </a:pPr>
            <a:r>
              <a:rPr lang="en-GB" sz="1600" dirty="0" smtClean="0">
                <a:solidFill>
                  <a:schemeClr val="tx2"/>
                </a:solidFill>
              </a:rPr>
              <a:t>Engaging</a:t>
            </a:r>
          </a:p>
          <a:p>
            <a:pPr lvl="1">
              <a:lnSpc>
                <a:spcPct val="90000"/>
              </a:lnSpc>
              <a:buSzPct val="80000"/>
            </a:pPr>
            <a:r>
              <a:rPr lang="en-GB" sz="1600" dirty="0" smtClean="0">
                <a:solidFill>
                  <a:schemeClr val="tx2"/>
                </a:solidFill>
              </a:rPr>
              <a:t>Intervening </a:t>
            </a:r>
          </a:p>
          <a:p>
            <a:pPr lvl="1">
              <a:lnSpc>
                <a:spcPct val="90000"/>
              </a:lnSpc>
              <a:buSzPct val="80000"/>
            </a:pPr>
            <a:r>
              <a:rPr lang="en-GB" sz="1600" dirty="0" smtClean="0">
                <a:solidFill>
                  <a:schemeClr val="tx2"/>
                </a:solidFill>
              </a:rPr>
              <a:t>Operating </a:t>
            </a:r>
          </a:p>
          <a:p>
            <a:pPr lvl="1">
              <a:lnSpc>
                <a:spcPct val="90000"/>
              </a:lnSpc>
              <a:buSzPct val="80000"/>
            </a:pPr>
            <a:r>
              <a:rPr lang="en-GB" sz="1600" dirty="0" smtClean="0">
                <a:solidFill>
                  <a:schemeClr val="tx2"/>
                </a:solidFill>
              </a:rPr>
              <a:t>Trophy</a:t>
            </a:r>
          </a:p>
          <a:p>
            <a:pPr lvl="1">
              <a:lnSpc>
                <a:spcPct val="90000"/>
              </a:lnSpc>
              <a:buSzPct val="80000"/>
            </a:pPr>
            <a:r>
              <a:rPr lang="en-GB" sz="1600" dirty="0" smtClean="0">
                <a:solidFill>
                  <a:schemeClr val="tx2"/>
                </a:solidFill>
              </a:rPr>
              <a:t>Paper</a:t>
            </a:r>
          </a:p>
          <a:p>
            <a:pPr lvl="1">
              <a:lnSpc>
                <a:spcPct val="90000"/>
              </a:lnSpc>
              <a:buSzPct val="80000"/>
            </a:pPr>
            <a:r>
              <a:rPr lang="en-GB" sz="1600" dirty="0" smtClean="0">
                <a:solidFill>
                  <a:schemeClr val="tx2"/>
                </a:solidFill>
              </a:rPr>
              <a:t>Rubber stamping</a:t>
            </a:r>
          </a:p>
          <a:p>
            <a:pPr lvl="1">
              <a:lnSpc>
                <a:spcPct val="90000"/>
              </a:lnSpc>
              <a:buSzPct val="80000"/>
            </a:pPr>
            <a:r>
              <a:rPr lang="en-GB" sz="1600" dirty="0" smtClean="0">
                <a:solidFill>
                  <a:schemeClr val="tx2"/>
                </a:solidFill>
              </a:rPr>
              <a:t>Country club</a:t>
            </a:r>
          </a:p>
          <a:p>
            <a:pPr>
              <a:lnSpc>
                <a:spcPct val="90000"/>
              </a:lnSpc>
              <a:buSzPct val="80000"/>
            </a:pPr>
            <a:endParaRPr lang="en-GB" sz="2000" dirty="0" smtClean="0">
              <a:solidFill>
                <a:schemeClr val="tx2"/>
              </a:solidFill>
            </a:endParaRPr>
          </a:p>
        </p:txBody>
      </p:sp>
      <p:sp>
        <p:nvSpPr>
          <p:cNvPr id="4" name="Slide Number Placeholder 5"/>
          <p:cNvSpPr>
            <a:spLocks noGrp="1"/>
          </p:cNvSpPr>
          <p:nvPr>
            <p:ph type="sldNum" sz="quarter" idx="12"/>
          </p:nvPr>
        </p:nvSpPr>
        <p:spPr/>
        <p:txBody>
          <a:bodyPr/>
          <a:lstStyle/>
          <a:p>
            <a:fld id="{89CD8CC4-BE7D-4052-92E3-90D39B76B025}" type="slidenum">
              <a:rPr lang="en-GB"/>
              <a:pPr/>
              <a:t>3</a:t>
            </a:fld>
            <a:endParaRPr lang="en-GB"/>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p:cNvSpPr>
          <p:nvPr>
            <p:ph type="title"/>
          </p:nvPr>
        </p:nvSpPr>
        <p:spPr/>
        <p:txBody>
          <a:bodyPr>
            <a:normAutofit fontScale="90000"/>
          </a:bodyPr>
          <a:lstStyle/>
          <a:p>
            <a:r>
              <a:rPr lang="en-US" dirty="0" smtClean="0"/>
              <a:t>2.Director </a:t>
            </a:r>
            <a:r>
              <a:rPr lang="en-US" dirty="0" smtClean="0"/>
              <a:t>Skills, Experience, Attributes</a:t>
            </a:r>
          </a:p>
        </p:txBody>
      </p:sp>
      <p:sp>
        <p:nvSpPr>
          <p:cNvPr id="17412" name="Rectangle 5"/>
          <p:cNvSpPr>
            <a:spLocks noGrp="1"/>
          </p:cNvSpPr>
          <p:nvPr>
            <p:ph idx="1"/>
          </p:nvPr>
        </p:nvSpPr>
        <p:spPr/>
        <p:txBody>
          <a:bodyPr>
            <a:normAutofit/>
          </a:bodyPr>
          <a:lstStyle/>
          <a:p>
            <a:pPr>
              <a:lnSpc>
                <a:spcPct val="90000"/>
              </a:lnSpc>
            </a:pPr>
            <a:r>
              <a:rPr lang="en-US" dirty="0" smtClean="0"/>
              <a:t>Hard factors:</a:t>
            </a:r>
          </a:p>
          <a:p>
            <a:pPr lvl="1">
              <a:lnSpc>
                <a:spcPct val="90000"/>
              </a:lnSpc>
            </a:pPr>
            <a:r>
              <a:rPr lang="en-US" dirty="0" smtClean="0"/>
              <a:t>Financial </a:t>
            </a:r>
            <a:r>
              <a:rPr lang="en-US" dirty="0" smtClean="0"/>
              <a:t>expertise</a:t>
            </a:r>
          </a:p>
          <a:p>
            <a:pPr lvl="1">
              <a:lnSpc>
                <a:spcPct val="90000"/>
              </a:lnSpc>
            </a:pPr>
            <a:r>
              <a:rPr lang="en-US" dirty="0" smtClean="0"/>
              <a:t>Industry </a:t>
            </a:r>
            <a:r>
              <a:rPr lang="en-US" dirty="0" smtClean="0"/>
              <a:t>experience </a:t>
            </a:r>
          </a:p>
          <a:p>
            <a:pPr lvl="1">
              <a:lnSpc>
                <a:spcPct val="90000"/>
              </a:lnSpc>
            </a:pPr>
            <a:r>
              <a:rPr lang="en-US" dirty="0" smtClean="0"/>
              <a:t>Legal expertise </a:t>
            </a:r>
          </a:p>
          <a:p>
            <a:pPr lvl="1">
              <a:lnSpc>
                <a:spcPct val="90000"/>
              </a:lnSpc>
            </a:pPr>
            <a:r>
              <a:rPr lang="en-US" dirty="0" smtClean="0"/>
              <a:t>Experience </a:t>
            </a:r>
            <a:r>
              <a:rPr lang="en-US" dirty="0" smtClean="0"/>
              <a:t>of operating internationally </a:t>
            </a:r>
          </a:p>
          <a:p>
            <a:pPr lvl="1">
              <a:lnSpc>
                <a:spcPct val="90000"/>
              </a:lnSpc>
            </a:pPr>
            <a:r>
              <a:rPr lang="en-US" dirty="0" smtClean="0"/>
              <a:t>Gender </a:t>
            </a:r>
            <a:r>
              <a:rPr lang="en-US" dirty="0" smtClean="0"/>
              <a:t>distribution </a:t>
            </a:r>
          </a:p>
          <a:p>
            <a:pPr lvl="1">
              <a:lnSpc>
                <a:spcPct val="90000"/>
              </a:lnSpc>
            </a:pPr>
            <a:r>
              <a:rPr lang="en-US" dirty="0" smtClean="0"/>
              <a:t>Age </a:t>
            </a:r>
            <a:r>
              <a:rPr lang="en-US" dirty="0" smtClean="0"/>
              <a:t>distribution</a:t>
            </a:r>
          </a:p>
          <a:p>
            <a:pPr>
              <a:lnSpc>
                <a:spcPct val="90000"/>
              </a:lnSpc>
              <a:buNone/>
            </a:pPr>
            <a:r>
              <a:rPr lang="en-US" dirty="0" smtClean="0"/>
              <a:t> </a:t>
            </a:r>
            <a:endParaRPr lang="en-US" dirty="0" smtClean="0"/>
          </a:p>
        </p:txBody>
      </p:sp>
      <p:sp>
        <p:nvSpPr>
          <p:cNvPr id="17410" name="Slide Number Placeholder 5"/>
          <p:cNvSpPr>
            <a:spLocks noGrp="1"/>
          </p:cNvSpPr>
          <p:nvPr>
            <p:ph type="sldNum" sz="quarter" idx="12"/>
          </p:nvPr>
        </p:nvSpPr>
        <p:spPr bwMode="auto">
          <a:noFill/>
          <a:ln>
            <a:miter lim="800000"/>
            <a:headEnd/>
            <a:tailEnd/>
          </a:ln>
        </p:spPr>
        <p:txBody>
          <a:bodyPr/>
          <a:lstStyle/>
          <a:p>
            <a:fld id="{B217B766-F3EE-4967-B692-7DA36736891B}" type="slidenum">
              <a:rPr lang="en-GB"/>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5"/>
          <p:cNvSpPr>
            <a:spLocks noGrp="1"/>
          </p:cNvSpPr>
          <p:nvPr>
            <p:ph type="title"/>
          </p:nvPr>
        </p:nvSpPr>
        <p:spPr/>
        <p:txBody>
          <a:bodyPr/>
          <a:lstStyle/>
          <a:p>
            <a:r>
              <a:rPr lang="en-US" dirty="0" smtClean="0"/>
              <a:t>2. Interpersonal Skills</a:t>
            </a:r>
            <a:endParaRPr lang="en-US" dirty="0" smtClean="0"/>
          </a:p>
        </p:txBody>
      </p:sp>
      <p:sp>
        <p:nvSpPr>
          <p:cNvPr id="23557" name="Rectangle 6"/>
          <p:cNvSpPr>
            <a:spLocks noGrp="1"/>
          </p:cNvSpPr>
          <p:nvPr>
            <p:ph idx="1"/>
          </p:nvPr>
        </p:nvSpPr>
        <p:spPr/>
        <p:txBody>
          <a:bodyPr>
            <a:normAutofit/>
          </a:bodyPr>
          <a:lstStyle/>
          <a:p>
            <a:r>
              <a:rPr lang="en-US" dirty="0" smtClean="0"/>
              <a:t>Soft factors:</a:t>
            </a:r>
          </a:p>
          <a:p>
            <a:pPr lvl="1"/>
            <a:r>
              <a:rPr lang="en-US" dirty="0" smtClean="0"/>
              <a:t>Active </a:t>
            </a:r>
            <a:r>
              <a:rPr lang="en-US" dirty="0" smtClean="0"/>
              <a:t>listening</a:t>
            </a:r>
          </a:p>
          <a:p>
            <a:pPr lvl="1"/>
            <a:r>
              <a:rPr lang="en-US" dirty="0" smtClean="0"/>
              <a:t>Thorough analysis</a:t>
            </a:r>
          </a:p>
          <a:p>
            <a:pPr lvl="1"/>
            <a:r>
              <a:rPr lang="en-US" dirty="0" smtClean="0"/>
              <a:t>Clear, concise communication</a:t>
            </a:r>
          </a:p>
          <a:p>
            <a:pPr lvl="1"/>
            <a:r>
              <a:rPr lang="en-US" dirty="0" smtClean="0"/>
              <a:t>Collaborative problem-solving</a:t>
            </a:r>
          </a:p>
          <a:p>
            <a:pPr lvl="1">
              <a:lnSpc>
                <a:spcPct val="90000"/>
              </a:lnSpc>
            </a:pPr>
            <a:r>
              <a:rPr lang="en-US" dirty="0" smtClean="0"/>
              <a:t>Objectivity</a:t>
            </a:r>
          </a:p>
          <a:p>
            <a:pPr lvl="1">
              <a:lnSpc>
                <a:spcPct val="90000"/>
              </a:lnSpc>
            </a:pPr>
            <a:r>
              <a:rPr lang="en-US" dirty="0" smtClean="0"/>
              <a:t>Honesty and integrity</a:t>
            </a:r>
          </a:p>
          <a:p>
            <a:pPr lvl="1">
              <a:lnSpc>
                <a:spcPct val="90000"/>
              </a:lnSpc>
            </a:pPr>
            <a:r>
              <a:rPr lang="en-US" dirty="0" smtClean="0"/>
              <a:t>Courage </a:t>
            </a:r>
          </a:p>
          <a:p>
            <a:endParaRPr lang="en-US" dirty="0" smtClean="0"/>
          </a:p>
          <a:p>
            <a:endParaRPr lang="en-US" dirty="0" smtClean="0"/>
          </a:p>
        </p:txBody>
      </p:sp>
      <p:sp>
        <p:nvSpPr>
          <p:cNvPr id="23554" name="Slide Number Placeholder 5"/>
          <p:cNvSpPr>
            <a:spLocks noGrp="1"/>
          </p:cNvSpPr>
          <p:nvPr>
            <p:ph type="sldNum" sz="quarter" idx="12"/>
          </p:nvPr>
        </p:nvSpPr>
        <p:spPr bwMode="auto">
          <a:noFill/>
          <a:ln>
            <a:miter lim="800000"/>
            <a:headEnd/>
            <a:tailEnd/>
          </a:ln>
        </p:spPr>
        <p:txBody>
          <a:bodyPr/>
          <a:lstStyle/>
          <a:p>
            <a:fld id="{3BE9AA44-8662-4174-BDE2-1275CFD047CB}" type="slidenum">
              <a:rPr lang="en-GB"/>
              <a:pPr/>
              <a:t>5</a:t>
            </a:fld>
            <a:endParaRPr lang="en-GB"/>
          </a:p>
        </p:txBody>
      </p:sp>
      <p:sp>
        <p:nvSpPr>
          <p:cNvPr id="23555" name="Slide Number Placeholder 3"/>
          <p:cNvSpPr txBox="1">
            <a:spLocks noGrp="1"/>
          </p:cNvSpPr>
          <p:nvPr/>
        </p:nvSpPr>
        <p:spPr bwMode="auto">
          <a:xfrm>
            <a:off x="4362450" y="1027113"/>
            <a:ext cx="457200" cy="441325"/>
          </a:xfrm>
          <a:prstGeom prst="rect">
            <a:avLst/>
          </a:prstGeom>
          <a:noFill/>
          <a:ln w="9525">
            <a:noFill/>
            <a:miter lim="800000"/>
            <a:headEnd/>
            <a:tailEnd/>
          </a:ln>
        </p:spPr>
        <p:txBody>
          <a:bodyPr lIns="45720" rIns="45720" anchor="ctr"/>
          <a:lstStyle/>
          <a:p>
            <a:pPr algn="ctr"/>
            <a:fld id="{1A4966CC-D921-4B49-BA05-0F64B45BB02F}" type="slidenum">
              <a:rPr lang="en-GB" sz="1600">
                <a:solidFill>
                  <a:srgbClr val="7B9899"/>
                </a:solidFill>
              </a:rPr>
              <a:pPr algn="ctr"/>
              <a:t>5</a:t>
            </a:fld>
            <a:endParaRPr lang="en-GB" sz="1600">
              <a:solidFill>
                <a:srgbClr val="7B98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11"/>
          <p:cNvSpPr>
            <a:spLocks noGrp="1"/>
          </p:cNvSpPr>
          <p:nvPr>
            <p:ph type="title"/>
          </p:nvPr>
        </p:nvSpPr>
        <p:spPr/>
        <p:txBody>
          <a:bodyPr>
            <a:normAutofit/>
          </a:bodyPr>
          <a:lstStyle/>
          <a:p>
            <a:r>
              <a:rPr lang="en-US" dirty="0" smtClean="0"/>
              <a:t>2. Executive/Non-Executive </a:t>
            </a:r>
            <a:r>
              <a:rPr lang="en-US" dirty="0" smtClean="0"/>
              <a:t>Directors</a:t>
            </a:r>
          </a:p>
        </p:txBody>
      </p:sp>
      <p:sp>
        <p:nvSpPr>
          <p:cNvPr id="14341" name="Rectangle 12"/>
          <p:cNvSpPr>
            <a:spLocks noGrp="1"/>
          </p:cNvSpPr>
          <p:nvPr>
            <p:ph idx="1"/>
          </p:nvPr>
        </p:nvSpPr>
        <p:spPr/>
        <p:txBody>
          <a:bodyPr/>
          <a:lstStyle/>
          <a:p>
            <a:pPr>
              <a:lnSpc>
                <a:spcPct val="90000"/>
              </a:lnSpc>
            </a:pPr>
            <a:r>
              <a:rPr lang="en-US" sz="2000" dirty="0" smtClean="0"/>
              <a:t>Executive </a:t>
            </a:r>
            <a:r>
              <a:rPr lang="en-US" sz="2000" dirty="0" smtClean="0"/>
              <a:t>directors:</a:t>
            </a:r>
            <a:endParaRPr lang="en-US" sz="2000" dirty="0" smtClean="0"/>
          </a:p>
          <a:p>
            <a:pPr lvl="1">
              <a:lnSpc>
                <a:spcPct val="90000"/>
              </a:lnSpc>
            </a:pPr>
            <a:r>
              <a:rPr lang="en-US" sz="1600" dirty="0" smtClean="0"/>
              <a:t>Hold an operational position </a:t>
            </a:r>
          </a:p>
          <a:p>
            <a:pPr lvl="1">
              <a:lnSpc>
                <a:spcPct val="90000"/>
              </a:lnSpc>
            </a:pPr>
            <a:r>
              <a:rPr lang="en-US" sz="1600" dirty="0" smtClean="0"/>
              <a:t>Typically the CEO, the chief operating officer (COO), and/or the chief financial officer (CFO)</a:t>
            </a:r>
          </a:p>
          <a:p>
            <a:pPr lvl="1">
              <a:lnSpc>
                <a:spcPct val="90000"/>
              </a:lnSpc>
            </a:pPr>
            <a:r>
              <a:rPr lang="en-US" sz="1600" dirty="0" smtClean="0"/>
              <a:t>Best informed about the company’s business and its challenges since they make decisions daily about the company’s operations. </a:t>
            </a:r>
          </a:p>
          <a:p>
            <a:pPr>
              <a:lnSpc>
                <a:spcPct val="90000"/>
              </a:lnSpc>
              <a:buFont typeface="Wingdings" pitchFamily="-96" charset="2"/>
              <a:buNone/>
            </a:pPr>
            <a:endParaRPr lang="en-US" sz="2000" dirty="0" smtClean="0"/>
          </a:p>
          <a:p>
            <a:pPr>
              <a:lnSpc>
                <a:spcPct val="90000"/>
              </a:lnSpc>
            </a:pPr>
            <a:r>
              <a:rPr lang="en-US" sz="2000" dirty="0" smtClean="0"/>
              <a:t>Non-executive </a:t>
            </a:r>
            <a:r>
              <a:rPr lang="en-US" sz="2000" dirty="0" smtClean="0"/>
              <a:t>directors:</a:t>
            </a:r>
            <a:endParaRPr lang="en-US" sz="2000" dirty="0" smtClean="0"/>
          </a:p>
          <a:p>
            <a:pPr lvl="1">
              <a:lnSpc>
                <a:spcPct val="90000"/>
              </a:lnSpc>
            </a:pPr>
            <a:r>
              <a:rPr lang="en-US" sz="1600" dirty="0" smtClean="0"/>
              <a:t>Non-executive directors do not hold an executive position and they may or may not be independent</a:t>
            </a:r>
          </a:p>
          <a:p>
            <a:pPr>
              <a:lnSpc>
                <a:spcPct val="90000"/>
              </a:lnSpc>
            </a:pPr>
            <a:endParaRPr lang="en-US" sz="2000" dirty="0" smtClean="0"/>
          </a:p>
          <a:p>
            <a:pPr>
              <a:lnSpc>
                <a:spcPct val="90000"/>
              </a:lnSpc>
            </a:pPr>
            <a:endParaRPr lang="en-US" sz="2000" dirty="0" smtClean="0"/>
          </a:p>
        </p:txBody>
      </p:sp>
      <p:sp>
        <p:nvSpPr>
          <p:cNvPr id="14338" name="Slide Number Placeholder 5"/>
          <p:cNvSpPr>
            <a:spLocks noGrp="1"/>
          </p:cNvSpPr>
          <p:nvPr>
            <p:ph type="sldNum" sz="quarter" idx="12"/>
          </p:nvPr>
        </p:nvSpPr>
        <p:spPr bwMode="auto">
          <a:noFill/>
          <a:ln>
            <a:miter lim="800000"/>
            <a:headEnd/>
            <a:tailEnd/>
          </a:ln>
        </p:spPr>
        <p:txBody>
          <a:bodyPr/>
          <a:lstStyle/>
          <a:p>
            <a:fld id="{9AE15C0B-2D35-43F7-AFD7-F76BB3ACB689}" type="slidenum">
              <a:rPr lang="en-GB"/>
              <a:pPr/>
              <a:t>6</a:t>
            </a:fld>
            <a:endParaRPr lang="en-GB"/>
          </a:p>
        </p:txBody>
      </p:sp>
      <p:sp>
        <p:nvSpPr>
          <p:cNvPr id="14339" name="Slide Number Placeholder 3"/>
          <p:cNvSpPr txBox="1">
            <a:spLocks noGrp="1"/>
          </p:cNvSpPr>
          <p:nvPr/>
        </p:nvSpPr>
        <p:spPr bwMode="auto">
          <a:xfrm>
            <a:off x="4362450" y="1027113"/>
            <a:ext cx="457200" cy="441325"/>
          </a:xfrm>
          <a:prstGeom prst="rect">
            <a:avLst/>
          </a:prstGeom>
          <a:noFill/>
          <a:ln w="9525">
            <a:noFill/>
            <a:miter lim="800000"/>
            <a:headEnd/>
            <a:tailEnd/>
          </a:ln>
        </p:spPr>
        <p:txBody>
          <a:bodyPr lIns="45720" rIns="45720" anchor="ctr"/>
          <a:lstStyle/>
          <a:p>
            <a:pPr algn="ctr"/>
            <a:fld id="{1DC3E018-45B1-4397-AF90-862BCB72FAB3}" type="slidenum">
              <a:rPr lang="en-GB" sz="1600">
                <a:solidFill>
                  <a:srgbClr val="7B9899"/>
                </a:solidFill>
              </a:rPr>
              <a:pPr algn="ctr"/>
              <a:t>6</a:t>
            </a:fld>
            <a:endParaRPr lang="en-GB" sz="1600">
              <a:solidFill>
                <a:srgbClr val="7B98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p:cNvSpPr>
          <p:nvPr>
            <p:ph type="title"/>
          </p:nvPr>
        </p:nvSpPr>
        <p:spPr/>
        <p:txBody>
          <a:bodyPr>
            <a:normAutofit/>
          </a:bodyPr>
          <a:lstStyle/>
          <a:p>
            <a:r>
              <a:rPr lang="en-GB" dirty="0" smtClean="0"/>
              <a:t>2. Independent Directors</a:t>
            </a:r>
            <a:endParaRPr lang="en-US" dirty="0" smtClean="0"/>
          </a:p>
        </p:txBody>
      </p:sp>
      <p:sp>
        <p:nvSpPr>
          <p:cNvPr id="15364" name="Rectangle 7"/>
          <p:cNvSpPr>
            <a:spLocks noGrp="1"/>
          </p:cNvSpPr>
          <p:nvPr>
            <p:ph idx="1"/>
          </p:nvPr>
        </p:nvSpPr>
        <p:spPr/>
        <p:txBody>
          <a:bodyPr/>
          <a:lstStyle/>
          <a:p>
            <a:pPr>
              <a:buFont typeface="Wingdings" pitchFamily="-96" charset="2"/>
              <a:buNone/>
            </a:pPr>
            <a:r>
              <a:rPr lang="en-GB" sz="2000" smtClean="0"/>
              <a:t>Cannot:</a:t>
            </a:r>
          </a:p>
          <a:p>
            <a:r>
              <a:rPr lang="en-GB" sz="2000" smtClean="0"/>
              <a:t>Be a recent employee</a:t>
            </a:r>
          </a:p>
          <a:p>
            <a:r>
              <a:rPr lang="en-GB" sz="2000" smtClean="0"/>
              <a:t>Have a recent material business relationship with the company</a:t>
            </a:r>
          </a:p>
          <a:p>
            <a:r>
              <a:rPr lang="en-GB" sz="2000" smtClean="0"/>
              <a:t>Currently receive or recently have received additional remuneration from the company (apart from a director’s fee, participation in the company’s share option or performance-related pay scheme, or as a member of the company’s pension scheme)				</a:t>
            </a:r>
          </a:p>
        </p:txBody>
      </p:sp>
      <p:sp>
        <p:nvSpPr>
          <p:cNvPr id="15362" name="Slide Number Placeholder 5"/>
          <p:cNvSpPr>
            <a:spLocks noGrp="1"/>
          </p:cNvSpPr>
          <p:nvPr>
            <p:ph type="sldNum" sz="quarter" idx="12"/>
          </p:nvPr>
        </p:nvSpPr>
        <p:spPr bwMode="auto">
          <a:noFill/>
          <a:ln>
            <a:miter lim="800000"/>
            <a:headEnd/>
            <a:tailEnd/>
          </a:ln>
        </p:spPr>
        <p:txBody>
          <a:bodyPr/>
          <a:lstStyle/>
          <a:p>
            <a:fld id="{AE68A377-9870-45CF-9BB4-F172F2E0572C}" type="slidenum">
              <a:rPr lang="en-GB"/>
              <a:pPr/>
              <a:t>7</a:t>
            </a:fld>
            <a:endParaRPr lang="en-GB"/>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p:cNvSpPr>
          <p:nvPr>
            <p:ph type="title"/>
          </p:nvPr>
        </p:nvSpPr>
        <p:spPr/>
        <p:txBody>
          <a:bodyPr>
            <a:normAutofit/>
          </a:bodyPr>
          <a:lstStyle/>
          <a:p>
            <a:r>
              <a:rPr lang="en-GB" dirty="0" smtClean="0"/>
              <a:t>2. Independent Directors</a:t>
            </a:r>
            <a:endParaRPr lang="en-US" dirty="0" smtClean="0"/>
          </a:p>
        </p:txBody>
      </p:sp>
      <p:sp>
        <p:nvSpPr>
          <p:cNvPr id="16388" name="Rectangle 5"/>
          <p:cNvSpPr>
            <a:spLocks noGrp="1"/>
          </p:cNvSpPr>
          <p:nvPr>
            <p:ph idx="1"/>
          </p:nvPr>
        </p:nvSpPr>
        <p:spPr/>
        <p:txBody>
          <a:bodyPr/>
          <a:lstStyle/>
          <a:p>
            <a:pPr>
              <a:buFont typeface="Wingdings" pitchFamily="-96" charset="2"/>
              <a:buNone/>
            </a:pPr>
            <a:r>
              <a:rPr lang="en-GB" sz="2000" smtClean="0"/>
              <a:t>Cannot: </a:t>
            </a:r>
          </a:p>
          <a:p>
            <a:r>
              <a:rPr lang="en-GB" sz="2000" smtClean="0"/>
              <a:t>Have close family ties with any of the company’s advisers, directors or senior employees</a:t>
            </a:r>
          </a:p>
          <a:p>
            <a:r>
              <a:rPr lang="en-GB" sz="2000" smtClean="0"/>
              <a:t>Hold cross-directorships or have significant links with other directors through involvement in other companies or bodies</a:t>
            </a:r>
          </a:p>
          <a:p>
            <a:r>
              <a:rPr lang="en-GB" sz="2000" smtClean="0"/>
              <a:t>Represent a significant shareholder </a:t>
            </a:r>
          </a:p>
          <a:p>
            <a:r>
              <a:rPr lang="en-GB" sz="2000" smtClean="0"/>
              <a:t>Have served on the board for more than X years from the </a:t>
            </a:r>
            <a:br>
              <a:rPr lang="en-GB" sz="2000" smtClean="0"/>
            </a:br>
            <a:r>
              <a:rPr lang="en-GB" sz="2000" smtClean="0"/>
              <a:t>date of their first election					</a:t>
            </a:r>
          </a:p>
        </p:txBody>
      </p:sp>
      <p:sp>
        <p:nvSpPr>
          <p:cNvPr id="16386" name="Slide Number Placeholder 5"/>
          <p:cNvSpPr>
            <a:spLocks noGrp="1"/>
          </p:cNvSpPr>
          <p:nvPr>
            <p:ph type="sldNum" sz="quarter" idx="12"/>
          </p:nvPr>
        </p:nvSpPr>
        <p:spPr bwMode="auto">
          <a:noFill/>
          <a:ln>
            <a:miter lim="800000"/>
            <a:headEnd/>
            <a:tailEnd/>
          </a:ln>
        </p:spPr>
        <p:txBody>
          <a:bodyPr/>
          <a:lstStyle/>
          <a:p>
            <a:fld id="{C818A07A-18AC-4F7B-9292-89E3E27FA61D}" type="slidenum">
              <a:rPr lang="en-GB"/>
              <a:pPr/>
              <a:t>8</a:t>
            </a:fld>
            <a:endParaRPr lang="en-GB"/>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4"/>
          <p:cNvSpPr>
            <a:spLocks noGrp="1"/>
          </p:cNvSpPr>
          <p:nvPr>
            <p:ph type="title"/>
          </p:nvPr>
        </p:nvSpPr>
        <p:spPr/>
        <p:txBody>
          <a:bodyPr/>
          <a:lstStyle/>
          <a:p>
            <a:r>
              <a:rPr lang="en-GB" dirty="0" smtClean="0"/>
              <a:t>3. Board Size</a:t>
            </a:r>
            <a:endParaRPr lang="en-US" dirty="0" smtClean="0"/>
          </a:p>
        </p:txBody>
      </p:sp>
      <p:sp>
        <p:nvSpPr>
          <p:cNvPr id="11268" name="Rectangle 15"/>
          <p:cNvSpPr>
            <a:spLocks noGrp="1"/>
          </p:cNvSpPr>
          <p:nvPr>
            <p:ph idx="1"/>
          </p:nvPr>
        </p:nvSpPr>
        <p:spPr/>
        <p:txBody>
          <a:bodyPr>
            <a:normAutofit/>
          </a:bodyPr>
          <a:lstStyle/>
          <a:p>
            <a:pPr>
              <a:lnSpc>
                <a:spcPct val="90000"/>
              </a:lnSpc>
              <a:buFont typeface="Wingdings" pitchFamily="-96" charset="2"/>
              <a:buNone/>
            </a:pPr>
            <a:r>
              <a:rPr lang="en-US" dirty="0" smtClean="0"/>
              <a:t>Companies should choose a board size that </a:t>
            </a:r>
          </a:p>
          <a:p>
            <a:pPr>
              <a:lnSpc>
                <a:spcPct val="90000"/>
              </a:lnSpc>
              <a:buFont typeface="Wingdings" pitchFamily="-96" charset="2"/>
              <a:buNone/>
            </a:pPr>
            <a:r>
              <a:rPr lang="en-US" dirty="0" smtClean="0"/>
              <a:t>will enable them to:</a:t>
            </a:r>
          </a:p>
          <a:p>
            <a:pPr>
              <a:lnSpc>
                <a:spcPct val="90000"/>
              </a:lnSpc>
            </a:pPr>
            <a:r>
              <a:rPr lang="en-US" dirty="0" smtClean="0"/>
              <a:t>Hold productive, constructive discussions</a:t>
            </a:r>
          </a:p>
          <a:p>
            <a:pPr>
              <a:lnSpc>
                <a:spcPct val="90000"/>
              </a:lnSpc>
            </a:pPr>
            <a:r>
              <a:rPr lang="en-US" dirty="0" smtClean="0"/>
              <a:t>Make prompt, rational decisions</a:t>
            </a:r>
          </a:p>
          <a:p>
            <a:pPr>
              <a:lnSpc>
                <a:spcPct val="90000"/>
              </a:lnSpc>
            </a:pPr>
            <a:r>
              <a:rPr lang="en-US" dirty="0" smtClean="0"/>
              <a:t>Efficiently organize the work of its committees, </a:t>
            </a:r>
            <a:br>
              <a:rPr lang="en-US" dirty="0" smtClean="0"/>
            </a:br>
            <a:r>
              <a:rPr lang="en-US" dirty="0" smtClean="0"/>
              <a:t>if these are established</a:t>
            </a:r>
          </a:p>
          <a:p>
            <a:pPr>
              <a:lnSpc>
                <a:spcPct val="90000"/>
              </a:lnSpc>
            </a:pPr>
            <a:endParaRPr lang="en-GB" dirty="0" smtClean="0"/>
          </a:p>
        </p:txBody>
      </p:sp>
      <p:sp>
        <p:nvSpPr>
          <p:cNvPr id="11266" name="Slide Number Placeholder 5"/>
          <p:cNvSpPr>
            <a:spLocks noGrp="1"/>
          </p:cNvSpPr>
          <p:nvPr>
            <p:ph type="sldNum" sz="quarter" idx="12"/>
          </p:nvPr>
        </p:nvSpPr>
        <p:spPr bwMode="auto">
          <a:noFill/>
          <a:ln>
            <a:miter lim="800000"/>
            <a:headEnd/>
            <a:tailEnd/>
          </a:ln>
        </p:spPr>
        <p:txBody>
          <a:bodyPr/>
          <a:lstStyle/>
          <a:p>
            <a:fld id="{7FC44ACC-2B3A-4DBB-A81A-599C707927C7}" type="slidenum">
              <a:rPr lang="en-GB"/>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TotalTime>
  <Words>952</Words>
  <Application>Microsoft Office PowerPoint</Application>
  <PresentationFormat>On-screen Show (4:3)</PresentationFormat>
  <Paragraphs>150</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Board composition and effectiveness</vt:lpstr>
      <vt:lpstr>Simple checklist</vt:lpstr>
      <vt:lpstr>1. Discussion of local practices</vt:lpstr>
      <vt:lpstr>2.Director Skills, Experience, Attributes</vt:lpstr>
      <vt:lpstr>2. Interpersonal Skills</vt:lpstr>
      <vt:lpstr>2. Executive/Non-Executive Directors</vt:lpstr>
      <vt:lpstr>2. Independent Directors</vt:lpstr>
      <vt:lpstr>2. Independent Directors</vt:lpstr>
      <vt:lpstr>3. Board Size</vt:lpstr>
      <vt:lpstr>4. Board Committees</vt:lpstr>
      <vt:lpstr>4. Audit Committee</vt:lpstr>
      <vt:lpstr>5. Director Selection, Appointment</vt:lpstr>
      <vt:lpstr>6. Regular 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dc:creator>
  <cp:lastModifiedBy>Rich</cp:lastModifiedBy>
  <cp:revision>4</cp:revision>
  <dcterms:created xsi:type="dcterms:W3CDTF">2010-06-04T11:49:26Z</dcterms:created>
  <dcterms:modified xsi:type="dcterms:W3CDTF">2010-06-04T12:18:38Z</dcterms:modified>
</cp:coreProperties>
</file>