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slide" Target="slides/slide34.xml"/><Relationship Id="rId18" Type="http://schemas.openxmlformats.org/officeDocument/2006/relationships/slide" Target="slides/slide13.xml"/><Relationship Id="rId42" Type="http://schemas.openxmlformats.org/officeDocument/2006/relationships/slide" Target="slides/slide37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7" Type="http://schemas.openxmlformats.org/officeDocument/2006/relationships/customXml" Target="../customXml/item1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slide" Target="slides/slide35.xml"/><Relationship Id="rId24" Type="http://schemas.openxmlformats.org/officeDocument/2006/relationships/slide" Target="slides/slide19.xml"/><Relationship Id="rId45" Type="http://schemas.openxmlformats.org/officeDocument/2006/relationships/font" Target="fonts/Roboto-italic.fntdata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49" Type="http://schemas.openxmlformats.org/officeDocument/2006/relationships/customXml" Target="../customXml/item3.xml"/><Relationship Id="rId44" Type="http://schemas.openxmlformats.org/officeDocument/2006/relationships/font" Target="fonts/Roboto-bold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3" Type="http://schemas.openxmlformats.org/officeDocument/2006/relationships/font" Target="fonts/Roboto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48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46" Type="http://schemas.openxmlformats.org/officeDocument/2006/relationships/font" Target="fonts/Roboto-boldItalic.fntdata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theme" Target="theme/theme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c74493cd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c74493cd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c74493cde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c74493cd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5c74493cd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5c74493cd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c74493cde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c74493cde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c74493cde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c74493cde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c74493cde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5c74493cde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c74493cde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c74493cde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c74493cde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c74493cde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c74493cde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5c74493cde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c74493cde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5c74493cde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c74493cde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c74493cde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c74493cde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c74493cde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c74493cde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c74493cde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c74493cde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5c74493cde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c74493cde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c74493cde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c74493cde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c74493cde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c74493cde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c74493cde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c74493cd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5c74493cd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c74493cde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5c74493cd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c74493cde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5c74493cde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c74493cde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5c74493cde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c74493cd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c74493cd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c74493cde_1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5c74493cde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c74493cde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5c74493cde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5c74493cde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5c74493cde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c74493cde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5c74493cde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c74493cde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5c74493cde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c74493cde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5c74493cde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5c74493cde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5c74493cde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c74493cde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5c74493cde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c74493cd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c74493cd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c74493cd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c74493cd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c74493cd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c74493cd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c74493cd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c74493cd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c74493cd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c74493cd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c74493cd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c74493cd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1278600" y="1357950"/>
            <a:ext cx="65868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 Discovery </a:t>
            </a:r>
            <a:endParaRPr sz="6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923050" y="2636800"/>
            <a:ext cx="32979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Kareem Nofal</a:t>
            </a:r>
            <a:endParaRPr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" name="Google Shape;87;p13"/>
          <p:cNvCxnSpPr/>
          <p:nvPr/>
        </p:nvCxnSpPr>
        <p:spPr>
          <a:xfrm>
            <a:off x="1294200" y="2551350"/>
            <a:ext cx="6555600" cy="40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Google Shape;158;p22"/>
          <p:cNvCxnSpPr/>
          <p:nvPr/>
        </p:nvCxnSpPr>
        <p:spPr>
          <a:xfrm>
            <a:off x="307025" y="817300"/>
            <a:ext cx="24294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2"/>
          <p:cNvSpPr txBox="1"/>
          <p:nvPr/>
        </p:nvSpPr>
        <p:spPr>
          <a:xfrm>
            <a:off x="235900" y="197200"/>
            <a:ext cx="2622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Design</a:t>
            </a: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Thinking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7800"/>
            <a:ext cx="8839197" cy="389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307025" y="1264550"/>
            <a:ext cx="8640300" cy="359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6" name="Google Shape;166;p23"/>
          <p:cNvCxnSpPr/>
          <p:nvPr/>
        </p:nvCxnSpPr>
        <p:spPr>
          <a:xfrm>
            <a:off x="307025" y="817300"/>
            <a:ext cx="209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3"/>
          <p:cNvSpPr txBox="1"/>
          <p:nvPr/>
        </p:nvSpPr>
        <p:spPr>
          <a:xfrm>
            <a:off x="235900" y="197200"/>
            <a:ext cx="21243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Design Sprint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00" y="1148650"/>
            <a:ext cx="8839201" cy="357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ctrTitle"/>
          </p:nvPr>
        </p:nvSpPr>
        <p:spPr>
          <a:xfrm>
            <a:off x="638775" y="2152350"/>
            <a:ext cx="64179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to </a:t>
            </a:r>
            <a:r>
              <a:rPr lang="en"/>
              <a:t>customers…. Please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125" y="122375"/>
            <a:ext cx="7249750" cy="50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ctrTitle"/>
          </p:nvPr>
        </p:nvSpPr>
        <p:spPr>
          <a:xfrm>
            <a:off x="460950" y="2067574"/>
            <a:ext cx="8222100" cy="18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talk to my </a:t>
            </a:r>
            <a:r>
              <a:rPr lang="en"/>
              <a:t>family</a:t>
            </a:r>
            <a:r>
              <a:rPr lang="en"/>
              <a:t> and friend about my </a:t>
            </a:r>
            <a:r>
              <a:rPr lang="en"/>
              <a:t>revolutionary</a:t>
            </a:r>
            <a:r>
              <a:rPr lang="en"/>
              <a:t> AI product for developers </a:t>
            </a:r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4180675" y="534900"/>
            <a:ext cx="924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endParaRPr sz="8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ctrTitle"/>
          </p:nvPr>
        </p:nvSpPr>
        <p:spPr>
          <a:xfrm>
            <a:off x="276500" y="1875600"/>
            <a:ext cx="8493000" cy="13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</a:t>
            </a:r>
            <a:r>
              <a:rPr lang="en"/>
              <a:t>customer</a:t>
            </a:r>
            <a:r>
              <a:rPr lang="en"/>
              <a:t> personas and talk to the right </a:t>
            </a:r>
            <a:r>
              <a:rPr lang="en"/>
              <a:t>segment</a:t>
            </a:r>
            <a:r>
              <a:rPr lang="en"/>
              <a:t> </a:t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4074300" y="420825"/>
            <a:ext cx="995400" cy="1138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ctrTitle"/>
          </p:nvPr>
        </p:nvSpPr>
        <p:spPr>
          <a:xfrm>
            <a:off x="460950" y="2067574"/>
            <a:ext cx="8222100" cy="18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don’t have much time. I’ll only talk to 5 </a:t>
            </a:r>
            <a:r>
              <a:rPr lang="en"/>
              <a:t>customers </a:t>
            </a:r>
            <a:r>
              <a:rPr lang="en"/>
              <a:t> </a:t>
            </a:r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4180675" y="534900"/>
            <a:ext cx="924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endParaRPr sz="8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ctrTitle"/>
          </p:nvPr>
        </p:nvSpPr>
        <p:spPr>
          <a:xfrm>
            <a:off x="460950" y="2067574"/>
            <a:ext cx="8222100" cy="18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customers is enough in each test round   </a:t>
            </a:r>
            <a:endParaRPr/>
          </a:p>
        </p:txBody>
      </p:sp>
      <p:sp>
        <p:nvSpPr>
          <p:cNvPr id="202" name="Google Shape;202;p29"/>
          <p:cNvSpPr/>
          <p:nvPr/>
        </p:nvSpPr>
        <p:spPr>
          <a:xfrm>
            <a:off x="3951900" y="756275"/>
            <a:ext cx="1240200" cy="975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ctrTitle"/>
          </p:nvPr>
        </p:nvSpPr>
        <p:spPr>
          <a:xfrm>
            <a:off x="460950" y="2307425"/>
            <a:ext cx="8222100" cy="13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create a google form with all my questions and send it to customers </a:t>
            </a:r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4180675" y="534900"/>
            <a:ext cx="924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endParaRPr sz="8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ctrTitle"/>
          </p:nvPr>
        </p:nvSpPr>
        <p:spPr>
          <a:xfrm>
            <a:off x="276500" y="2403000"/>
            <a:ext cx="8493000" cy="8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</a:t>
            </a:r>
            <a:r>
              <a:rPr lang="en"/>
              <a:t> are not </a:t>
            </a:r>
            <a:r>
              <a:rPr lang="en"/>
              <a:t>accurate</a:t>
            </a:r>
            <a:r>
              <a:rPr lang="en"/>
              <a:t> </a:t>
            </a:r>
            <a:endParaRPr/>
          </a:p>
        </p:txBody>
      </p:sp>
      <p:sp>
        <p:nvSpPr>
          <p:cNvPr id="214" name="Google Shape;214;p31"/>
          <p:cNvSpPr/>
          <p:nvPr/>
        </p:nvSpPr>
        <p:spPr>
          <a:xfrm>
            <a:off x="4074300" y="420825"/>
            <a:ext cx="995400" cy="1138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418800" y="309000"/>
            <a:ext cx="22668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  <a:r>
              <a:rPr lang="en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sz="6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" name="Google Shape;93;p14"/>
          <p:cNvCxnSpPr/>
          <p:nvPr/>
        </p:nvCxnSpPr>
        <p:spPr>
          <a:xfrm>
            <a:off x="530625" y="1376350"/>
            <a:ext cx="1890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4"/>
          <p:cNvSpPr txBox="1"/>
          <p:nvPr/>
        </p:nvSpPr>
        <p:spPr>
          <a:xfrm>
            <a:off x="855900" y="1772750"/>
            <a:ext cx="5163900" cy="2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Waterfall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VS Agile mindset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product discovery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Best practices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 deeper :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Talk to customers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Define problems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ctrTitle"/>
          </p:nvPr>
        </p:nvSpPr>
        <p:spPr>
          <a:xfrm>
            <a:off x="460950" y="2340050"/>
            <a:ext cx="82221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like using the </a:t>
            </a:r>
            <a:r>
              <a:rPr lang="en"/>
              <a:t>toaster ?</a:t>
            </a:r>
            <a:r>
              <a:rPr lang="en"/>
              <a:t> </a:t>
            </a:r>
            <a:endParaRPr/>
          </a:p>
        </p:txBody>
      </p:sp>
      <p:sp>
        <p:nvSpPr>
          <p:cNvPr id="220" name="Google Shape;220;p32"/>
          <p:cNvSpPr txBox="1"/>
          <p:nvPr/>
        </p:nvSpPr>
        <p:spPr>
          <a:xfrm>
            <a:off x="4180675" y="534900"/>
            <a:ext cx="924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endParaRPr sz="8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type="ctrTitle"/>
          </p:nvPr>
        </p:nvSpPr>
        <p:spPr>
          <a:xfrm>
            <a:off x="276500" y="2077725"/>
            <a:ext cx="8493000" cy="11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open ended questions, never yes or no </a:t>
            </a:r>
            <a:endParaRPr/>
          </a:p>
        </p:txBody>
      </p:sp>
      <p:sp>
        <p:nvSpPr>
          <p:cNvPr id="226" name="Google Shape;226;p33"/>
          <p:cNvSpPr/>
          <p:nvPr/>
        </p:nvSpPr>
        <p:spPr>
          <a:xfrm>
            <a:off x="4074300" y="420825"/>
            <a:ext cx="995400" cy="1138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type="ctrTitle"/>
          </p:nvPr>
        </p:nvSpPr>
        <p:spPr>
          <a:xfrm>
            <a:off x="460950" y="2016725"/>
            <a:ext cx="8222100" cy="125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my product. I really hope you will like it. </a:t>
            </a:r>
            <a:endParaRPr/>
          </a:p>
        </p:txBody>
      </p:sp>
      <p:sp>
        <p:nvSpPr>
          <p:cNvPr id="232" name="Google Shape;232;p34"/>
          <p:cNvSpPr txBox="1"/>
          <p:nvPr/>
        </p:nvSpPr>
        <p:spPr>
          <a:xfrm>
            <a:off x="4180675" y="534900"/>
            <a:ext cx="924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endParaRPr sz="8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ctrTitle"/>
          </p:nvPr>
        </p:nvSpPr>
        <p:spPr>
          <a:xfrm>
            <a:off x="276500" y="2077725"/>
            <a:ext cx="8493000" cy="11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Never show emotions or direct </a:t>
            </a:r>
            <a:r>
              <a:rPr lang="en"/>
              <a:t>Answer</a:t>
            </a:r>
            <a:r>
              <a:rPr lang="en"/>
              <a:t> </a:t>
            </a:r>
            <a:endParaRPr/>
          </a:p>
        </p:txBody>
      </p:sp>
      <p:sp>
        <p:nvSpPr>
          <p:cNvPr id="238" name="Google Shape;238;p35"/>
          <p:cNvSpPr/>
          <p:nvPr/>
        </p:nvSpPr>
        <p:spPr>
          <a:xfrm>
            <a:off x="4074300" y="420825"/>
            <a:ext cx="995400" cy="1138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type="ctrTitle"/>
          </p:nvPr>
        </p:nvSpPr>
        <p:spPr>
          <a:xfrm>
            <a:off x="460950" y="2016725"/>
            <a:ext cx="8222100" cy="125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i understand you correctly, you are telling me bla bla ? </a:t>
            </a:r>
            <a:endParaRPr/>
          </a:p>
        </p:txBody>
      </p:sp>
      <p:sp>
        <p:nvSpPr>
          <p:cNvPr id="244" name="Google Shape;244;p36"/>
          <p:cNvSpPr txBox="1"/>
          <p:nvPr/>
        </p:nvSpPr>
        <p:spPr>
          <a:xfrm>
            <a:off x="4180675" y="534900"/>
            <a:ext cx="924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endParaRPr sz="8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ctrTitle"/>
          </p:nvPr>
        </p:nvSpPr>
        <p:spPr>
          <a:xfrm>
            <a:off x="460950" y="2067574"/>
            <a:ext cx="8222100" cy="18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</a:t>
            </a:r>
            <a:r>
              <a:rPr lang="en"/>
              <a:t>summarize</a:t>
            </a:r>
            <a:r>
              <a:rPr lang="en"/>
              <a:t> and make sure you got the right point </a:t>
            </a:r>
            <a:endParaRPr/>
          </a:p>
        </p:txBody>
      </p:sp>
      <p:sp>
        <p:nvSpPr>
          <p:cNvPr id="250" name="Google Shape;250;p37"/>
          <p:cNvSpPr/>
          <p:nvPr/>
        </p:nvSpPr>
        <p:spPr>
          <a:xfrm>
            <a:off x="3951900" y="756275"/>
            <a:ext cx="1240200" cy="975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ctrTitle"/>
          </p:nvPr>
        </p:nvSpPr>
        <p:spPr>
          <a:xfrm>
            <a:off x="374500" y="1856402"/>
            <a:ext cx="8222100" cy="14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built this great product, I dose Bla bla. You wanna buy it ?  </a:t>
            </a:r>
            <a:endParaRPr/>
          </a:p>
        </p:txBody>
      </p:sp>
      <p:sp>
        <p:nvSpPr>
          <p:cNvPr id="256" name="Google Shape;256;p38"/>
          <p:cNvSpPr txBox="1"/>
          <p:nvPr/>
        </p:nvSpPr>
        <p:spPr>
          <a:xfrm>
            <a:off x="4180675" y="534900"/>
            <a:ext cx="924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endParaRPr sz="8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ctrTitle"/>
          </p:nvPr>
        </p:nvSpPr>
        <p:spPr>
          <a:xfrm>
            <a:off x="276500" y="1875600"/>
            <a:ext cx="8493000" cy="13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</a:t>
            </a:r>
            <a:r>
              <a:rPr lang="en"/>
              <a:t> on listening and understanding. You are not a </a:t>
            </a:r>
            <a:r>
              <a:rPr lang="en"/>
              <a:t>salesperson</a:t>
            </a:r>
            <a:r>
              <a:rPr lang="en"/>
              <a:t> </a:t>
            </a:r>
            <a:endParaRPr/>
          </a:p>
        </p:txBody>
      </p:sp>
      <p:sp>
        <p:nvSpPr>
          <p:cNvPr id="262" name="Google Shape;262;p39"/>
          <p:cNvSpPr/>
          <p:nvPr/>
        </p:nvSpPr>
        <p:spPr>
          <a:xfrm>
            <a:off x="4074300" y="420825"/>
            <a:ext cx="995400" cy="1138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ctrTitle"/>
          </p:nvPr>
        </p:nvSpPr>
        <p:spPr>
          <a:xfrm>
            <a:off x="460950" y="2016725"/>
            <a:ext cx="8222100" cy="125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I add this feature, do you think you will use my product ? </a:t>
            </a:r>
            <a:endParaRPr/>
          </a:p>
        </p:txBody>
      </p:sp>
      <p:sp>
        <p:nvSpPr>
          <p:cNvPr id="268" name="Google Shape;268;p40"/>
          <p:cNvSpPr txBox="1"/>
          <p:nvPr/>
        </p:nvSpPr>
        <p:spPr>
          <a:xfrm>
            <a:off x="4180675" y="534900"/>
            <a:ext cx="924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endParaRPr sz="8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ctrTitle"/>
          </p:nvPr>
        </p:nvSpPr>
        <p:spPr>
          <a:xfrm>
            <a:off x="276500" y="2077725"/>
            <a:ext cx="8493000" cy="11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bad at </a:t>
            </a:r>
            <a:r>
              <a:rPr lang="en"/>
              <a:t>imagining</a:t>
            </a:r>
            <a:r>
              <a:rPr lang="en"/>
              <a:t> and </a:t>
            </a:r>
            <a:r>
              <a:rPr lang="en"/>
              <a:t>predicting</a:t>
            </a:r>
            <a:r>
              <a:rPr lang="en"/>
              <a:t> the future </a:t>
            </a:r>
            <a:endParaRPr/>
          </a:p>
        </p:txBody>
      </p:sp>
      <p:sp>
        <p:nvSpPr>
          <p:cNvPr id="274" name="Google Shape;274;p41"/>
          <p:cNvSpPr/>
          <p:nvPr/>
        </p:nvSpPr>
        <p:spPr>
          <a:xfrm>
            <a:off x="4074300" y="420825"/>
            <a:ext cx="995400" cy="1138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489950" y="491975"/>
            <a:ext cx="3954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Waterfall VS Agile Mindset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>
            <a:off x="505250" y="1101900"/>
            <a:ext cx="3923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5"/>
          <p:cNvSpPr txBox="1"/>
          <p:nvPr/>
        </p:nvSpPr>
        <p:spPr>
          <a:xfrm>
            <a:off x="1587775" y="1610150"/>
            <a:ext cx="1457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Waterfall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" name="Google Shape;102;p15"/>
          <p:cNvCxnSpPr/>
          <p:nvPr/>
        </p:nvCxnSpPr>
        <p:spPr>
          <a:xfrm>
            <a:off x="4572000" y="1671150"/>
            <a:ext cx="0" cy="3039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5"/>
          <p:cNvSpPr txBox="1"/>
          <p:nvPr/>
        </p:nvSpPr>
        <p:spPr>
          <a:xfrm>
            <a:off x="491875" y="2301350"/>
            <a:ext cx="3649200" cy="19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 understand everything about the problems, the user, and the market.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 can 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predict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the future 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accurately.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6209075" y="1554350"/>
            <a:ext cx="857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Agile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5011525" y="2301350"/>
            <a:ext cx="3773100" cy="19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 seek to learn about the Problem, the user, and the market. as FAST as we can.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 have 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assumptions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that we have to test.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type="ctrTitle"/>
          </p:nvPr>
        </p:nvSpPr>
        <p:spPr>
          <a:xfrm>
            <a:off x="460950" y="2016725"/>
            <a:ext cx="8222100" cy="125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did my first </a:t>
            </a:r>
            <a:r>
              <a:rPr lang="en"/>
              <a:t>customer</a:t>
            </a:r>
            <a:r>
              <a:rPr lang="en"/>
              <a:t> interview today, everyone loved my product</a:t>
            </a:r>
            <a:endParaRPr/>
          </a:p>
        </p:txBody>
      </p:sp>
      <p:sp>
        <p:nvSpPr>
          <p:cNvPr id="280" name="Google Shape;280;p42"/>
          <p:cNvSpPr txBox="1"/>
          <p:nvPr/>
        </p:nvSpPr>
        <p:spPr>
          <a:xfrm>
            <a:off x="4180675" y="534900"/>
            <a:ext cx="924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Q</a:t>
            </a:r>
            <a:endParaRPr sz="8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/>
          <p:nvPr>
            <p:ph type="ctrTitle"/>
          </p:nvPr>
        </p:nvSpPr>
        <p:spPr>
          <a:xfrm>
            <a:off x="276500" y="2077725"/>
            <a:ext cx="8493000" cy="11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Iterate</a:t>
            </a:r>
            <a:r>
              <a:rPr lang="en"/>
              <a:t> and do it again </a:t>
            </a:r>
            <a:r>
              <a:rPr lang="en"/>
              <a:t>until</a:t>
            </a:r>
            <a:r>
              <a:rPr lang="en"/>
              <a:t> you are an expert </a:t>
            </a:r>
            <a:endParaRPr/>
          </a:p>
        </p:txBody>
      </p:sp>
      <p:sp>
        <p:nvSpPr>
          <p:cNvPr id="286" name="Google Shape;286;p43"/>
          <p:cNvSpPr/>
          <p:nvPr/>
        </p:nvSpPr>
        <p:spPr>
          <a:xfrm>
            <a:off x="4074300" y="420825"/>
            <a:ext cx="995400" cy="1138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125" y="122375"/>
            <a:ext cx="7249750" cy="50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" name="Google Shape;296;p45"/>
          <p:cNvCxnSpPr/>
          <p:nvPr/>
        </p:nvCxnSpPr>
        <p:spPr>
          <a:xfrm>
            <a:off x="357850" y="888450"/>
            <a:ext cx="28971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45"/>
          <p:cNvSpPr txBox="1"/>
          <p:nvPr/>
        </p:nvSpPr>
        <p:spPr>
          <a:xfrm>
            <a:off x="286725" y="268350"/>
            <a:ext cx="29172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Define the problem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45"/>
          <p:cNvSpPr txBox="1"/>
          <p:nvPr/>
        </p:nvSpPr>
        <p:spPr>
          <a:xfrm>
            <a:off x="754250" y="1599975"/>
            <a:ext cx="73596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45"/>
          <p:cNvSpPr txBox="1"/>
          <p:nvPr/>
        </p:nvSpPr>
        <p:spPr>
          <a:xfrm>
            <a:off x="805800" y="1599975"/>
            <a:ext cx="7532400" cy="14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“If I had an hour to solve a problem I'd spend 55 minutes thinking about the problem and five minutes thinking about solutions”</a:t>
            </a:r>
            <a:endParaRPr b="1"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b="1" lang="en" sz="2000">
                <a:solidFill>
                  <a:schemeClr val="lt1"/>
                </a:solidFill>
              </a:rPr>
              <a:t>Einstein</a:t>
            </a:r>
            <a:endParaRPr b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Google Shape;304;p46"/>
          <p:cNvCxnSpPr/>
          <p:nvPr/>
        </p:nvCxnSpPr>
        <p:spPr>
          <a:xfrm>
            <a:off x="357850" y="888450"/>
            <a:ext cx="2409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Google Shape;305;p46"/>
          <p:cNvSpPr txBox="1"/>
          <p:nvPr/>
        </p:nvSpPr>
        <p:spPr>
          <a:xfrm>
            <a:off x="286725" y="268350"/>
            <a:ext cx="29172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Jobs to be done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46"/>
          <p:cNvSpPr txBox="1"/>
          <p:nvPr/>
        </p:nvSpPr>
        <p:spPr>
          <a:xfrm>
            <a:off x="1278600" y="2157000"/>
            <a:ext cx="6586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Talabat Mart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has a problem, Let’s solve it together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47"/>
          <p:cNvCxnSpPr/>
          <p:nvPr/>
        </p:nvCxnSpPr>
        <p:spPr>
          <a:xfrm>
            <a:off x="357850" y="888450"/>
            <a:ext cx="2409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47"/>
          <p:cNvSpPr txBox="1"/>
          <p:nvPr/>
        </p:nvSpPr>
        <p:spPr>
          <a:xfrm>
            <a:off x="286725" y="268350"/>
            <a:ext cx="29172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Jobs to be done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6325" y="152400"/>
            <a:ext cx="242938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/>
          <p:nvPr/>
        </p:nvSpPr>
        <p:spPr>
          <a:xfrm>
            <a:off x="1191350" y="1758600"/>
            <a:ext cx="68916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could go wrong If we didn’t do product discovery ?</a:t>
            </a:r>
            <a:endParaRPr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3" name="Google Shape;323;p49"/>
          <p:cNvCxnSpPr/>
          <p:nvPr/>
        </p:nvCxnSpPr>
        <p:spPr>
          <a:xfrm>
            <a:off x="3148950" y="2561550"/>
            <a:ext cx="2846100" cy="204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4" name="Google Shape;324;p49"/>
          <p:cNvSpPr txBox="1"/>
          <p:nvPr/>
        </p:nvSpPr>
        <p:spPr>
          <a:xfrm>
            <a:off x="3268350" y="1782950"/>
            <a:ext cx="26073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 </a:t>
            </a:r>
            <a:endParaRPr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3110400" y="2561550"/>
            <a:ext cx="29232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Any questions ?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489950" y="491975"/>
            <a:ext cx="14574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Waterfall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" name="Google Shape;111;p16"/>
          <p:cNvCxnSpPr/>
          <p:nvPr/>
        </p:nvCxnSpPr>
        <p:spPr>
          <a:xfrm>
            <a:off x="505250" y="1101900"/>
            <a:ext cx="1438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87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327300" y="481825"/>
            <a:ext cx="14574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Agile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" name="Google Shape;118;p17"/>
          <p:cNvCxnSpPr/>
          <p:nvPr/>
        </p:nvCxnSpPr>
        <p:spPr>
          <a:xfrm>
            <a:off x="342600" y="1091750"/>
            <a:ext cx="777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175" y="0"/>
            <a:ext cx="78330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73875" y="451325"/>
            <a:ext cx="16053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Product Discovery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175" y="0"/>
            <a:ext cx="7527124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8"/>
          <p:cNvCxnSpPr/>
          <p:nvPr/>
        </p:nvCxnSpPr>
        <p:spPr>
          <a:xfrm>
            <a:off x="256150" y="1467850"/>
            <a:ext cx="11385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1120375" y="2118325"/>
            <a:ext cx="21447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Problem Space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" name="Google Shape;132;p19"/>
          <p:cNvCxnSpPr/>
          <p:nvPr/>
        </p:nvCxnSpPr>
        <p:spPr>
          <a:xfrm>
            <a:off x="805100" y="1864300"/>
            <a:ext cx="25923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9"/>
          <p:cNvCxnSpPr/>
          <p:nvPr/>
        </p:nvCxnSpPr>
        <p:spPr>
          <a:xfrm>
            <a:off x="4572000" y="776600"/>
            <a:ext cx="0" cy="3933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9"/>
          <p:cNvSpPr txBox="1"/>
          <p:nvPr/>
        </p:nvSpPr>
        <p:spPr>
          <a:xfrm>
            <a:off x="733975" y="1244200"/>
            <a:ext cx="29175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 discovery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530625" y="2911250"/>
            <a:ext cx="34359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Figuring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out what’s the right thing to build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704700" y="2118325"/>
            <a:ext cx="21447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Solution </a:t>
            </a:r>
            <a:r>
              <a:rPr lang="en" sz="2000">
                <a:solidFill>
                  <a:schemeClr val="lt1"/>
                </a:solidFill>
              </a:rPr>
              <a:t>Space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" name="Google Shape;137;p19"/>
          <p:cNvCxnSpPr/>
          <p:nvPr/>
        </p:nvCxnSpPr>
        <p:spPr>
          <a:xfrm>
            <a:off x="5389425" y="1864300"/>
            <a:ext cx="25923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9"/>
          <p:cNvSpPr txBox="1"/>
          <p:nvPr/>
        </p:nvSpPr>
        <p:spPr>
          <a:xfrm>
            <a:off x="5318300" y="1244200"/>
            <a:ext cx="29175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 Delivery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5114950" y="2911250"/>
            <a:ext cx="34359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Building it the best way 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possible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20"/>
          <p:cNvCxnSpPr/>
          <p:nvPr/>
        </p:nvCxnSpPr>
        <p:spPr>
          <a:xfrm>
            <a:off x="357850" y="888450"/>
            <a:ext cx="210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20"/>
          <p:cNvSpPr txBox="1"/>
          <p:nvPr/>
        </p:nvSpPr>
        <p:spPr>
          <a:xfrm>
            <a:off x="286725" y="268350"/>
            <a:ext cx="21651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Best Practice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754250" y="1599975"/>
            <a:ext cx="7359600" cy="25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Develop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 deep understanding of the costumer world so </a:t>
            </a:r>
            <a:r>
              <a:rPr lang="en" sz="2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ideas</a:t>
            </a: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 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emerge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Test and iterate those ideas in the cheapest and fastest way possible  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21"/>
          <p:cNvCxnSpPr/>
          <p:nvPr/>
        </p:nvCxnSpPr>
        <p:spPr>
          <a:xfrm>
            <a:off x="307025" y="817300"/>
            <a:ext cx="24294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1"/>
          <p:cNvSpPr txBox="1"/>
          <p:nvPr/>
        </p:nvSpPr>
        <p:spPr>
          <a:xfrm>
            <a:off x="235900" y="197200"/>
            <a:ext cx="2622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Double D</a:t>
            </a: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iamond</a:t>
            </a: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600" y="939100"/>
            <a:ext cx="7610194" cy="406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282CB4BDB91F459040F867842EA71D" ma:contentTypeVersion="16" ma:contentTypeDescription="Create a new document." ma:contentTypeScope="" ma:versionID="4b0e3c92aee519dca8c0880f178d7d18">
  <xsd:schema xmlns:xsd="http://www.w3.org/2001/XMLSchema" xmlns:xs="http://www.w3.org/2001/XMLSchema" xmlns:p="http://schemas.microsoft.com/office/2006/metadata/properties" xmlns:ns2="70190ee1-46d2-499c-81cc-6346306f2f94" xmlns:ns3="1f1d401e-f412-4450-80cb-403a65e700f2" targetNamespace="http://schemas.microsoft.com/office/2006/metadata/properties" ma:root="true" ma:fieldsID="f7a6500c401dc57548b0fe7136e47e7a" ns2:_="" ns3:_="">
    <xsd:import namespace="70190ee1-46d2-499c-81cc-6346306f2f94"/>
    <xsd:import namespace="1f1d401e-f412-4450-80cb-403a65e700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90ee1-46d2-499c-81cc-6346306f2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e337c60-7621-4516-b637-52f52f66a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d401e-f412-4450-80cb-403a65e700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7cb6b8-7795-4504-bf37-e5519f3cc6b8}" ma:internalName="TaxCatchAll" ma:showField="CatchAllData" ma:web="1f1d401e-f412-4450-80cb-403a65e700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1d401e-f412-4450-80cb-403a65e700f2" xsi:nil="true"/>
    <lcf76f155ced4ddcb4097134ff3c332f xmlns="70190ee1-46d2-499c-81cc-6346306f2f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346F63-D97F-4E29-8C07-91DFD8AA0A75}"/>
</file>

<file path=customXml/itemProps2.xml><?xml version="1.0" encoding="utf-8"?>
<ds:datastoreItem xmlns:ds="http://schemas.openxmlformats.org/officeDocument/2006/customXml" ds:itemID="{6862DDEF-458A-4E7F-B1C9-C7BA51A67D4E}"/>
</file>

<file path=customXml/itemProps3.xml><?xml version="1.0" encoding="utf-8"?>
<ds:datastoreItem xmlns:ds="http://schemas.openxmlformats.org/officeDocument/2006/customXml" ds:itemID="{116FE70E-67A7-46CA-A371-16BC8F60175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0x01010092282CB4BDB91F459040F867842EA71D</vt:lpwstr>
  </property>
</Properties>
</file>