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8" r:id="rId2"/>
    <p:sldId id="259" r:id="rId3"/>
    <p:sldId id="282" r:id="rId4"/>
    <p:sldId id="286" r:id="rId5"/>
    <p:sldId id="281" r:id="rId6"/>
    <p:sldId id="262" r:id="rId7"/>
    <p:sldId id="284" r:id="rId8"/>
    <p:sldId id="288" r:id="rId9"/>
    <p:sldId id="285" r:id="rId10"/>
    <p:sldId id="283" r:id="rId11"/>
    <p:sldId id="289" r:id="rId12"/>
    <p:sldId id="263" r:id="rId13"/>
    <p:sldId id="264" r:id="rId14"/>
    <p:sldId id="278" r:id="rId15"/>
    <p:sldId id="279" r:id="rId16"/>
    <p:sldId id="280" r:id="rId17"/>
    <p:sldId id="266" r:id="rId18"/>
    <p:sldId id="272" r:id="rId19"/>
    <p:sldId id="273" r:id="rId20"/>
    <p:sldId id="268" r:id="rId21"/>
    <p:sldId id="274" r:id="rId22"/>
    <p:sldId id="275" r:id="rId23"/>
    <p:sldId id="269" r:id="rId24"/>
    <p:sldId id="270" r:id="rId25"/>
    <p:sldId id="271" r:id="rId26"/>
    <p:sldId id="290"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065"/>
    <a:srgbClr val="E9EDF4"/>
    <a:srgbClr val="9FDD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29" autoAdjust="0"/>
  </p:normalViewPr>
  <p:slideViewPr>
    <p:cSldViewPr>
      <p:cViewPr>
        <p:scale>
          <a:sx n="62" d="100"/>
          <a:sy n="62" d="100"/>
        </p:scale>
        <p:origin x="-3024" y="-113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8" d="100"/>
          <a:sy n="58" d="100"/>
        </p:scale>
        <p:origin x="-2964"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48D9A9-B9FC-47A2-A8E2-AD533440A855}" type="datetimeFigureOut">
              <a:rPr lang="en-US" smtClean="0"/>
              <a:t>8/21/2013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6B60298-13A0-4C0D-93F0-B9C3ACE050AF}" type="slidenum">
              <a:rPr lang="en-US" smtClean="0"/>
              <a:t>‹#›</a:t>
            </a:fld>
            <a:endParaRPr lang="en-US"/>
          </a:p>
        </p:txBody>
      </p:sp>
    </p:spTree>
    <p:extLst>
      <p:ext uri="{BB962C8B-B14F-4D97-AF65-F5344CB8AC3E}">
        <p14:creationId xmlns:p14="http://schemas.microsoft.com/office/powerpoint/2010/main" val="40339809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dirty="0">
              <a:latin typeface="Calibri" charset="0"/>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486400" cy="4419600"/>
          </a:xfrm>
        </p:spPr>
        <p:txBody>
          <a:bodyPr/>
          <a:lstStyle/>
          <a:p>
            <a:r>
              <a:rPr lang="en-US" dirty="0"/>
              <a:t>This section will lead the participants to explore their vision design. </a:t>
            </a:r>
            <a:endParaRPr lang="en-US" dirty="0" smtClean="0"/>
          </a:p>
          <a:p>
            <a:r>
              <a:rPr lang="en-US" dirty="0" smtClean="0"/>
              <a:t>Ask participants to turn to the </a:t>
            </a:r>
            <a:r>
              <a:rPr lang="en-US" i="1" dirty="0" smtClean="0"/>
              <a:t>Vision Design Exercise </a:t>
            </a:r>
            <a:r>
              <a:rPr lang="en-US" dirty="0" smtClean="0"/>
              <a:t>in the Workbook (p.15) and write their answers. </a:t>
            </a:r>
          </a:p>
          <a:p>
            <a:r>
              <a:rPr lang="en-US" dirty="0"/>
              <a:t>After they have finished writing, have them turn to the person next to them and get a partner. Have them share with each other their visions, reminding them to listen for what inspires them and what they like – and tell each other that. </a:t>
            </a:r>
          </a:p>
          <a:p>
            <a:r>
              <a:rPr lang="en-US" dirty="0"/>
              <a:t> </a:t>
            </a:r>
          </a:p>
          <a:p>
            <a:r>
              <a:rPr lang="en-US" dirty="0"/>
              <a:t>Next have the participants write their visions (in a few words) on flipchart paper.</a:t>
            </a:r>
          </a:p>
          <a:p>
            <a:r>
              <a:rPr lang="en-US" dirty="0"/>
              <a:t>Set up paper as follows:</a:t>
            </a:r>
          </a:p>
          <a:p>
            <a:r>
              <a:rPr lang="en-US" dirty="0"/>
              <a:t>Name: __________________</a:t>
            </a:r>
          </a:p>
          <a:p>
            <a:r>
              <a:rPr lang="en-US" dirty="0"/>
              <a:t>Vision: __________________</a:t>
            </a:r>
          </a:p>
          <a:p>
            <a:r>
              <a:rPr lang="en-US" dirty="0"/>
              <a:t>________________________</a:t>
            </a:r>
          </a:p>
          <a:p>
            <a:r>
              <a:rPr lang="en-US" dirty="0"/>
              <a:t> </a:t>
            </a:r>
          </a:p>
          <a:p>
            <a:r>
              <a:rPr lang="en-US" dirty="0"/>
              <a:t>Name: __________________</a:t>
            </a:r>
          </a:p>
          <a:p>
            <a:r>
              <a:rPr lang="en-US" dirty="0"/>
              <a:t>Vision: __________________</a:t>
            </a:r>
          </a:p>
          <a:p>
            <a:endParaRPr lang="en-US" dirty="0" smtClean="0"/>
          </a:p>
          <a:p>
            <a:r>
              <a:rPr lang="en-US" dirty="0"/>
              <a:t>Once the participants have written their visions on flipcharts (about 10- 15 minutes) invite them to share their visions with the whole group.  Go around the room and have each share their vision.  Have one or two participants share what inspires them, what they liked, after each vision is shared.</a:t>
            </a:r>
          </a:p>
          <a:p>
            <a:r>
              <a:rPr lang="en-US" dirty="0"/>
              <a:t> </a:t>
            </a:r>
          </a:p>
          <a:p>
            <a:r>
              <a:rPr lang="en-US" dirty="0"/>
              <a:t>This is an opportunity to practice self-generated listening (generous listening) – to listen powerfully. And to respond to each other in a way that that empowers their vision, allows them to think more, draws out their creativity and passion.</a:t>
            </a:r>
          </a:p>
          <a:p>
            <a:r>
              <a:rPr lang="en-US" dirty="0"/>
              <a:t>  </a:t>
            </a:r>
            <a:br>
              <a:rPr lang="en-US" dirty="0"/>
            </a:br>
            <a:r>
              <a:rPr lang="en-US" dirty="0"/>
              <a:t>               </a:t>
            </a:r>
          </a:p>
          <a:p>
            <a:r>
              <a:rPr lang="en-US" dirty="0"/>
              <a:t> </a:t>
            </a:r>
          </a:p>
          <a:p>
            <a:r>
              <a:rPr lang="en-US" dirty="0"/>
              <a:t> </a:t>
            </a:r>
          </a:p>
          <a:p>
            <a:r>
              <a:rPr lang="en-US" dirty="0"/>
              <a:t> </a:t>
            </a:r>
          </a:p>
          <a:p>
            <a:r>
              <a:rPr lang="en-US" b="1" dirty="0"/>
              <a:t> </a:t>
            </a:r>
            <a:endParaRPr lang="en-US" dirty="0"/>
          </a:p>
          <a:p>
            <a:r>
              <a:rPr lang="en-US" b="1" dirty="0"/>
              <a:t> </a:t>
            </a:r>
            <a:endParaRPr lang="en-US" dirty="0"/>
          </a:p>
          <a:p>
            <a:endParaRPr lang="en-US" dirty="0"/>
          </a:p>
        </p:txBody>
      </p:sp>
      <p:sp>
        <p:nvSpPr>
          <p:cNvPr id="4" name="Slide Number Placeholder 3"/>
          <p:cNvSpPr>
            <a:spLocks noGrp="1"/>
          </p:cNvSpPr>
          <p:nvPr>
            <p:ph type="sldNum" sz="quarter" idx="10"/>
          </p:nvPr>
        </p:nvSpPr>
        <p:spPr/>
        <p:txBody>
          <a:bodyPr/>
          <a:lstStyle/>
          <a:p>
            <a:fld id="{66B60298-13A0-4C0D-93F0-B9C3ACE050AF}" type="slidenum">
              <a:rPr lang="en-US" smtClean="0"/>
              <a:t>10</a:t>
            </a:fld>
            <a:endParaRPr lang="en-US"/>
          </a:p>
        </p:txBody>
      </p:sp>
    </p:spTree>
    <p:extLst>
      <p:ext uri="{BB962C8B-B14F-4D97-AF65-F5344CB8AC3E}">
        <p14:creationId xmlns:p14="http://schemas.microsoft.com/office/powerpoint/2010/main" val="1915697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486400" cy="4419600"/>
          </a:xfrm>
        </p:spPr>
        <p:txBody>
          <a:bodyPr/>
          <a:lstStyle/>
          <a:p>
            <a:r>
              <a:rPr lang="en-US" dirty="0"/>
              <a:t>This section will lead the participants to explore their vision design. </a:t>
            </a:r>
            <a:endParaRPr lang="en-US" dirty="0" smtClean="0"/>
          </a:p>
          <a:p>
            <a:r>
              <a:rPr lang="en-US" dirty="0" smtClean="0"/>
              <a:t>Ask participants to turn to the </a:t>
            </a:r>
            <a:r>
              <a:rPr lang="en-US" i="1" dirty="0" smtClean="0"/>
              <a:t>Vision Design Exercise </a:t>
            </a:r>
            <a:r>
              <a:rPr lang="en-US" dirty="0" smtClean="0"/>
              <a:t>in the Workbook (p.15) and write their answers. </a:t>
            </a:r>
          </a:p>
          <a:p>
            <a:r>
              <a:rPr lang="en-US" dirty="0"/>
              <a:t>After they have finished writing, have them turn to the person next to them and get a partner. Have them share with each other their visions, reminding them to listen for what inspires them and what they like – and tell each other that. </a:t>
            </a:r>
          </a:p>
          <a:p>
            <a:r>
              <a:rPr lang="en-US" dirty="0"/>
              <a:t> </a:t>
            </a:r>
          </a:p>
          <a:p>
            <a:r>
              <a:rPr lang="en-US" dirty="0"/>
              <a:t>Next have the participants write their visions (in a few words) on flipchart paper.</a:t>
            </a:r>
          </a:p>
          <a:p>
            <a:r>
              <a:rPr lang="en-US" dirty="0"/>
              <a:t>Set up paper as follows:</a:t>
            </a:r>
          </a:p>
          <a:p>
            <a:r>
              <a:rPr lang="en-US" dirty="0"/>
              <a:t>Name: __________________</a:t>
            </a:r>
          </a:p>
          <a:p>
            <a:r>
              <a:rPr lang="en-US" dirty="0"/>
              <a:t>Vision: __________________</a:t>
            </a:r>
          </a:p>
          <a:p>
            <a:r>
              <a:rPr lang="en-US" dirty="0"/>
              <a:t>________________________</a:t>
            </a:r>
          </a:p>
          <a:p>
            <a:r>
              <a:rPr lang="en-US" dirty="0"/>
              <a:t> </a:t>
            </a:r>
          </a:p>
          <a:p>
            <a:r>
              <a:rPr lang="en-US" dirty="0"/>
              <a:t>Name: __________________</a:t>
            </a:r>
          </a:p>
          <a:p>
            <a:r>
              <a:rPr lang="en-US" dirty="0"/>
              <a:t>Vision: __________________</a:t>
            </a:r>
          </a:p>
          <a:p>
            <a:endParaRPr lang="en-US" dirty="0" smtClean="0"/>
          </a:p>
          <a:p>
            <a:r>
              <a:rPr lang="en-US" dirty="0"/>
              <a:t>Once the participants have written their visions on flipcharts (about 10- 15 minutes) invite them to share their visions with the whole group.  Go around the room and have each share their vision.  Have one or two participants share what inspires them, what they liked, after each vision is shared.</a:t>
            </a:r>
          </a:p>
          <a:p>
            <a:r>
              <a:rPr lang="en-US" dirty="0"/>
              <a:t> </a:t>
            </a:r>
          </a:p>
          <a:p>
            <a:r>
              <a:rPr lang="en-US" dirty="0"/>
              <a:t>This is an opportunity to practice self-generated listening (generous listening) – to listen powerfully. And to respond to each other in a way that that empowers their vision, allows them to think more, draws out their creativity and passion.</a:t>
            </a:r>
          </a:p>
          <a:p>
            <a:r>
              <a:rPr lang="en-US" dirty="0"/>
              <a:t>  </a:t>
            </a:r>
            <a:br>
              <a:rPr lang="en-US" dirty="0"/>
            </a:br>
            <a:r>
              <a:rPr lang="en-US" dirty="0"/>
              <a:t>               </a:t>
            </a:r>
          </a:p>
          <a:p>
            <a:r>
              <a:rPr lang="en-US" dirty="0"/>
              <a:t> </a:t>
            </a:r>
          </a:p>
          <a:p>
            <a:r>
              <a:rPr lang="en-US" dirty="0"/>
              <a:t> </a:t>
            </a:r>
          </a:p>
          <a:p>
            <a:r>
              <a:rPr lang="en-US" dirty="0"/>
              <a:t> </a:t>
            </a:r>
          </a:p>
          <a:p>
            <a:r>
              <a:rPr lang="en-US" b="1" dirty="0"/>
              <a:t> </a:t>
            </a:r>
            <a:endParaRPr lang="en-US" dirty="0"/>
          </a:p>
          <a:p>
            <a:r>
              <a:rPr lang="en-US" b="1" dirty="0"/>
              <a:t> </a:t>
            </a:r>
            <a:endParaRPr lang="en-US" dirty="0"/>
          </a:p>
          <a:p>
            <a:endParaRPr lang="en-US" dirty="0"/>
          </a:p>
        </p:txBody>
      </p:sp>
      <p:sp>
        <p:nvSpPr>
          <p:cNvPr id="4" name="Slide Number Placeholder 3"/>
          <p:cNvSpPr>
            <a:spLocks noGrp="1"/>
          </p:cNvSpPr>
          <p:nvPr>
            <p:ph type="sldNum" sz="quarter" idx="10"/>
          </p:nvPr>
        </p:nvSpPr>
        <p:spPr/>
        <p:txBody>
          <a:bodyPr/>
          <a:lstStyle/>
          <a:p>
            <a:fld id="{66B60298-13A0-4C0D-93F0-B9C3ACE050AF}" type="slidenum">
              <a:rPr lang="en-US" smtClean="0"/>
              <a:t>11</a:t>
            </a:fld>
            <a:endParaRPr lang="en-US"/>
          </a:p>
        </p:txBody>
      </p:sp>
    </p:spTree>
    <p:extLst>
      <p:ext uri="{BB962C8B-B14F-4D97-AF65-F5344CB8AC3E}">
        <p14:creationId xmlns:p14="http://schemas.microsoft.com/office/powerpoint/2010/main" val="1915697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Walk the participants through the following 4 step exercise to help them identify the barriers to designing their future. </a:t>
            </a:r>
          </a:p>
          <a:p>
            <a:r>
              <a:rPr lang="en-US" b="1" i="1" dirty="0"/>
              <a:t>Step </a:t>
            </a:r>
            <a:r>
              <a:rPr lang="en-US" b="1" i="1" dirty="0" smtClean="0"/>
              <a:t>1: Identify the Barriers - </a:t>
            </a:r>
            <a:r>
              <a:rPr lang="en-US" dirty="0"/>
              <a:t>Ask participants to list several barriers on page </a:t>
            </a:r>
            <a:r>
              <a:rPr lang="en-US" dirty="0" smtClean="0"/>
              <a:t>16 </a:t>
            </a:r>
            <a:r>
              <a:rPr lang="en-US" dirty="0"/>
              <a:t>of </a:t>
            </a:r>
            <a:r>
              <a:rPr lang="en-US" dirty="0" smtClean="0"/>
              <a:t>the </a:t>
            </a:r>
            <a:r>
              <a:rPr lang="en-US" dirty="0"/>
              <a:t>workbooks. Allow them 5 to 10 minutes to write their responses. </a:t>
            </a:r>
          </a:p>
          <a:p>
            <a:r>
              <a:rPr lang="en-US" b="1" dirty="0"/>
              <a:t>Step 2:</a:t>
            </a:r>
            <a:r>
              <a:rPr lang="en-US" dirty="0"/>
              <a:t> </a:t>
            </a:r>
            <a:r>
              <a:rPr lang="en-US" b="1" dirty="0" smtClean="0"/>
              <a:t>Share the Barriers </a:t>
            </a:r>
            <a:r>
              <a:rPr lang="en-US" dirty="0" smtClean="0"/>
              <a:t>- </a:t>
            </a:r>
            <a:r>
              <a:rPr lang="en-US" dirty="0"/>
              <a:t>Ask two participants to come to the front of room and write the barriers on flipcharts, as the rest of the participants share them with the group.  We call this the ‘emptying your mind’ process.</a:t>
            </a:r>
          </a:p>
          <a:p>
            <a:r>
              <a:rPr lang="en-US" b="1" dirty="0"/>
              <a:t>Step 3:</a:t>
            </a:r>
            <a:r>
              <a:rPr lang="en-US" dirty="0"/>
              <a:t>  </a:t>
            </a:r>
            <a:r>
              <a:rPr lang="en-US" b="1" dirty="0" smtClean="0"/>
              <a:t>Stories </a:t>
            </a:r>
            <a:r>
              <a:rPr lang="en-US" dirty="0" smtClean="0"/>
              <a:t>- </a:t>
            </a:r>
            <a:r>
              <a:rPr lang="en-US" dirty="0"/>
              <a:t>Ask participants, using the Table on Page </a:t>
            </a:r>
            <a:r>
              <a:rPr lang="en-US" dirty="0" smtClean="0"/>
              <a:t>17, </a:t>
            </a:r>
            <a:r>
              <a:rPr lang="en-US" dirty="0"/>
              <a:t>to fill in the second column with the ‘story they tell themselves’ about each barrier.  Have them fill in two or three ‘stories’.</a:t>
            </a:r>
          </a:p>
          <a:p>
            <a:r>
              <a:rPr lang="en-US" b="1" dirty="0"/>
              <a:t>Step 4: </a:t>
            </a:r>
            <a:r>
              <a:rPr lang="en-US" b="1" dirty="0" smtClean="0"/>
              <a:t>Hidden Assumptions - </a:t>
            </a:r>
            <a:r>
              <a:rPr lang="en-US" dirty="0" smtClean="0"/>
              <a:t>Ask </a:t>
            </a:r>
            <a:r>
              <a:rPr lang="en-US" dirty="0"/>
              <a:t>participants to write and tell their stories</a:t>
            </a:r>
            <a:r>
              <a:rPr lang="en-US" b="1" dirty="0"/>
              <a:t> </a:t>
            </a:r>
            <a:r>
              <a:rPr lang="en-US" dirty="0"/>
              <a:t>will expose their assumptions and uncover hidden and unexamined meaning. </a:t>
            </a:r>
          </a:p>
          <a:p>
            <a:endParaRPr lang="en-US" b="1" i="1" dirty="0" smtClean="0"/>
          </a:p>
          <a:p>
            <a:endParaRPr lang="en-US" dirty="0"/>
          </a:p>
          <a:p>
            <a:endParaRPr lang="en-US" dirty="0"/>
          </a:p>
        </p:txBody>
      </p:sp>
      <p:sp>
        <p:nvSpPr>
          <p:cNvPr id="4" name="Slide Number Placeholder 3"/>
          <p:cNvSpPr>
            <a:spLocks noGrp="1"/>
          </p:cNvSpPr>
          <p:nvPr>
            <p:ph type="sldNum" sz="quarter" idx="10"/>
          </p:nvPr>
        </p:nvSpPr>
        <p:spPr/>
        <p:txBody>
          <a:bodyPr/>
          <a:lstStyle/>
          <a:p>
            <a:fld id="{66B60298-13A0-4C0D-93F0-B9C3ACE050AF}" type="slidenum">
              <a:rPr lang="en-US" smtClean="0"/>
              <a:t>12</a:t>
            </a:fld>
            <a:endParaRPr lang="en-US"/>
          </a:p>
        </p:txBody>
      </p:sp>
    </p:spTree>
    <p:extLst>
      <p:ext uri="{BB962C8B-B14F-4D97-AF65-F5344CB8AC3E}">
        <p14:creationId xmlns:p14="http://schemas.microsoft.com/office/powerpoint/2010/main" val="27899441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 participants to write in the Barrier and Story section of the flipchart. Help them understand the hidden assumption behind each barrier and a possible alternate interpretation that will help them overcome the barrier. </a:t>
            </a:r>
            <a:endParaRPr lang="en-US" dirty="0" smtClean="0"/>
          </a:p>
          <a:p>
            <a:r>
              <a:rPr lang="en-US" dirty="0"/>
              <a:t>The example </a:t>
            </a:r>
            <a:r>
              <a:rPr lang="en-US" dirty="0" smtClean="0"/>
              <a:t>on the next slide </a:t>
            </a:r>
            <a:r>
              <a:rPr lang="en-US" dirty="0"/>
              <a:t>can help you think through some common barriers and possible interpretations. </a:t>
            </a:r>
          </a:p>
          <a:p>
            <a:endParaRPr lang="en-US" dirty="0"/>
          </a:p>
        </p:txBody>
      </p:sp>
      <p:sp>
        <p:nvSpPr>
          <p:cNvPr id="4" name="Slide Number Placeholder 3"/>
          <p:cNvSpPr>
            <a:spLocks noGrp="1"/>
          </p:cNvSpPr>
          <p:nvPr>
            <p:ph type="sldNum" sz="quarter" idx="10"/>
          </p:nvPr>
        </p:nvSpPr>
        <p:spPr/>
        <p:txBody>
          <a:bodyPr/>
          <a:lstStyle/>
          <a:p>
            <a:fld id="{66B60298-13A0-4C0D-93F0-B9C3ACE050AF}" type="slidenum">
              <a:rPr lang="en-US" smtClean="0"/>
              <a:t>13</a:t>
            </a:fld>
            <a:endParaRPr lang="en-US"/>
          </a:p>
        </p:txBody>
      </p:sp>
    </p:spTree>
    <p:extLst>
      <p:ext uri="{BB962C8B-B14F-4D97-AF65-F5344CB8AC3E}">
        <p14:creationId xmlns:p14="http://schemas.microsoft.com/office/powerpoint/2010/main" val="30805562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example sheet can help you think through some common barriers and possible interpretations. </a:t>
            </a:r>
          </a:p>
          <a:p>
            <a:endParaRPr lang="en-US" dirty="0"/>
          </a:p>
        </p:txBody>
      </p:sp>
      <p:sp>
        <p:nvSpPr>
          <p:cNvPr id="4" name="Slide Number Placeholder 3"/>
          <p:cNvSpPr>
            <a:spLocks noGrp="1"/>
          </p:cNvSpPr>
          <p:nvPr>
            <p:ph type="sldNum" sz="quarter" idx="10"/>
          </p:nvPr>
        </p:nvSpPr>
        <p:spPr/>
        <p:txBody>
          <a:bodyPr/>
          <a:lstStyle/>
          <a:p>
            <a:fld id="{66B60298-13A0-4C0D-93F0-B9C3ACE050AF}" type="slidenum">
              <a:rPr lang="en-US" smtClean="0"/>
              <a:t>14</a:t>
            </a:fld>
            <a:endParaRPr lang="en-US"/>
          </a:p>
        </p:txBody>
      </p:sp>
    </p:spTree>
    <p:extLst>
      <p:ext uri="{BB962C8B-B14F-4D97-AF65-F5344CB8AC3E}">
        <p14:creationId xmlns:p14="http://schemas.microsoft.com/office/powerpoint/2010/main" val="32533432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example sheet can help you think through some common barriers and possible interpretations. </a:t>
            </a:r>
          </a:p>
          <a:p>
            <a:endParaRPr lang="en-US" dirty="0"/>
          </a:p>
        </p:txBody>
      </p:sp>
      <p:sp>
        <p:nvSpPr>
          <p:cNvPr id="4" name="Slide Number Placeholder 3"/>
          <p:cNvSpPr>
            <a:spLocks noGrp="1"/>
          </p:cNvSpPr>
          <p:nvPr>
            <p:ph type="sldNum" sz="quarter" idx="10"/>
          </p:nvPr>
        </p:nvSpPr>
        <p:spPr/>
        <p:txBody>
          <a:bodyPr/>
          <a:lstStyle/>
          <a:p>
            <a:fld id="{66B60298-13A0-4C0D-93F0-B9C3ACE050AF}" type="slidenum">
              <a:rPr lang="en-US" smtClean="0"/>
              <a:t>15</a:t>
            </a:fld>
            <a:endParaRPr lang="en-US"/>
          </a:p>
        </p:txBody>
      </p:sp>
    </p:spTree>
    <p:extLst>
      <p:ext uri="{BB962C8B-B14F-4D97-AF65-F5344CB8AC3E}">
        <p14:creationId xmlns:p14="http://schemas.microsoft.com/office/powerpoint/2010/main" val="38007394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 large percentage of barriers are subjective interpretations.  They live for us as ‘the way it is’, the TRUTH; and shape our thinking, actions and the results we can produce. They shape the future we get to live in.</a:t>
            </a:r>
            <a:endParaRPr lang="en-US" dirty="0"/>
          </a:p>
          <a:p>
            <a:endParaRPr lang="en-US" dirty="0"/>
          </a:p>
        </p:txBody>
      </p:sp>
      <p:sp>
        <p:nvSpPr>
          <p:cNvPr id="4" name="Slide Number Placeholder 3"/>
          <p:cNvSpPr>
            <a:spLocks noGrp="1"/>
          </p:cNvSpPr>
          <p:nvPr>
            <p:ph type="sldNum" sz="quarter" idx="10"/>
          </p:nvPr>
        </p:nvSpPr>
        <p:spPr/>
        <p:txBody>
          <a:bodyPr/>
          <a:lstStyle/>
          <a:p>
            <a:fld id="{66B60298-13A0-4C0D-93F0-B9C3ACE050AF}" type="slidenum">
              <a:rPr lang="en-US" smtClean="0"/>
              <a:t>16</a:t>
            </a:fld>
            <a:endParaRPr lang="en-US"/>
          </a:p>
        </p:txBody>
      </p:sp>
    </p:spTree>
    <p:extLst>
      <p:ext uri="{BB962C8B-B14F-4D97-AF65-F5344CB8AC3E}">
        <p14:creationId xmlns:p14="http://schemas.microsoft.com/office/powerpoint/2010/main" val="40265062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Through this exercise we build relationship, partnership, alignment and trust. </a:t>
            </a:r>
          </a:p>
          <a:p>
            <a:endParaRPr lang="en-US" dirty="0"/>
          </a:p>
        </p:txBody>
      </p:sp>
      <p:sp>
        <p:nvSpPr>
          <p:cNvPr id="4" name="Slide Number Placeholder 3"/>
          <p:cNvSpPr>
            <a:spLocks noGrp="1"/>
          </p:cNvSpPr>
          <p:nvPr>
            <p:ph type="sldNum" sz="quarter" idx="10"/>
          </p:nvPr>
        </p:nvSpPr>
        <p:spPr/>
        <p:txBody>
          <a:bodyPr/>
          <a:lstStyle/>
          <a:p>
            <a:fld id="{66B60298-13A0-4C0D-93F0-B9C3ACE050AF}" type="slidenum">
              <a:rPr lang="en-US" smtClean="0"/>
              <a:t>17</a:t>
            </a:fld>
            <a:endParaRPr lang="en-US"/>
          </a:p>
        </p:txBody>
      </p:sp>
    </p:spTree>
    <p:extLst>
      <p:ext uri="{BB962C8B-B14F-4D97-AF65-F5344CB8AC3E}">
        <p14:creationId xmlns:p14="http://schemas.microsoft.com/office/powerpoint/2010/main" val="4267266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Through this exercise we work towards a breakthrough in thinking and turn the vision into a possibility. </a:t>
            </a:r>
          </a:p>
          <a:p>
            <a:r>
              <a:rPr lang="en-US" dirty="0" smtClean="0"/>
              <a:t>Group Exercise:</a:t>
            </a:r>
          </a:p>
          <a:p>
            <a:pPr marL="171450" lvl="0" indent="-171450">
              <a:buFont typeface="Arial" pitchFamily="34" charset="0"/>
              <a:buChar char="•"/>
            </a:pPr>
            <a:r>
              <a:rPr lang="en-US" dirty="0"/>
              <a:t>Explore:  What are some possibilities for fulfilling that vision?</a:t>
            </a:r>
          </a:p>
          <a:p>
            <a:pPr marL="171450" lvl="0" indent="-171450">
              <a:buFont typeface="Arial" pitchFamily="34" charset="0"/>
              <a:buChar char="•"/>
            </a:pPr>
            <a:r>
              <a:rPr lang="en-US" dirty="0"/>
              <a:t>Generate possibilities for fulfilling the vision and seeing more breakthrough ideas.</a:t>
            </a:r>
          </a:p>
          <a:p>
            <a:pPr marL="171450" lvl="0" indent="-171450">
              <a:buFont typeface="Arial" pitchFamily="34" charset="0"/>
              <a:buChar char="•"/>
            </a:pPr>
            <a:r>
              <a:rPr lang="en-US" dirty="0"/>
              <a:t>Practice generative listening:  listening for the gold, listening for possibilities.</a:t>
            </a:r>
          </a:p>
          <a:p>
            <a:pPr marL="171450" lvl="0" indent="-171450">
              <a:buFont typeface="Arial" pitchFamily="34" charset="0"/>
              <a:buChar char="•"/>
            </a:pPr>
            <a:r>
              <a:rPr lang="en-US" dirty="0"/>
              <a:t>Acknowledge each person for their idea. (“great idea”)</a:t>
            </a:r>
          </a:p>
          <a:p>
            <a:pPr marL="171450" lvl="0" indent="-171450">
              <a:buFont typeface="Arial" pitchFamily="34" charset="0"/>
              <a:buChar char="•"/>
            </a:pPr>
            <a:r>
              <a:rPr lang="en-US" dirty="0"/>
              <a:t>Capture all ideas offered in your group.</a:t>
            </a:r>
          </a:p>
          <a:p>
            <a:endParaRPr lang="en-US" dirty="0"/>
          </a:p>
        </p:txBody>
      </p:sp>
      <p:sp>
        <p:nvSpPr>
          <p:cNvPr id="4" name="Slide Number Placeholder 3"/>
          <p:cNvSpPr>
            <a:spLocks noGrp="1"/>
          </p:cNvSpPr>
          <p:nvPr>
            <p:ph type="sldNum" sz="quarter" idx="10"/>
          </p:nvPr>
        </p:nvSpPr>
        <p:spPr/>
        <p:txBody>
          <a:bodyPr/>
          <a:lstStyle/>
          <a:p>
            <a:fld id="{66B60298-13A0-4C0D-93F0-B9C3ACE050AF}" type="slidenum">
              <a:rPr lang="en-US" smtClean="0"/>
              <a:t>18</a:t>
            </a:fld>
            <a:endParaRPr lang="en-US"/>
          </a:p>
        </p:txBody>
      </p:sp>
    </p:spTree>
    <p:extLst>
      <p:ext uri="{BB962C8B-B14F-4D97-AF65-F5344CB8AC3E}">
        <p14:creationId xmlns:p14="http://schemas.microsoft.com/office/powerpoint/2010/main" val="34318856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Have participants report what possibilities opened up for them.  (Examples: </a:t>
            </a:r>
            <a:r>
              <a:rPr lang="en-US" i="1" dirty="0"/>
              <a:t>they see that it is more possible than they thought, they discovered a hidden assumption in their thinking,</a:t>
            </a:r>
            <a:r>
              <a:rPr lang="en-US" dirty="0"/>
              <a:t> </a:t>
            </a:r>
            <a:r>
              <a:rPr lang="en-US" i="1" dirty="0"/>
              <a:t>someone offered an idea that had never occurred for them before.)</a:t>
            </a:r>
            <a:endParaRPr lang="en-US" dirty="0"/>
          </a:p>
          <a:p>
            <a:r>
              <a:rPr lang="en-US" b="1" dirty="0"/>
              <a:t>Outcome of the conversation:</a:t>
            </a:r>
            <a:r>
              <a:rPr lang="en-US" dirty="0"/>
              <a:t>  their vision looks more possible</a:t>
            </a:r>
          </a:p>
          <a:p>
            <a:endParaRPr lang="en-US" dirty="0"/>
          </a:p>
        </p:txBody>
      </p:sp>
      <p:sp>
        <p:nvSpPr>
          <p:cNvPr id="4" name="Slide Number Placeholder 3"/>
          <p:cNvSpPr>
            <a:spLocks noGrp="1"/>
          </p:cNvSpPr>
          <p:nvPr>
            <p:ph type="sldNum" sz="quarter" idx="10"/>
          </p:nvPr>
        </p:nvSpPr>
        <p:spPr/>
        <p:txBody>
          <a:bodyPr/>
          <a:lstStyle/>
          <a:p>
            <a:fld id="{66B60298-13A0-4C0D-93F0-B9C3ACE050AF}" type="slidenum">
              <a:rPr lang="en-US" smtClean="0"/>
              <a:t>19</a:t>
            </a:fld>
            <a:endParaRPr lang="en-US"/>
          </a:p>
        </p:txBody>
      </p:sp>
    </p:spTree>
    <p:extLst>
      <p:ext uri="{BB962C8B-B14F-4D97-AF65-F5344CB8AC3E}">
        <p14:creationId xmlns:p14="http://schemas.microsoft.com/office/powerpoint/2010/main" val="26219176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a:p>
            <a:r>
              <a:rPr lang="en-US" b="1" dirty="0" smtClean="0"/>
              <a:t>NOTE:</a:t>
            </a:r>
            <a:r>
              <a:rPr lang="en-US" dirty="0" smtClean="0"/>
              <a:t> You can alter the session durations to suit the needs of your participants. </a:t>
            </a:r>
          </a:p>
          <a:p>
            <a:r>
              <a:rPr lang="en-US" sz="1200" kern="1200" dirty="0" smtClean="0">
                <a:solidFill>
                  <a:schemeClr val="tx1"/>
                </a:solidFill>
                <a:effectLst/>
                <a:latin typeface="+mn-lt"/>
                <a:ea typeface="+mn-ea"/>
                <a:cs typeface="+mn-cs"/>
              </a:rPr>
              <a:t>Open the workshop by welcoming all participants. </a:t>
            </a:r>
          </a:p>
          <a:p>
            <a:r>
              <a:rPr lang="en-US" sz="1200" kern="1200" dirty="0" smtClean="0">
                <a:solidFill>
                  <a:schemeClr val="tx1"/>
                </a:solidFill>
                <a:effectLst/>
                <a:latin typeface="+mn-lt"/>
                <a:ea typeface="+mn-ea"/>
                <a:cs typeface="+mn-cs"/>
              </a:rPr>
              <a:t>For example, you may say, “Good day, everyone.  We are thrilled that you are here and excited to work with you.  Thank you for all you did to be here – and especially for the commitments that brought you here.</a:t>
            </a:r>
          </a:p>
          <a:p>
            <a:r>
              <a:rPr lang="en-US" sz="1200" kern="1200" dirty="0" smtClean="0">
                <a:solidFill>
                  <a:schemeClr val="tx1"/>
                </a:solidFill>
                <a:effectLst/>
                <a:latin typeface="+mn-lt"/>
                <a:ea typeface="+mn-ea"/>
                <a:cs typeface="+mn-cs"/>
              </a:rPr>
              <a:t> My name is ______________ and I will be leading this workshop.”</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Go over logistics of meeting area:  location of restrooms, refreshments, etc.</a:t>
            </a:r>
          </a:p>
          <a:p>
            <a:endParaRPr lang="en-US" sz="1200" kern="1200" dirty="0" smtClean="0">
              <a:solidFill>
                <a:schemeClr val="tx1"/>
              </a:solidFill>
              <a:effectLst/>
              <a:latin typeface="+mn-lt"/>
              <a:ea typeface="+mn-ea"/>
              <a:cs typeface="+mn-cs"/>
            </a:endParaRPr>
          </a:p>
          <a:p>
            <a:r>
              <a:rPr lang="en-US" dirty="0" smtClean="0"/>
              <a:t>Give a brief overview of the workshop.</a:t>
            </a:r>
          </a:p>
          <a:p>
            <a:r>
              <a:rPr lang="en-US" dirty="0"/>
              <a:t>For example, you </a:t>
            </a:r>
            <a:r>
              <a:rPr lang="en-US" dirty="0" smtClean="0"/>
              <a:t>may </a:t>
            </a:r>
            <a:r>
              <a:rPr lang="en-US" dirty="0"/>
              <a:t>say</a:t>
            </a:r>
            <a:r>
              <a:rPr lang="en-US" dirty="0" smtClean="0"/>
              <a:t>, “</a:t>
            </a:r>
            <a:r>
              <a:rPr lang="en-US" sz="1200" kern="1200" dirty="0" smtClean="0">
                <a:solidFill>
                  <a:schemeClr val="tx1"/>
                </a:solidFill>
                <a:effectLst/>
                <a:latin typeface="+mn-lt"/>
                <a:ea typeface="+mn-ea"/>
                <a:cs typeface="+mn-cs"/>
              </a:rPr>
              <a:t>Innovative Leadership is a transformational leadership workshop.  It is for sparking innovation and producing breakthrough results. We promise to leave you with a reliable methodology for designing the future – extraordinary futures - futures that go beyond anything predictable. It is not lecture – we want everyone to participate and contribute.</a:t>
            </a:r>
          </a:p>
          <a:p>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Share the course norms with the participants and make them feel comfortable. Mention</a:t>
            </a:r>
            <a:r>
              <a:rPr lang="en-US" baseline="0" dirty="0" smtClean="0"/>
              <a:t> </a:t>
            </a:r>
            <a:r>
              <a:rPr lang="en-US" dirty="0" smtClean="0"/>
              <a:t>that this is a worry-free zone, they can do no wrong here and should share their ideas</a:t>
            </a:r>
            <a:r>
              <a:rPr lang="en-US" baseline="0" dirty="0" smtClean="0"/>
              <a:t> openly. </a:t>
            </a:r>
            <a:endParaRPr lang="en-US" dirty="0" smtClean="0"/>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6B60298-13A0-4C0D-93F0-B9C3ACE050AF}" type="slidenum">
              <a:rPr lang="en-US" smtClean="0"/>
              <a:t>2</a:t>
            </a:fld>
            <a:endParaRPr lang="en-US"/>
          </a:p>
        </p:txBody>
      </p:sp>
    </p:spTree>
    <p:extLst>
      <p:ext uri="{BB962C8B-B14F-4D97-AF65-F5344CB8AC3E}">
        <p14:creationId xmlns:p14="http://schemas.microsoft.com/office/powerpoint/2010/main" val="22836131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‘Creating opportunity’ has two parts.</a:t>
            </a:r>
          </a:p>
          <a:p>
            <a:r>
              <a:rPr lang="en-US" b="1" dirty="0"/>
              <a:t>Step A:</a:t>
            </a:r>
            <a:r>
              <a:rPr lang="en-US" dirty="0"/>
              <a:t>  Define possible outcomes that would indicate that you are fulfilling your vision</a:t>
            </a:r>
          </a:p>
          <a:p>
            <a:r>
              <a:rPr lang="en-US" dirty="0"/>
              <a:t> Have each participant create an ‘Inspiring Challenge’. </a:t>
            </a:r>
          </a:p>
          <a:p>
            <a:pPr lvl="0"/>
            <a:r>
              <a:rPr lang="en-US" dirty="0"/>
              <a:t>Specific, measurable, and date by when</a:t>
            </a:r>
          </a:p>
          <a:p>
            <a:r>
              <a:rPr lang="en-US" dirty="0"/>
              <a:t>An outcome that looks almost impossible</a:t>
            </a:r>
          </a:p>
          <a:p>
            <a:pPr lvl="0"/>
            <a:r>
              <a:rPr lang="en-US" dirty="0"/>
              <a:t>They are excited and inspired by the outcome</a:t>
            </a:r>
          </a:p>
          <a:p>
            <a:r>
              <a:rPr lang="en-US" dirty="0"/>
              <a:t> </a:t>
            </a:r>
          </a:p>
          <a:p>
            <a:r>
              <a:rPr lang="en-US" b="1" dirty="0"/>
              <a:t>Step B:  </a:t>
            </a:r>
            <a:r>
              <a:rPr lang="en-US" dirty="0"/>
              <a:t>Build pathways from the future (from the “top of the mountain”)</a:t>
            </a:r>
            <a:endParaRPr lang="en-US" b="1" dirty="0"/>
          </a:p>
          <a:p>
            <a:r>
              <a:rPr lang="en-US" dirty="0"/>
              <a:t> </a:t>
            </a:r>
            <a:endParaRPr lang="en-US" b="1" dirty="0"/>
          </a:p>
          <a:p>
            <a:r>
              <a:rPr lang="en-US" dirty="0"/>
              <a:t>Use diagram on page </a:t>
            </a:r>
            <a:r>
              <a:rPr lang="en-US" dirty="0" smtClean="0"/>
              <a:t>23  </a:t>
            </a:r>
            <a:r>
              <a:rPr lang="en-US" dirty="0"/>
              <a:t>for this exercise</a:t>
            </a:r>
            <a:r>
              <a:rPr lang="en-US" dirty="0" smtClean="0"/>
              <a:t>.</a:t>
            </a:r>
          </a:p>
          <a:p>
            <a:r>
              <a:rPr lang="en-US" dirty="0"/>
              <a:t>This exercise helps to transform/shift the inspiring challenge from possible to feasible (doable).</a:t>
            </a:r>
            <a:endParaRPr lang="en-US" b="1" dirty="0"/>
          </a:p>
          <a:p>
            <a:r>
              <a:rPr lang="en-US" b="1" i="1" dirty="0"/>
              <a:t>Commitment:</a:t>
            </a:r>
            <a:r>
              <a:rPr lang="en-US" dirty="0"/>
              <a:t> Encourage the participants to commit to the following actions</a:t>
            </a:r>
            <a:endParaRPr lang="en-US" b="1" dirty="0"/>
          </a:p>
          <a:p>
            <a:endParaRPr lang="en-US" dirty="0"/>
          </a:p>
        </p:txBody>
      </p:sp>
      <p:sp>
        <p:nvSpPr>
          <p:cNvPr id="4" name="Slide Number Placeholder 3"/>
          <p:cNvSpPr>
            <a:spLocks noGrp="1"/>
          </p:cNvSpPr>
          <p:nvPr>
            <p:ph type="sldNum" sz="quarter" idx="10"/>
          </p:nvPr>
        </p:nvSpPr>
        <p:spPr/>
        <p:txBody>
          <a:bodyPr/>
          <a:lstStyle/>
          <a:p>
            <a:fld id="{66B60298-13A0-4C0D-93F0-B9C3ACE050AF}" type="slidenum">
              <a:rPr lang="en-US" smtClean="0"/>
              <a:t>20</a:t>
            </a:fld>
            <a:endParaRPr lang="en-US"/>
          </a:p>
        </p:txBody>
      </p:sp>
    </p:spTree>
    <p:extLst>
      <p:ext uri="{BB962C8B-B14F-4D97-AF65-F5344CB8AC3E}">
        <p14:creationId xmlns:p14="http://schemas.microsoft.com/office/powerpoint/2010/main" val="18711272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Stand in the future having fulfilled the inspiring challenge.</a:t>
            </a:r>
          </a:p>
          <a:p>
            <a:pPr lvl="0"/>
            <a:r>
              <a:rPr lang="en-US" dirty="0"/>
              <a:t>Ask “what happened” that allowed for that success—what final step took you to the top.</a:t>
            </a:r>
          </a:p>
          <a:p>
            <a:pPr lvl="0"/>
            <a:r>
              <a:rPr lang="en-US" dirty="0"/>
              <a:t>Consider another one or two alternate final steps that could also lead to the top.</a:t>
            </a:r>
          </a:p>
          <a:p>
            <a:pPr lvl="0"/>
            <a:r>
              <a:rPr lang="en-US" dirty="0"/>
              <a:t>Now, one path at a time, work back from each of the final steps and create a pathway of events back to the present.</a:t>
            </a:r>
          </a:p>
          <a:p>
            <a:r>
              <a:rPr lang="en-US" b="1" dirty="0"/>
              <a:t> </a:t>
            </a:r>
          </a:p>
          <a:p>
            <a:r>
              <a:rPr lang="en-US" b="1" i="1" dirty="0"/>
              <a:t>Facilitator’s Notes: </a:t>
            </a:r>
            <a:endParaRPr lang="en-US" dirty="0"/>
          </a:p>
          <a:p>
            <a:r>
              <a:rPr lang="en-US" b="1" i="1" dirty="0"/>
              <a:t> </a:t>
            </a:r>
            <a:endParaRPr lang="en-US" dirty="0"/>
          </a:p>
          <a:p>
            <a:r>
              <a:rPr lang="en-US" b="1" dirty="0"/>
              <a:t>Outcome</a:t>
            </a:r>
          </a:p>
          <a:p>
            <a:r>
              <a:rPr lang="en-US" dirty="0"/>
              <a:t>Two or more possible pathways from the future for achieving the breakthrough outcome become visible.  The vision and inspiring challenge looks feasible.</a:t>
            </a:r>
            <a:endParaRPr lang="en-US" b="1" dirty="0"/>
          </a:p>
          <a:p>
            <a:r>
              <a:rPr lang="en-US" b="1" dirty="0"/>
              <a:t/>
            </a:r>
            <a:br>
              <a:rPr lang="en-US" b="1" dirty="0"/>
            </a:br>
            <a:r>
              <a:rPr lang="en-US" b="1" dirty="0"/>
              <a:t> </a:t>
            </a:r>
            <a:endParaRPr lang="en-US" dirty="0"/>
          </a:p>
          <a:p>
            <a:endParaRPr lang="en-US" dirty="0"/>
          </a:p>
        </p:txBody>
      </p:sp>
      <p:sp>
        <p:nvSpPr>
          <p:cNvPr id="4" name="Slide Number Placeholder 3"/>
          <p:cNvSpPr>
            <a:spLocks noGrp="1"/>
          </p:cNvSpPr>
          <p:nvPr>
            <p:ph type="sldNum" sz="quarter" idx="10"/>
          </p:nvPr>
        </p:nvSpPr>
        <p:spPr/>
        <p:txBody>
          <a:bodyPr/>
          <a:lstStyle/>
          <a:p>
            <a:fld id="{66B60298-13A0-4C0D-93F0-B9C3ACE050AF}" type="slidenum">
              <a:rPr lang="en-US" smtClean="0"/>
              <a:t>21</a:t>
            </a:fld>
            <a:endParaRPr lang="en-US"/>
          </a:p>
        </p:txBody>
      </p:sp>
    </p:spTree>
    <p:extLst>
      <p:ext uri="{BB962C8B-B14F-4D97-AF65-F5344CB8AC3E}">
        <p14:creationId xmlns:p14="http://schemas.microsoft.com/office/powerpoint/2010/main" val="40389395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B60298-13A0-4C0D-93F0-B9C3ACE050AF}" type="slidenum">
              <a:rPr lang="en-US" smtClean="0"/>
              <a:t>22</a:t>
            </a:fld>
            <a:endParaRPr lang="en-US"/>
          </a:p>
        </p:txBody>
      </p:sp>
    </p:spTree>
    <p:extLst>
      <p:ext uri="{BB962C8B-B14F-4D97-AF65-F5344CB8AC3E}">
        <p14:creationId xmlns:p14="http://schemas.microsoft.com/office/powerpoint/2010/main" val="36928091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 participants to fill out what next actions they will take and the date by when they will take that action. </a:t>
            </a:r>
            <a:endParaRPr lang="en-US" b="1" dirty="0"/>
          </a:p>
          <a:p>
            <a:r>
              <a:rPr lang="en-US" dirty="0" smtClean="0"/>
              <a:t>Ask them to be specific. For example, who will you call/write to after this training to help you realize your vision? What application will you submit to register your business? What marketing strategy will you implement to expand your business? </a:t>
            </a:r>
          </a:p>
          <a:p>
            <a:r>
              <a:rPr lang="en-US" dirty="0" smtClean="0"/>
              <a:t>Encourage them to state specific measurable outcomes by a particular date.</a:t>
            </a:r>
            <a:endParaRPr lang="en-US" dirty="0"/>
          </a:p>
        </p:txBody>
      </p:sp>
      <p:sp>
        <p:nvSpPr>
          <p:cNvPr id="4" name="Slide Number Placeholder 3"/>
          <p:cNvSpPr>
            <a:spLocks noGrp="1"/>
          </p:cNvSpPr>
          <p:nvPr>
            <p:ph type="sldNum" sz="quarter" idx="10"/>
          </p:nvPr>
        </p:nvSpPr>
        <p:spPr/>
        <p:txBody>
          <a:bodyPr/>
          <a:lstStyle/>
          <a:p>
            <a:fld id="{66B60298-13A0-4C0D-93F0-B9C3ACE050AF}" type="slidenum">
              <a:rPr lang="en-US" smtClean="0"/>
              <a:t>23</a:t>
            </a:fld>
            <a:endParaRPr lang="en-US"/>
          </a:p>
        </p:txBody>
      </p:sp>
    </p:spTree>
    <p:extLst>
      <p:ext uri="{BB962C8B-B14F-4D97-AF65-F5344CB8AC3E}">
        <p14:creationId xmlns:p14="http://schemas.microsoft.com/office/powerpoint/2010/main" val="245829937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B60298-13A0-4C0D-93F0-B9C3ACE050AF}" type="slidenum">
              <a:rPr lang="en-US" smtClean="0"/>
              <a:t>24</a:t>
            </a:fld>
            <a:endParaRPr lang="en-US"/>
          </a:p>
        </p:txBody>
      </p:sp>
    </p:spTree>
    <p:extLst>
      <p:ext uri="{BB962C8B-B14F-4D97-AF65-F5344CB8AC3E}">
        <p14:creationId xmlns:p14="http://schemas.microsoft.com/office/powerpoint/2010/main" val="110019804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Before you ask participants to fill out the register congratulate them for the work they did.  You may acknowledge particular breakthroughs they had or particular contributions they made.</a:t>
            </a:r>
          </a:p>
          <a:p>
            <a:r>
              <a:rPr lang="en-US" dirty="0" smtClean="0"/>
              <a:t>For example you can say:</a:t>
            </a:r>
          </a:p>
          <a:p>
            <a:pPr lvl="0"/>
            <a:r>
              <a:rPr lang="en-US" dirty="0"/>
              <a:t>Congratulations:  </a:t>
            </a:r>
            <a:endParaRPr lang="en-US" sz="1400" dirty="0"/>
          </a:p>
          <a:p>
            <a:pPr lvl="1"/>
            <a:r>
              <a:rPr lang="en-US" dirty="0"/>
              <a:t>You are not the same person walking in yesterday morning.</a:t>
            </a:r>
            <a:endParaRPr lang="en-US" sz="1400" dirty="0"/>
          </a:p>
          <a:p>
            <a:pPr lvl="1"/>
            <a:r>
              <a:rPr lang="en-US" dirty="0"/>
              <a:t>You are much more of YOU!</a:t>
            </a:r>
            <a:endParaRPr lang="en-US" sz="1400" dirty="0"/>
          </a:p>
          <a:p>
            <a:pPr lvl="0"/>
            <a:r>
              <a:rPr lang="en-US" dirty="0"/>
              <a:t>A transformation has happened, </a:t>
            </a:r>
            <a:endParaRPr lang="en-US" sz="1400" dirty="0"/>
          </a:p>
          <a:p>
            <a:pPr lvl="1"/>
            <a:r>
              <a:rPr lang="en-US" dirty="0"/>
              <a:t>A shift from reacting to creating; </a:t>
            </a:r>
            <a:endParaRPr lang="en-US" sz="1400" dirty="0"/>
          </a:p>
          <a:p>
            <a:pPr lvl="1"/>
            <a:r>
              <a:rPr lang="en-US" dirty="0"/>
              <a:t>From doing the best you can to creating possibility</a:t>
            </a:r>
            <a:endParaRPr lang="en-US" sz="1400" dirty="0"/>
          </a:p>
          <a:p>
            <a:pPr lvl="1"/>
            <a:r>
              <a:rPr lang="en-US" dirty="0"/>
              <a:t>From at the effect of circumstances to being cause (own your power, claimed power to your voice)</a:t>
            </a:r>
            <a:endParaRPr lang="en-US" sz="1400" dirty="0"/>
          </a:p>
          <a:p>
            <a:r>
              <a:rPr lang="en-US" dirty="0"/>
              <a:t>Ask them to fill out the register on </a:t>
            </a:r>
            <a:r>
              <a:rPr lang="en-US"/>
              <a:t>page </a:t>
            </a:r>
            <a:r>
              <a:rPr lang="en-US" smtClean="0"/>
              <a:t>25 of the workbook.  </a:t>
            </a:r>
            <a:r>
              <a:rPr lang="en-US" dirty="0"/>
              <a:t>Give them about 5 minutes to do this and go around the room and give each of them an opportunity to say what they wrote.</a:t>
            </a:r>
          </a:p>
          <a:p>
            <a:r>
              <a:rPr lang="en-US" dirty="0"/>
              <a:t>When they have completed sharing ask them the following questions:</a:t>
            </a:r>
          </a:p>
          <a:p>
            <a:pPr lvl="1"/>
            <a:r>
              <a:rPr lang="en-US" dirty="0"/>
              <a:t>Watch for 3 amazing synchronicities this coming week</a:t>
            </a:r>
            <a:endParaRPr lang="en-US" sz="1400" dirty="0"/>
          </a:p>
          <a:p>
            <a:pPr lvl="1"/>
            <a:r>
              <a:rPr lang="en-US" dirty="0"/>
              <a:t>Listen for the gold</a:t>
            </a:r>
            <a:endParaRPr lang="en-US" sz="1400" dirty="0"/>
          </a:p>
          <a:p>
            <a:pPr lvl="1"/>
            <a:r>
              <a:rPr lang="en-US" dirty="0"/>
              <a:t>Ask your family, co-workers…what’s the best thing that happened today?</a:t>
            </a:r>
            <a:endParaRPr lang="en-US" sz="1400" dirty="0"/>
          </a:p>
          <a:p>
            <a:pPr lvl="1"/>
            <a:r>
              <a:rPr lang="en-US" dirty="0"/>
              <a:t>Find someone doing something right and acknowledge them</a:t>
            </a:r>
            <a:endParaRPr lang="en-US" sz="1400" dirty="0"/>
          </a:p>
          <a:p>
            <a:pPr lvl="1"/>
            <a:r>
              <a:rPr lang="en-US" dirty="0"/>
              <a:t>Futures meeting with team</a:t>
            </a:r>
            <a:endParaRPr lang="en-US" sz="1400" dirty="0"/>
          </a:p>
          <a:p>
            <a:endParaRPr lang="en-US" dirty="0"/>
          </a:p>
        </p:txBody>
      </p:sp>
      <p:sp>
        <p:nvSpPr>
          <p:cNvPr id="4" name="Slide Number Placeholder 3"/>
          <p:cNvSpPr>
            <a:spLocks noGrp="1"/>
          </p:cNvSpPr>
          <p:nvPr>
            <p:ph type="sldNum" sz="quarter" idx="10"/>
          </p:nvPr>
        </p:nvSpPr>
        <p:spPr/>
        <p:txBody>
          <a:bodyPr/>
          <a:lstStyle/>
          <a:p>
            <a:fld id="{66B60298-13A0-4C0D-93F0-B9C3ACE050AF}" type="slidenum">
              <a:rPr lang="en-US" smtClean="0"/>
              <a:t>25</a:t>
            </a:fld>
            <a:endParaRPr lang="en-US"/>
          </a:p>
        </p:txBody>
      </p:sp>
    </p:spTree>
    <p:extLst>
      <p:ext uri="{BB962C8B-B14F-4D97-AF65-F5344CB8AC3E}">
        <p14:creationId xmlns:p14="http://schemas.microsoft.com/office/powerpoint/2010/main" val="310628276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Before you ask participants to fill out the register congratulate them for the work they did.  You may acknowledge particular breakthroughs they had or particular contributions they made.</a:t>
            </a:r>
          </a:p>
          <a:p>
            <a:r>
              <a:rPr lang="en-US" dirty="0" smtClean="0"/>
              <a:t>For example you can say:</a:t>
            </a:r>
          </a:p>
          <a:p>
            <a:pPr lvl="0"/>
            <a:r>
              <a:rPr lang="en-US" dirty="0"/>
              <a:t>Congratulations:  </a:t>
            </a:r>
            <a:endParaRPr lang="en-US" sz="1400" dirty="0"/>
          </a:p>
          <a:p>
            <a:pPr lvl="1"/>
            <a:r>
              <a:rPr lang="en-US" dirty="0"/>
              <a:t>You are not the same person walking in yesterday morning.</a:t>
            </a:r>
            <a:endParaRPr lang="en-US" sz="1400" dirty="0"/>
          </a:p>
          <a:p>
            <a:pPr lvl="1"/>
            <a:r>
              <a:rPr lang="en-US" dirty="0"/>
              <a:t>You are much more of YOU!</a:t>
            </a:r>
            <a:endParaRPr lang="en-US" sz="1400" dirty="0"/>
          </a:p>
          <a:p>
            <a:pPr lvl="0"/>
            <a:r>
              <a:rPr lang="en-US" dirty="0"/>
              <a:t>A transformation has happened, </a:t>
            </a:r>
            <a:endParaRPr lang="en-US" sz="1400" dirty="0"/>
          </a:p>
          <a:p>
            <a:pPr lvl="1"/>
            <a:r>
              <a:rPr lang="en-US" dirty="0"/>
              <a:t>A shift from reacting to creating; </a:t>
            </a:r>
            <a:endParaRPr lang="en-US" sz="1400" dirty="0"/>
          </a:p>
          <a:p>
            <a:pPr lvl="1"/>
            <a:r>
              <a:rPr lang="en-US" dirty="0"/>
              <a:t>From doing the best you can to creating possibility</a:t>
            </a:r>
            <a:endParaRPr lang="en-US" sz="1400" dirty="0"/>
          </a:p>
          <a:p>
            <a:pPr lvl="1"/>
            <a:r>
              <a:rPr lang="en-US" dirty="0"/>
              <a:t>From at the effect of circumstances to being cause (own your power, claimed power to your voice)</a:t>
            </a:r>
            <a:endParaRPr lang="en-US" sz="1400" dirty="0"/>
          </a:p>
          <a:p>
            <a:r>
              <a:rPr lang="en-US" dirty="0"/>
              <a:t>Ask them to fill out the register on </a:t>
            </a:r>
            <a:r>
              <a:rPr lang="en-US"/>
              <a:t>page </a:t>
            </a:r>
            <a:r>
              <a:rPr lang="en-US" smtClean="0"/>
              <a:t>25 of the workbook.  </a:t>
            </a:r>
            <a:r>
              <a:rPr lang="en-US" dirty="0"/>
              <a:t>Give them about 5 minutes to do this and go around the room and give each of them an opportunity to say what they wrote.</a:t>
            </a:r>
          </a:p>
          <a:p>
            <a:r>
              <a:rPr lang="en-US" dirty="0"/>
              <a:t>When they have completed sharing ask them the following questions:</a:t>
            </a:r>
          </a:p>
          <a:p>
            <a:pPr lvl="1"/>
            <a:r>
              <a:rPr lang="en-US" dirty="0"/>
              <a:t>Watch for 3 amazing synchronicities this coming week</a:t>
            </a:r>
            <a:endParaRPr lang="en-US" sz="1400" dirty="0"/>
          </a:p>
          <a:p>
            <a:pPr lvl="1"/>
            <a:r>
              <a:rPr lang="en-US" dirty="0"/>
              <a:t>Listen for the gold</a:t>
            </a:r>
            <a:endParaRPr lang="en-US" sz="1400" dirty="0"/>
          </a:p>
          <a:p>
            <a:pPr lvl="1"/>
            <a:r>
              <a:rPr lang="en-US" dirty="0"/>
              <a:t>Ask your family, co-workers…what’s the best thing that happened today?</a:t>
            </a:r>
            <a:endParaRPr lang="en-US" sz="1400" dirty="0"/>
          </a:p>
          <a:p>
            <a:pPr lvl="1"/>
            <a:r>
              <a:rPr lang="en-US" dirty="0"/>
              <a:t>Find someone doing something right and acknowledge them</a:t>
            </a:r>
            <a:endParaRPr lang="en-US" sz="1400" dirty="0"/>
          </a:p>
          <a:p>
            <a:pPr lvl="1"/>
            <a:r>
              <a:rPr lang="en-US" dirty="0"/>
              <a:t>Futures meeting with team</a:t>
            </a:r>
            <a:endParaRPr lang="en-US" sz="1400" dirty="0"/>
          </a:p>
          <a:p>
            <a:endParaRPr lang="en-US" dirty="0"/>
          </a:p>
        </p:txBody>
      </p:sp>
      <p:sp>
        <p:nvSpPr>
          <p:cNvPr id="4" name="Slide Number Placeholder 3"/>
          <p:cNvSpPr>
            <a:spLocks noGrp="1"/>
          </p:cNvSpPr>
          <p:nvPr>
            <p:ph type="sldNum" sz="quarter" idx="10"/>
          </p:nvPr>
        </p:nvSpPr>
        <p:spPr/>
        <p:txBody>
          <a:bodyPr/>
          <a:lstStyle/>
          <a:p>
            <a:fld id="{66B60298-13A0-4C0D-93F0-B9C3ACE050AF}" type="slidenum">
              <a:rPr lang="en-US" smtClean="0"/>
              <a:t>26</a:t>
            </a:fld>
            <a:endParaRPr lang="en-US"/>
          </a:p>
        </p:txBody>
      </p:sp>
    </p:spTree>
    <p:extLst>
      <p:ext uri="{BB962C8B-B14F-4D97-AF65-F5344CB8AC3E}">
        <p14:creationId xmlns:p14="http://schemas.microsoft.com/office/powerpoint/2010/main" val="31062827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1" kern="1200" dirty="0" smtClean="0">
                <a:solidFill>
                  <a:schemeClr val="tx1"/>
                </a:solidFill>
                <a:effectLst/>
                <a:latin typeface="+mn-lt"/>
                <a:ea typeface="+mn-ea"/>
                <a:cs typeface="+mn-cs"/>
              </a:rPr>
              <a:t>Exercise:</a:t>
            </a:r>
            <a:r>
              <a:rPr lang="en-US" sz="1100" kern="1200" dirty="0" smtClean="0">
                <a:solidFill>
                  <a:schemeClr val="tx1"/>
                </a:solidFill>
                <a:effectLst/>
                <a:latin typeface="+mn-lt"/>
                <a:ea typeface="+mn-ea"/>
                <a:cs typeface="+mn-cs"/>
              </a:rPr>
              <a:t> Invite participants to introduce themselves. Put the following questions on a flipchart or board:  1) your name 2) where you work 3) what you do 4) what results and breakthroughs you want from the program and 5) what is the future you are excited about?</a:t>
            </a:r>
          </a:p>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tx1"/>
                </a:solidFill>
                <a:effectLst/>
                <a:latin typeface="+mn-lt"/>
                <a:ea typeface="+mn-ea"/>
                <a:cs typeface="+mn-cs"/>
              </a:rPr>
              <a:t>Encourage all participants to engage in the exercise. For example you may say, “This is a powerful group of people and an enormous network of resources.  Please </a:t>
            </a:r>
            <a:r>
              <a:rPr lang="en-US" sz="1100" b="1" kern="1200" dirty="0" smtClean="0">
                <a:solidFill>
                  <a:schemeClr val="tx1"/>
                </a:solidFill>
                <a:effectLst/>
                <a:latin typeface="+mn-lt"/>
                <a:ea typeface="+mn-ea"/>
                <a:cs typeface="+mn-cs"/>
              </a:rPr>
              <a:t>listen for</a:t>
            </a:r>
            <a:r>
              <a:rPr lang="en-US" sz="1100" kern="1200" dirty="0" smtClean="0">
                <a:solidFill>
                  <a:schemeClr val="tx1"/>
                </a:solidFill>
                <a:effectLst/>
                <a:latin typeface="+mn-lt"/>
                <a:ea typeface="+mn-ea"/>
                <a:cs typeface="+mn-cs"/>
              </a:rPr>
              <a:t> what inspires you, what resonates for you and what you like about their vision. I will give one or two of you an opportunity to share what inspired you.”</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kern="1200" dirty="0" smtClean="0">
              <a:solidFill>
                <a:schemeClr val="tx1"/>
              </a:solidFill>
              <a:effectLst/>
              <a:latin typeface="+mn-lt"/>
              <a:ea typeface="+mn-ea"/>
              <a:cs typeface="+mn-cs"/>
            </a:endParaRPr>
          </a:p>
          <a:p>
            <a:r>
              <a:rPr lang="en-US" sz="1100" kern="1200" dirty="0" smtClean="0">
                <a:solidFill>
                  <a:schemeClr val="tx1"/>
                </a:solidFill>
                <a:effectLst/>
                <a:latin typeface="+mn-lt"/>
                <a:ea typeface="+mn-ea"/>
                <a:cs typeface="+mn-cs"/>
              </a:rPr>
              <a:t>After the formal introductions, elaborate on the framework and core components of the workshop (see below).</a:t>
            </a:r>
          </a:p>
          <a:p>
            <a:r>
              <a:rPr lang="en-US" sz="1100" dirty="0"/>
              <a:t>For example, you may </a:t>
            </a:r>
            <a:r>
              <a:rPr lang="en-US" sz="1100" dirty="0" smtClean="0"/>
              <a:t>say, “</a:t>
            </a:r>
            <a:r>
              <a:rPr lang="en-US" sz="1100" kern="1200" dirty="0" smtClean="0">
                <a:solidFill>
                  <a:schemeClr val="tx1"/>
                </a:solidFill>
                <a:effectLst/>
                <a:latin typeface="+mn-lt"/>
                <a:ea typeface="+mn-ea"/>
                <a:cs typeface="+mn-cs"/>
              </a:rPr>
              <a:t>How do you design the future and deliberately engineer breakthrough results? Two essential ingredients to this framework are</a:t>
            </a:r>
            <a:r>
              <a:rPr lang="en-US" sz="1100" dirty="0" smtClean="0"/>
              <a:t>…” Move to next slide.</a:t>
            </a:r>
            <a:endParaRPr lang="en-US" sz="11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6B60298-13A0-4C0D-93F0-B9C3ACE050AF}" type="slidenum">
              <a:rPr lang="en-US" smtClean="0"/>
              <a:t>3</a:t>
            </a:fld>
            <a:endParaRPr lang="en-US"/>
          </a:p>
        </p:txBody>
      </p:sp>
    </p:spTree>
    <p:extLst>
      <p:ext uri="{BB962C8B-B14F-4D97-AF65-F5344CB8AC3E}">
        <p14:creationId xmlns:p14="http://schemas.microsoft.com/office/powerpoint/2010/main" val="22836131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1" kern="1200" dirty="0" smtClean="0">
                <a:solidFill>
                  <a:schemeClr val="tx1"/>
                </a:solidFill>
                <a:effectLst/>
                <a:latin typeface="+mn-lt"/>
                <a:ea typeface="+mn-ea"/>
                <a:cs typeface="+mn-cs"/>
              </a:rPr>
              <a:t>Frist component </a:t>
            </a:r>
            <a:r>
              <a:rPr lang="en-US" sz="1100" kern="1200" dirty="0" smtClean="0">
                <a:solidFill>
                  <a:schemeClr val="tx1"/>
                </a:solidFill>
                <a:effectLst/>
                <a:latin typeface="+mn-lt"/>
                <a:ea typeface="+mn-ea"/>
                <a:cs typeface="+mn-cs"/>
              </a:rPr>
              <a:t>is to become aware of our hidden assumptions that limit what we conside</a:t>
            </a:r>
            <a:r>
              <a:rPr lang="en-US" sz="1100" dirty="0" smtClean="0"/>
              <a:t>r as possible for ourselves. For example,  you may say that you have a fear of speeding traffic. However, if your child/family member is struggling at a crosswalk on a busy intersection you will rush to help him/her.  In this instance your action, of helping your child/family member, was not influenced your fear of traffic. Once your dropped or did not care about the assumption it was possible for you to do something that you thought you were not capable of doing. </a:t>
            </a:r>
          </a:p>
          <a:p>
            <a:r>
              <a:rPr lang="en-US" sz="1100" dirty="0" smtClean="0"/>
              <a:t>If we become aware of the various assumptions and mindsets about ourselves and others we can see the world in a new way, think in new ways and realize new possibilities. These assumptions will referred to as </a:t>
            </a:r>
            <a:r>
              <a:rPr lang="en-US" sz="1100" i="1" dirty="0" smtClean="0"/>
              <a:t>Barriers </a:t>
            </a:r>
            <a:r>
              <a:rPr lang="en-US" sz="1100" dirty="0" smtClean="0"/>
              <a:t>in the workshop. </a:t>
            </a:r>
          </a:p>
          <a:p>
            <a:r>
              <a:rPr lang="en-US" sz="1100" dirty="0" smtClean="0"/>
              <a:t>Barrier is </a:t>
            </a:r>
            <a:r>
              <a:rPr lang="en-US" sz="1100" i="1" dirty="0"/>
              <a:t>g</a:t>
            </a:r>
            <a:r>
              <a:rPr lang="en-US" sz="1100" i="1" dirty="0" smtClean="0"/>
              <a:t>enerally</a:t>
            </a:r>
            <a:r>
              <a:rPr lang="en-US" sz="1100" i="1" dirty="0"/>
              <a:t>, it is our assumptions, stories from the past or fears that stop us from moving forward.</a:t>
            </a:r>
            <a:endParaRPr lang="en-US" sz="1100" dirty="0"/>
          </a:p>
          <a:p>
            <a:endParaRPr lang="en-US" sz="1100" dirty="0" smtClean="0"/>
          </a:p>
          <a:p>
            <a:endParaRPr lang="en-US" sz="1100" dirty="0" smtClean="0"/>
          </a:p>
          <a:p>
            <a:r>
              <a:rPr lang="en-US" sz="1100" b="1" dirty="0" smtClean="0"/>
              <a:t>Second component </a:t>
            </a:r>
            <a:r>
              <a:rPr lang="en-US" sz="1100" dirty="0" smtClean="0"/>
              <a:t>is to introduce a methodology  and language s</a:t>
            </a:r>
            <a:r>
              <a:rPr lang="en-US" sz="1100" kern="1200" dirty="0" smtClean="0">
                <a:solidFill>
                  <a:schemeClr val="tx1"/>
                </a:solidFill>
                <a:effectLst/>
                <a:latin typeface="+mn-lt"/>
                <a:ea typeface="+mn-ea"/>
                <a:cs typeface="+mn-cs"/>
              </a:rPr>
              <a:t>o that you leave with reliable pathways that allow you to be very successful in fulfilling your vision.  This methodology will help you to design Breakthrough Results. </a:t>
            </a:r>
          </a:p>
          <a:p>
            <a:r>
              <a:rPr lang="en-US" sz="1100" dirty="0" smtClean="0"/>
              <a:t>A breakthrough is </a:t>
            </a:r>
            <a:r>
              <a:rPr lang="en-US" sz="1100" i="1" dirty="0"/>
              <a:t>t</a:t>
            </a:r>
            <a:r>
              <a:rPr lang="en-US" sz="1100" i="1" dirty="0" smtClean="0"/>
              <a:t>o </a:t>
            </a:r>
            <a:r>
              <a:rPr lang="en-US" sz="1100" i="1" dirty="0"/>
              <a:t>intentionally cause unprecedented results or accomplishments in an area previously thought impossible.</a:t>
            </a:r>
            <a:endParaRPr lang="en-US" sz="1100" dirty="0"/>
          </a:p>
          <a:p>
            <a:endParaRPr lang="en-US" sz="11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6B60298-13A0-4C0D-93F0-B9C3ACE050AF}" type="slidenum">
              <a:rPr lang="en-US" smtClean="0"/>
              <a:t>4</a:t>
            </a:fld>
            <a:endParaRPr lang="en-US"/>
          </a:p>
        </p:txBody>
      </p:sp>
    </p:spTree>
    <p:extLst>
      <p:ext uri="{BB962C8B-B14F-4D97-AF65-F5344CB8AC3E}">
        <p14:creationId xmlns:p14="http://schemas.microsoft.com/office/powerpoint/2010/main" val="22836131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486400" cy="4343400"/>
          </a:xfrm>
        </p:spPr>
        <p:txBody>
          <a:bodyPr/>
          <a:lstStyle/>
          <a:p>
            <a:endParaRPr lang="en-US" dirty="0" smtClean="0"/>
          </a:p>
          <a:p>
            <a:r>
              <a:rPr lang="en-US" dirty="0" smtClean="0"/>
              <a:t>Introduce the concept of </a:t>
            </a:r>
            <a:r>
              <a:rPr lang="en-US" b="1" dirty="0" smtClean="0"/>
              <a:t>automatic listening</a:t>
            </a:r>
            <a:r>
              <a:rPr lang="en-US" dirty="0" smtClean="0"/>
              <a:t>:</a:t>
            </a:r>
          </a:p>
          <a:p>
            <a:r>
              <a:rPr lang="en-US" dirty="0" smtClean="0"/>
              <a:t>You may say, “Where </a:t>
            </a:r>
            <a:r>
              <a:rPr lang="en-US" dirty="0"/>
              <a:t>does the future begin?  What is the source of innovation?</a:t>
            </a:r>
          </a:p>
          <a:p>
            <a:r>
              <a:rPr lang="en-US" dirty="0" smtClean="0"/>
              <a:t>You may say, “Each of you shared your vision this morning. Where did the idea of that vision begin? Where did that idea start?” Wait for participants to respond. </a:t>
            </a:r>
          </a:p>
          <a:p>
            <a:r>
              <a:rPr lang="en-US" dirty="0" smtClean="0"/>
              <a:t>You may say, “It began in your mind. You thought about the idea. The beginnings of your future vision are in your thinking. Hence it’s important to look closely at our thinking process.  </a:t>
            </a:r>
          </a:p>
          <a:p>
            <a:endParaRPr lang="en-US" dirty="0"/>
          </a:p>
          <a:p>
            <a:r>
              <a:rPr lang="en-US" dirty="0" smtClean="0"/>
              <a:t>There </a:t>
            </a:r>
            <a:r>
              <a:rPr lang="en-US" dirty="0"/>
              <a:t>is a critically important part of our thinking that goes unseen.  We want to see what has been invisible to us.</a:t>
            </a:r>
          </a:p>
          <a:p>
            <a:r>
              <a:rPr lang="en-US" dirty="0" smtClean="0"/>
              <a:t>We </a:t>
            </a:r>
            <a:r>
              <a:rPr lang="en-US" dirty="0"/>
              <a:t>are going to look at our thinking in ‘slow motion’.  </a:t>
            </a:r>
          </a:p>
          <a:p>
            <a:r>
              <a:rPr lang="en-US" dirty="0"/>
              <a:t>What is happening as we are thinking</a:t>
            </a:r>
            <a:r>
              <a:rPr lang="en-US" dirty="0" smtClean="0"/>
              <a:t>?” </a:t>
            </a:r>
          </a:p>
          <a:p>
            <a:r>
              <a:rPr lang="en-US" dirty="0" smtClean="0"/>
              <a:t>Pause for few seconds and then get </a:t>
            </a:r>
            <a:r>
              <a:rPr lang="en-US" dirty="0"/>
              <a:t>responses from participants</a:t>
            </a:r>
            <a:r>
              <a:rPr lang="en-US" dirty="0" smtClean="0"/>
              <a:t>.</a:t>
            </a:r>
          </a:p>
          <a:p>
            <a:r>
              <a:rPr lang="en-US" dirty="0" smtClean="0"/>
              <a:t>You may say, “Do you notice that we are talking </a:t>
            </a:r>
            <a:r>
              <a:rPr lang="en-US" dirty="0"/>
              <a:t>to ourselves</a:t>
            </a:r>
            <a:r>
              <a:rPr lang="en-US" dirty="0" smtClean="0"/>
              <a:t>…”  </a:t>
            </a:r>
            <a:endParaRPr lang="en-US" dirty="0"/>
          </a:p>
          <a:p>
            <a:r>
              <a:rPr lang="en-US" dirty="0"/>
              <a:t>What else is also happening</a:t>
            </a:r>
            <a:r>
              <a:rPr lang="en-US" dirty="0" smtClean="0"/>
              <a:t>?”</a:t>
            </a:r>
          </a:p>
          <a:p>
            <a:r>
              <a:rPr lang="en-US" dirty="0" smtClean="0"/>
              <a:t>Get </a:t>
            </a:r>
            <a:r>
              <a:rPr lang="en-US" dirty="0"/>
              <a:t>responses from participants.</a:t>
            </a:r>
          </a:p>
          <a:p>
            <a:r>
              <a:rPr lang="en-US" dirty="0"/>
              <a:t>You may say, “Do you notice that </a:t>
            </a:r>
            <a:r>
              <a:rPr lang="en-US" dirty="0" smtClean="0"/>
              <a:t>we </a:t>
            </a:r>
            <a:r>
              <a:rPr lang="en-US" dirty="0"/>
              <a:t>are listening to ourselves</a:t>
            </a:r>
            <a:r>
              <a:rPr lang="en-US" dirty="0" smtClean="0"/>
              <a:t>.”</a:t>
            </a:r>
          </a:p>
          <a:p>
            <a:r>
              <a:rPr lang="en-US" dirty="0" smtClean="0"/>
              <a:t>This talking and listening to ourselves is </a:t>
            </a:r>
            <a:r>
              <a:rPr lang="en-US" i="1" dirty="0" smtClean="0"/>
              <a:t>automatic listening</a:t>
            </a:r>
            <a:r>
              <a:rPr lang="en-US" dirty="0" smtClean="0"/>
              <a:t>. </a:t>
            </a:r>
            <a:endParaRPr lang="en-US" dirty="0"/>
          </a:p>
          <a:p>
            <a:r>
              <a:rPr lang="en-US" dirty="0"/>
              <a:t> </a:t>
            </a:r>
          </a:p>
          <a:p>
            <a:endParaRPr lang="en-US" dirty="0"/>
          </a:p>
        </p:txBody>
      </p:sp>
      <p:sp>
        <p:nvSpPr>
          <p:cNvPr id="4" name="Slide Number Placeholder 3"/>
          <p:cNvSpPr>
            <a:spLocks noGrp="1"/>
          </p:cNvSpPr>
          <p:nvPr>
            <p:ph type="sldNum" sz="quarter" idx="10"/>
          </p:nvPr>
        </p:nvSpPr>
        <p:spPr/>
        <p:txBody>
          <a:bodyPr/>
          <a:lstStyle/>
          <a:p>
            <a:fld id="{66B60298-13A0-4C0D-93F0-B9C3ACE050AF}" type="slidenum">
              <a:rPr lang="en-US" smtClean="0"/>
              <a:t>5</a:t>
            </a:fld>
            <a:endParaRPr lang="en-US"/>
          </a:p>
        </p:txBody>
      </p:sp>
    </p:spTree>
    <p:extLst>
      <p:ext uri="{BB962C8B-B14F-4D97-AF65-F5344CB8AC3E}">
        <p14:creationId xmlns:p14="http://schemas.microsoft.com/office/powerpoint/2010/main" val="22836131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Introduce participants to two automatic filters that influence our </a:t>
            </a:r>
            <a:r>
              <a:rPr lang="en-US" dirty="0" smtClean="0"/>
              <a:t>thinking.</a:t>
            </a:r>
          </a:p>
          <a:p>
            <a:r>
              <a:rPr lang="en-US" dirty="0" smtClean="0"/>
              <a:t> </a:t>
            </a:r>
            <a:endParaRPr lang="en-US" dirty="0"/>
          </a:p>
          <a:p>
            <a:r>
              <a:rPr lang="en-US" sz="1200" b="1" kern="1200" dirty="0" smtClean="0">
                <a:solidFill>
                  <a:schemeClr val="tx1"/>
                </a:solidFill>
                <a:effectLst/>
                <a:latin typeface="+mn-lt"/>
                <a:ea typeface="+mn-ea"/>
                <a:cs typeface="+mn-cs"/>
              </a:rPr>
              <a:t>Automatic filter: listening through judgments and evaluations</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You may say, “ what happens when you share an idea with others? Their automatic reactions are judging the idea, assessing the idea. The automatic questions are: Is it a good/bad, right/wrong, like, not like it…idea?  We react with similar automatic responses when others share their ideas with us.        </a:t>
            </a:r>
          </a:p>
          <a:p>
            <a:r>
              <a:rPr lang="en-US" sz="1200" kern="1200" dirty="0" smtClean="0">
                <a:solidFill>
                  <a:schemeClr val="tx1"/>
                </a:solidFill>
                <a:effectLst/>
                <a:latin typeface="+mn-lt"/>
                <a:ea typeface="+mn-ea"/>
                <a:cs typeface="+mn-cs"/>
              </a:rPr>
              <a:t>We are no longer listening to them – we are listening to what we are saying about what they are saying.          </a:t>
            </a:r>
          </a:p>
          <a:p>
            <a:r>
              <a:rPr lang="en-US" sz="1200" kern="1200" dirty="0" smtClean="0">
                <a:solidFill>
                  <a:schemeClr val="tx1"/>
                </a:solidFill>
                <a:effectLst/>
                <a:latin typeface="+mn-lt"/>
                <a:ea typeface="+mn-ea"/>
                <a:cs typeface="+mn-cs"/>
              </a:rPr>
              <a:t>If can be conscious of the automatic assessments and listen again; in those few seconds of listening again – great opportunities are born. You are no longer judging but listening. </a:t>
            </a:r>
          </a:p>
          <a:p>
            <a:endParaRPr lang="en-US" dirty="0"/>
          </a:p>
          <a:p>
            <a:r>
              <a:rPr lang="en-US" b="1" dirty="0"/>
              <a:t>Automatic filter:  listening for fit, confirmation</a:t>
            </a:r>
            <a:endParaRPr lang="en-US" dirty="0"/>
          </a:p>
          <a:p>
            <a:r>
              <a:rPr lang="en-US" dirty="0" smtClean="0"/>
              <a:t>“</a:t>
            </a:r>
            <a:r>
              <a:rPr lang="en-US" dirty="0"/>
              <a:t>A</a:t>
            </a:r>
            <a:r>
              <a:rPr lang="en-US" dirty="0" smtClean="0"/>
              <a:t>nother reaction is to look for what confirms with your existing knowledge. Does </a:t>
            </a:r>
            <a:r>
              <a:rPr lang="en-US" dirty="0"/>
              <a:t>it make sense? Does it fit with what I already know? How can I use this</a:t>
            </a:r>
            <a:r>
              <a:rPr lang="en-US" dirty="0" smtClean="0"/>
              <a:t>?        </a:t>
            </a:r>
            <a:endParaRPr lang="en-US" dirty="0"/>
          </a:p>
          <a:p>
            <a:r>
              <a:rPr lang="en-US" dirty="0"/>
              <a:t>Wanting answers, quick fixes, solutions, how to</a:t>
            </a:r>
            <a:r>
              <a:rPr lang="en-US" dirty="0" smtClean="0"/>
              <a:t>.        </a:t>
            </a:r>
            <a:endParaRPr lang="en-US" dirty="0"/>
          </a:p>
          <a:p>
            <a:r>
              <a:rPr lang="en-US" dirty="0"/>
              <a:t>What we say to ourselves is “I know about this or I already know this</a:t>
            </a:r>
            <a:r>
              <a:rPr lang="en-US" dirty="0" smtClean="0"/>
              <a:t>”</a:t>
            </a:r>
          </a:p>
          <a:p>
            <a:endParaRPr lang="en-US" dirty="0"/>
          </a:p>
          <a:p>
            <a:r>
              <a:rPr lang="en-US" dirty="0"/>
              <a:t>What percent of a normal week do you and I bump into, hear, or see something that completely boggles our minds, stops us dead in our tracks – we can’t fit it into any category</a:t>
            </a:r>
            <a:r>
              <a:rPr lang="en-US" dirty="0" smtClean="0"/>
              <a:t>. </a:t>
            </a:r>
          </a:p>
          <a:p>
            <a:r>
              <a:rPr lang="en-US" dirty="0"/>
              <a:t>We can alter how we listen – we can listen powerfully – we can generate questions that draw out creativity and passion. </a:t>
            </a:r>
            <a:r>
              <a:rPr lang="en-US" dirty="0" smtClean="0"/>
              <a:t>This is also called </a:t>
            </a:r>
            <a:r>
              <a:rPr lang="en-US" dirty="0"/>
              <a:t>“listening for the gold”</a:t>
            </a:r>
          </a:p>
          <a:p>
            <a:endParaRPr lang="en-US" dirty="0"/>
          </a:p>
        </p:txBody>
      </p:sp>
      <p:sp>
        <p:nvSpPr>
          <p:cNvPr id="4" name="Slide Number Placeholder 3"/>
          <p:cNvSpPr>
            <a:spLocks noGrp="1"/>
          </p:cNvSpPr>
          <p:nvPr>
            <p:ph type="sldNum" sz="quarter" idx="10"/>
          </p:nvPr>
        </p:nvSpPr>
        <p:spPr/>
        <p:txBody>
          <a:bodyPr/>
          <a:lstStyle/>
          <a:p>
            <a:fld id="{66B60298-13A0-4C0D-93F0-B9C3ACE050AF}" type="slidenum">
              <a:rPr lang="en-US" smtClean="0"/>
              <a:t>6</a:t>
            </a:fld>
            <a:endParaRPr lang="en-US"/>
          </a:p>
        </p:txBody>
      </p:sp>
    </p:spTree>
    <p:extLst>
      <p:ext uri="{BB962C8B-B14F-4D97-AF65-F5344CB8AC3E}">
        <p14:creationId xmlns:p14="http://schemas.microsoft.com/office/powerpoint/2010/main" val="1915697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486400" cy="4343400"/>
          </a:xfrm>
        </p:spPr>
        <p:txBody>
          <a:bodyPr/>
          <a:lstStyle/>
          <a:p>
            <a:r>
              <a:rPr lang="en-US" b="1" dirty="0" smtClean="0"/>
              <a:t>Exercise</a:t>
            </a:r>
            <a:r>
              <a:rPr lang="en-US" dirty="0" smtClean="0"/>
              <a:t>: Invite </a:t>
            </a:r>
            <a:r>
              <a:rPr lang="en-US" dirty="0"/>
              <a:t>one participant to share his/her idea and encourage others to listen </a:t>
            </a:r>
            <a:r>
              <a:rPr lang="en-US" dirty="0" smtClean="0"/>
              <a:t>attentively; listen for things that you like. Ask other participants to share what they liked about the vision. </a:t>
            </a:r>
          </a:p>
          <a:p>
            <a:r>
              <a:rPr lang="en-US" dirty="0" smtClean="0"/>
              <a:t>Put the following self-generated questions on a flip chart:</a:t>
            </a:r>
          </a:p>
          <a:p>
            <a:pPr marL="171450" indent="-171450">
              <a:buFont typeface="Arial" pitchFamily="34" charset="0"/>
              <a:buChar char="•"/>
            </a:pPr>
            <a:r>
              <a:rPr lang="en-US" dirty="0" smtClean="0"/>
              <a:t>What I like about that is…</a:t>
            </a:r>
          </a:p>
          <a:p>
            <a:pPr marL="171450" indent="-171450">
              <a:buFont typeface="Arial" pitchFamily="34" charset="0"/>
              <a:buChar char="•"/>
            </a:pPr>
            <a:r>
              <a:rPr lang="en-US" dirty="0" smtClean="0"/>
              <a:t>What would that allow for?</a:t>
            </a:r>
          </a:p>
          <a:p>
            <a:pPr marL="171450" indent="-171450">
              <a:buFont typeface="Arial" pitchFamily="34" charset="0"/>
              <a:buChar char="•"/>
            </a:pPr>
            <a:r>
              <a:rPr lang="en-US" dirty="0" smtClean="0"/>
              <a:t>What can we build with that?</a:t>
            </a:r>
          </a:p>
          <a:p>
            <a:pPr marL="171450" indent="-171450">
              <a:buFont typeface="Arial" pitchFamily="34" charset="0"/>
              <a:buChar char="•"/>
            </a:pPr>
            <a:r>
              <a:rPr lang="en-US" dirty="0" smtClean="0"/>
              <a:t>What’s the possibility in that?</a:t>
            </a:r>
          </a:p>
          <a:p>
            <a:pPr marL="171450" indent="-171450">
              <a:buFont typeface="Arial" pitchFamily="34" charset="0"/>
              <a:buChar char="•"/>
            </a:pPr>
            <a:r>
              <a:rPr lang="en-US" dirty="0" smtClean="0"/>
              <a:t>What could that provide for?</a:t>
            </a:r>
          </a:p>
          <a:p>
            <a:pPr marL="171450" indent="-171450">
              <a:buFont typeface="Arial" pitchFamily="34" charset="0"/>
              <a:buChar char="•"/>
            </a:pPr>
            <a:r>
              <a:rPr lang="en-US" dirty="0" smtClean="0"/>
              <a:t>What if…?</a:t>
            </a:r>
          </a:p>
          <a:p>
            <a:endParaRPr lang="en-US" dirty="0" smtClean="0"/>
          </a:p>
          <a:p>
            <a:r>
              <a:rPr lang="en-US" dirty="0" smtClean="0"/>
              <a:t>“This exercise is </a:t>
            </a:r>
            <a:r>
              <a:rPr lang="en-US" dirty="0"/>
              <a:t>a practice for getting ‘out of the </a:t>
            </a:r>
            <a:r>
              <a:rPr lang="en-US" dirty="0" smtClean="0"/>
              <a:t>box’. </a:t>
            </a:r>
            <a:r>
              <a:rPr lang="en-US" dirty="0"/>
              <a:t>You need to be in a practice of </a:t>
            </a:r>
            <a:r>
              <a:rPr lang="en-US" dirty="0" smtClean="0"/>
              <a:t>catching the </a:t>
            </a:r>
            <a:r>
              <a:rPr lang="en-US" dirty="0"/>
              <a:t>automatic listening– then you have a choice</a:t>
            </a:r>
            <a:r>
              <a:rPr lang="en-US" dirty="0" smtClean="0"/>
              <a:t>.”  </a:t>
            </a:r>
            <a:r>
              <a:rPr lang="en-US" dirty="0"/>
              <a:t> </a:t>
            </a:r>
          </a:p>
          <a:p>
            <a:r>
              <a:rPr lang="en-US" dirty="0"/>
              <a:t>Our automatic listening suffocates innovation. </a:t>
            </a:r>
            <a:r>
              <a:rPr lang="en-US" dirty="0" smtClean="0"/>
              <a:t>We can </a:t>
            </a:r>
            <a:r>
              <a:rPr lang="en-US" dirty="0"/>
              <a:t>recognize the automatic and STOP to think.</a:t>
            </a:r>
          </a:p>
          <a:p>
            <a:r>
              <a:rPr lang="en-US" dirty="0" smtClean="0"/>
              <a:t>Pay </a:t>
            </a:r>
            <a:r>
              <a:rPr lang="en-US" dirty="0"/>
              <a:t>attention to your listening – your future stars there.</a:t>
            </a:r>
          </a:p>
          <a:p>
            <a:r>
              <a:rPr lang="en-US" b="1" dirty="0"/>
              <a:t>Improve your listening improves your thinking!!</a:t>
            </a:r>
            <a:r>
              <a:rPr lang="en-US" dirty="0"/>
              <a:t> </a:t>
            </a:r>
            <a:endParaRPr lang="en-US" dirty="0" smtClean="0"/>
          </a:p>
          <a:p>
            <a:r>
              <a:rPr lang="en-US" b="1" dirty="0"/>
              <a:t>Go home tonight, go into work in the morning and listen for what you like about what they are saying and tell them.  Watch what happens!</a:t>
            </a:r>
            <a:r>
              <a:rPr lang="en-US" dirty="0"/>
              <a:t/>
            </a:r>
            <a:br>
              <a:rPr lang="en-US" dirty="0"/>
            </a:br>
            <a:endParaRPr lang="en-US" dirty="0"/>
          </a:p>
          <a:p>
            <a:endParaRPr lang="en-US" dirty="0"/>
          </a:p>
        </p:txBody>
      </p:sp>
      <p:sp>
        <p:nvSpPr>
          <p:cNvPr id="4" name="Slide Number Placeholder 3"/>
          <p:cNvSpPr>
            <a:spLocks noGrp="1"/>
          </p:cNvSpPr>
          <p:nvPr>
            <p:ph type="sldNum" sz="quarter" idx="10"/>
          </p:nvPr>
        </p:nvSpPr>
        <p:spPr/>
        <p:txBody>
          <a:bodyPr/>
          <a:lstStyle/>
          <a:p>
            <a:fld id="{66B60298-13A0-4C0D-93F0-B9C3ACE050AF}" type="slidenum">
              <a:rPr lang="en-US" smtClean="0"/>
              <a:t>7</a:t>
            </a:fld>
            <a:endParaRPr lang="en-US"/>
          </a:p>
        </p:txBody>
      </p:sp>
    </p:spTree>
    <p:extLst>
      <p:ext uri="{BB962C8B-B14F-4D97-AF65-F5344CB8AC3E}">
        <p14:creationId xmlns:p14="http://schemas.microsoft.com/office/powerpoint/2010/main" val="1915697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486400" cy="4343400"/>
          </a:xfrm>
        </p:spPr>
        <p:txBody>
          <a:bodyPr/>
          <a:lstStyle/>
          <a:p>
            <a:r>
              <a:rPr lang="en-US" b="1" dirty="0" smtClean="0"/>
              <a:t>Exercise</a:t>
            </a:r>
            <a:r>
              <a:rPr lang="en-US" dirty="0" smtClean="0"/>
              <a:t>: Invite </a:t>
            </a:r>
            <a:r>
              <a:rPr lang="en-US" dirty="0"/>
              <a:t>one participant to share his/her idea and encourage others to listen </a:t>
            </a:r>
            <a:r>
              <a:rPr lang="en-US" dirty="0" smtClean="0"/>
              <a:t>attentively; listen for things that you like. Ask other participants to share what they liked about the vision. </a:t>
            </a:r>
          </a:p>
          <a:p>
            <a:r>
              <a:rPr lang="en-US" dirty="0" smtClean="0"/>
              <a:t>Put the following self-generated questions on a flip chart:</a:t>
            </a:r>
          </a:p>
          <a:p>
            <a:pPr marL="171450" indent="-171450">
              <a:buFont typeface="Arial" pitchFamily="34" charset="0"/>
              <a:buChar char="•"/>
            </a:pPr>
            <a:r>
              <a:rPr lang="en-US" dirty="0" smtClean="0"/>
              <a:t>What I like about that is…</a:t>
            </a:r>
          </a:p>
          <a:p>
            <a:pPr marL="171450" indent="-171450">
              <a:buFont typeface="Arial" pitchFamily="34" charset="0"/>
              <a:buChar char="•"/>
            </a:pPr>
            <a:r>
              <a:rPr lang="en-US" dirty="0" smtClean="0"/>
              <a:t>What would that allow for?</a:t>
            </a:r>
          </a:p>
          <a:p>
            <a:pPr marL="171450" indent="-171450">
              <a:buFont typeface="Arial" pitchFamily="34" charset="0"/>
              <a:buChar char="•"/>
            </a:pPr>
            <a:r>
              <a:rPr lang="en-US" dirty="0" smtClean="0"/>
              <a:t>What can we build with that?</a:t>
            </a:r>
          </a:p>
          <a:p>
            <a:pPr marL="171450" indent="-171450">
              <a:buFont typeface="Arial" pitchFamily="34" charset="0"/>
              <a:buChar char="•"/>
            </a:pPr>
            <a:r>
              <a:rPr lang="en-US" dirty="0" smtClean="0"/>
              <a:t>What’s the possibility in that?</a:t>
            </a:r>
          </a:p>
          <a:p>
            <a:pPr marL="171450" indent="-171450">
              <a:buFont typeface="Arial" pitchFamily="34" charset="0"/>
              <a:buChar char="•"/>
            </a:pPr>
            <a:r>
              <a:rPr lang="en-US" dirty="0" smtClean="0"/>
              <a:t>What could that provide for?</a:t>
            </a:r>
          </a:p>
          <a:p>
            <a:pPr marL="171450" indent="-171450">
              <a:buFont typeface="Arial" pitchFamily="34" charset="0"/>
              <a:buChar char="•"/>
            </a:pPr>
            <a:r>
              <a:rPr lang="en-US" dirty="0" smtClean="0"/>
              <a:t>What if…?</a:t>
            </a:r>
          </a:p>
          <a:p>
            <a:endParaRPr lang="en-US" dirty="0" smtClean="0"/>
          </a:p>
          <a:p>
            <a:r>
              <a:rPr lang="en-US" dirty="0" smtClean="0"/>
              <a:t>“This exercise is </a:t>
            </a:r>
            <a:r>
              <a:rPr lang="en-US" dirty="0"/>
              <a:t>a practice for getting ‘out of the </a:t>
            </a:r>
            <a:r>
              <a:rPr lang="en-US" dirty="0" smtClean="0"/>
              <a:t>box’. </a:t>
            </a:r>
            <a:r>
              <a:rPr lang="en-US" dirty="0"/>
              <a:t>You need to be in a practice of </a:t>
            </a:r>
            <a:r>
              <a:rPr lang="en-US" dirty="0" smtClean="0"/>
              <a:t>catching the </a:t>
            </a:r>
            <a:r>
              <a:rPr lang="en-US" dirty="0"/>
              <a:t>automatic listening– then you have a choice</a:t>
            </a:r>
            <a:r>
              <a:rPr lang="en-US" dirty="0" smtClean="0"/>
              <a:t>.”  </a:t>
            </a:r>
            <a:r>
              <a:rPr lang="en-US" dirty="0"/>
              <a:t> </a:t>
            </a:r>
          </a:p>
          <a:p>
            <a:r>
              <a:rPr lang="en-US" dirty="0"/>
              <a:t>Our automatic listening suffocates innovation. </a:t>
            </a:r>
            <a:r>
              <a:rPr lang="en-US" dirty="0" smtClean="0"/>
              <a:t>We can </a:t>
            </a:r>
            <a:r>
              <a:rPr lang="en-US" dirty="0"/>
              <a:t>recognize the automatic and STOP to think.</a:t>
            </a:r>
          </a:p>
          <a:p>
            <a:r>
              <a:rPr lang="en-US" dirty="0" smtClean="0"/>
              <a:t>Pay </a:t>
            </a:r>
            <a:r>
              <a:rPr lang="en-US" dirty="0"/>
              <a:t>attention to your listening – your future stars there.</a:t>
            </a:r>
          </a:p>
          <a:p>
            <a:r>
              <a:rPr lang="en-US" b="1" dirty="0"/>
              <a:t>Improve your listening improves your thinking!!</a:t>
            </a:r>
            <a:r>
              <a:rPr lang="en-US" dirty="0"/>
              <a:t> </a:t>
            </a:r>
            <a:endParaRPr lang="en-US" dirty="0" smtClean="0"/>
          </a:p>
          <a:p>
            <a:r>
              <a:rPr lang="en-US" b="1" dirty="0"/>
              <a:t>Go home tonight, go into work in the morning and listen for what you like about what they are saying and tell them.  Watch what happens!</a:t>
            </a:r>
            <a:r>
              <a:rPr lang="en-US" dirty="0"/>
              <a:t/>
            </a:r>
            <a:br>
              <a:rPr lang="en-US" dirty="0"/>
            </a:br>
            <a:endParaRPr lang="en-US" dirty="0"/>
          </a:p>
          <a:p>
            <a:endParaRPr lang="en-US" dirty="0"/>
          </a:p>
        </p:txBody>
      </p:sp>
      <p:sp>
        <p:nvSpPr>
          <p:cNvPr id="4" name="Slide Number Placeholder 3"/>
          <p:cNvSpPr>
            <a:spLocks noGrp="1"/>
          </p:cNvSpPr>
          <p:nvPr>
            <p:ph type="sldNum" sz="quarter" idx="10"/>
          </p:nvPr>
        </p:nvSpPr>
        <p:spPr/>
        <p:txBody>
          <a:bodyPr/>
          <a:lstStyle/>
          <a:p>
            <a:fld id="{66B60298-13A0-4C0D-93F0-B9C3ACE050AF}" type="slidenum">
              <a:rPr lang="en-US" smtClean="0"/>
              <a:t>8</a:t>
            </a:fld>
            <a:endParaRPr lang="en-US"/>
          </a:p>
        </p:txBody>
      </p:sp>
    </p:spTree>
    <p:extLst>
      <p:ext uri="{BB962C8B-B14F-4D97-AF65-F5344CB8AC3E}">
        <p14:creationId xmlns:p14="http://schemas.microsoft.com/office/powerpoint/2010/main" val="1915697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Automatic and Self-Generated Listening Exercise (page 18) demonstrates that our questions/conversations shape our actions and results. Reactive questions like - how could this happen, who did it? etc. – lead to defensive and blaming actions with uncertain results. Analytic questions such as - what’s working, what’s missing, allow for incremental and tactical results. Generative questions that look at possibilities, such as what would that allow for inspiring forward-looking actions and can lead to breakthrough results</a:t>
            </a:r>
            <a:r>
              <a:rPr lang="en-US" dirty="0" smtClean="0"/>
              <a:t>.</a:t>
            </a:r>
          </a:p>
          <a:p>
            <a:r>
              <a:rPr lang="en-US" dirty="0" smtClean="0"/>
              <a:t> </a:t>
            </a:r>
          </a:p>
          <a:p>
            <a:r>
              <a:rPr lang="en-US" dirty="0"/>
              <a:t>What we can </a:t>
            </a:r>
            <a:r>
              <a:rPr lang="en-US" b="1" dirty="0"/>
              <a:t>hear</a:t>
            </a:r>
            <a:r>
              <a:rPr lang="en-US" dirty="0"/>
              <a:t> determines what we </a:t>
            </a:r>
            <a:r>
              <a:rPr lang="en-US" b="1" dirty="0"/>
              <a:t>say</a:t>
            </a:r>
            <a:r>
              <a:rPr lang="en-US" dirty="0"/>
              <a:t>.  What we </a:t>
            </a:r>
            <a:r>
              <a:rPr lang="en-US" b="1" dirty="0"/>
              <a:t>say</a:t>
            </a:r>
            <a:r>
              <a:rPr lang="en-US" dirty="0"/>
              <a:t> determines our </a:t>
            </a:r>
            <a:r>
              <a:rPr lang="en-US" b="1" dirty="0"/>
              <a:t>actions</a:t>
            </a:r>
            <a:r>
              <a:rPr lang="en-US" dirty="0"/>
              <a:t> and </a:t>
            </a:r>
            <a:r>
              <a:rPr lang="en-US" b="1" dirty="0"/>
              <a:t>our actions</a:t>
            </a:r>
            <a:r>
              <a:rPr lang="en-US" dirty="0"/>
              <a:t> determine the</a:t>
            </a:r>
            <a:r>
              <a:rPr lang="en-US" b="1" dirty="0"/>
              <a:t> future</a:t>
            </a:r>
            <a:r>
              <a:rPr lang="en-US" dirty="0"/>
              <a:t> that we get to live in. The future is a function of the conversations we dwell in.</a:t>
            </a:r>
          </a:p>
          <a:p>
            <a:endParaRPr lang="en-US" dirty="0" smtClean="0"/>
          </a:p>
          <a:p>
            <a:endParaRPr lang="en-US" dirty="0"/>
          </a:p>
          <a:p>
            <a:endParaRPr lang="en-US" dirty="0"/>
          </a:p>
        </p:txBody>
      </p:sp>
      <p:sp>
        <p:nvSpPr>
          <p:cNvPr id="4" name="Slide Number Placeholder 3"/>
          <p:cNvSpPr>
            <a:spLocks noGrp="1"/>
          </p:cNvSpPr>
          <p:nvPr>
            <p:ph type="sldNum" sz="quarter" idx="10"/>
          </p:nvPr>
        </p:nvSpPr>
        <p:spPr/>
        <p:txBody>
          <a:bodyPr/>
          <a:lstStyle/>
          <a:p>
            <a:fld id="{66B60298-13A0-4C0D-93F0-B9C3ACE050AF}" type="slidenum">
              <a:rPr lang="en-US" smtClean="0"/>
              <a:t>9</a:t>
            </a:fld>
            <a:endParaRPr lang="en-US"/>
          </a:p>
        </p:txBody>
      </p:sp>
    </p:spTree>
    <p:extLst>
      <p:ext uri="{BB962C8B-B14F-4D97-AF65-F5344CB8AC3E}">
        <p14:creationId xmlns:p14="http://schemas.microsoft.com/office/powerpoint/2010/main" val="12126335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8/21/2013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8/21/2013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8/21/2013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8/21/2013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5.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6.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4"/>
          <p:cNvSpPr>
            <a:spLocks noChangeArrowheads="1"/>
          </p:cNvSpPr>
          <p:nvPr/>
        </p:nvSpPr>
        <p:spPr bwMode="auto">
          <a:xfrm>
            <a:off x="304800" y="1295400"/>
            <a:ext cx="8534400" cy="2092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defRPr/>
            </a:pPr>
            <a:endParaRPr lang="en-US" sz="3400" b="1" dirty="0">
              <a:solidFill>
                <a:srgbClr val="004065"/>
              </a:solidFill>
              <a:latin typeface="Trebuchet MS" pitchFamily="34" charset="0"/>
            </a:endParaRPr>
          </a:p>
          <a:p>
            <a:pPr algn="ctr">
              <a:defRPr/>
            </a:pPr>
            <a:r>
              <a:rPr lang="en-US" sz="3200" b="1" dirty="0" smtClean="0">
                <a:solidFill>
                  <a:srgbClr val="004065"/>
                </a:solidFill>
              </a:rPr>
              <a:t>Innovative Leadership</a:t>
            </a:r>
            <a:endParaRPr lang="en-US" sz="3200" b="1" dirty="0">
              <a:solidFill>
                <a:srgbClr val="004065"/>
              </a:solidFill>
              <a:latin typeface="+mn-lt"/>
            </a:endParaRPr>
          </a:p>
          <a:p>
            <a:pPr algn="ctr">
              <a:defRPr/>
            </a:pPr>
            <a:endParaRPr lang="en-US" sz="3200" b="1" dirty="0">
              <a:solidFill>
                <a:srgbClr val="004065"/>
              </a:solidFill>
              <a:latin typeface="+mn-lt"/>
            </a:endParaRPr>
          </a:p>
          <a:p>
            <a:pPr algn="ctr">
              <a:defRPr/>
            </a:pPr>
            <a:r>
              <a:rPr lang="en-US" sz="3200" b="1" dirty="0" smtClean="0">
                <a:solidFill>
                  <a:srgbClr val="004065"/>
                </a:solidFill>
                <a:latin typeface="+mn-lt"/>
              </a:rPr>
              <a:t>Barbara </a:t>
            </a:r>
            <a:r>
              <a:rPr lang="en-US" sz="3200" b="1" dirty="0" err="1" smtClean="0">
                <a:solidFill>
                  <a:srgbClr val="004065"/>
                </a:solidFill>
                <a:latin typeface="+mn-lt"/>
              </a:rPr>
              <a:t>Fittipaldi</a:t>
            </a:r>
            <a:r>
              <a:rPr lang="en-US" sz="3200" b="1" dirty="0" smtClean="0">
                <a:solidFill>
                  <a:srgbClr val="004065"/>
                </a:solidFill>
                <a:latin typeface="+mn-lt"/>
              </a:rPr>
              <a:t>, Center For New Futures</a:t>
            </a:r>
            <a:endParaRPr lang="en-US" sz="3200" dirty="0">
              <a:solidFill>
                <a:srgbClr val="004065"/>
              </a:solidFill>
              <a:latin typeface="+mn-lt"/>
            </a:endParaRPr>
          </a:p>
        </p:txBody>
      </p:sp>
      <p:sp>
        <p:nvSpPr>
          <p:cNvPr id="2051" name="Line 35"/>
          <p:cNvSpPr>
            <a:spLocks noChangeShapeType="1"/>
          </p:cNvSpPr>
          <p:nvPr/>
        </p:nvSpPr>
        <p:spPr bwMode="auto">
          <a:xfrm>
            <a:off x="609600" y="2514600"/>
            <a:ext cx="8001000" cy="0"/>
          </a:xfrm>
          <a:prstGeom prst="line">
            <a:avLst/>
          </a:prstGeom>
          <a:noFill/>
          <a:ln w="25400" cap="rnd">
            <a:solidFill>
              <a:srgbClr val="9FDDEA"/>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2052" name="Group 16"/>
          <p:cNvGrpSpPr>
            <a:grpSpLocks/>
          </p:cNvGrpSpPr>
          <p:nvPr/>
        </p:nvGrpSpPr>
        <p:grpSpPr bwMode="auto">
          <a:xfrm>
            <a:off x="0" y="23813"/>
            <a:ext cx="9144000" cy="314325"/>
            <a:chOff x="-2" y="27372"/>
            <a:chExt cx="9144004" cy="314325"/>
          </a:xfrm>
        </p:grpSpPr>
        <p:cxnSp>
          <p:nvCxnSpPr>
            <p:cNvPr id="2057" name="Straight Connector 119"/>
            <p:cNvCxnSpPr>
              <a:cxnSpLocks noChangeShapeType="1"/>
            </p:cNvCxnSpPr>
            <p:nvPr/>
          </p:nvCxnSpPr>
          <p:spPr bwMode="auto">
            <a:xfrm>
              <a:off x="0" y="341697"/>
              <a:ext cx="9144001" cy="0"/>
            </a:xfrm>
            <a:prstGeom prst="line">
              <a:avLst/>
            </a:prstGeom>
            <a:noFill/>
            <a:ln w="120650">
              <a:solidFill>
                <a:srgbClr val="004065"/>
              </a:solidFill>
              <a:round/>
              <a:headEnd/>
              <a:tailEnd/>
            </a:ln>
            <a:extLst>
              <a:ext uri="{909E8E84-426E-40DD-AFC4-6F175D3DCCD1}">
                <a14:hiddenFill xmlns:a14="http://schemas.microsoft.com/office/drawing/2010/main">
                  <a:noFill/>
                </a14:hiddenFill>
              </a:ext>
            </a:extLst>
          </p:spPr>
        </p:cxnSp>
        <p:cxnSp>
          <p:nvCxnSpPr>
            <p:cNvPr id="2058" name="Straight Connector 120"/>
            <p:cNvCxnSpPr>
              <a:cxnSpLocks noChangeShapeType="1"/>
            </p:cNvCxnSpPr>
            <p:nvPr/>
          </p:nvCxnSpPr>
          <p:spPr bwMode="auto">
            <a:xfrm>
              <a:off x="-2" y="27372"/>
              <a:ext cx="9144002" cy="0"/>
            </a:xfrm>
            <a:prstGeom prst="line">
              <a:avLst/>
            </a:prstGeom>
            <a:noFill/>
            <a:ln w="63500">
              <a:solidFill>
                <a:srgbClr val="E3D8B9"/>
              </a:solidFill>
              <a:round/>
              <a:headEnd/>
              <a:tailEnd/>
            </a:ln>
            <a:extLst>
              <a:ext uri="{909E8E84-426E-40DD-AFC4-6F175D3DCCD1}">
                <a14:hiddenFill xmlns:a14="http://schemas.microsoft.com/office/drawing/2010/main">
                  <a:noFill/>
                </a14:hiddenFill>
              </a:ext>
            </a:extLst>
          </p:spPr>
        </p:cxnSp>
        <p:cxnSp>
          <p:nvCxnSpPr>
            <p:cNvPr id="2059" name="Straight Connector 121"/>
            <p:cNvCxnSpPr>
              <a:cxnSpLocks noChangeShapeType="1"/>
            </p:cNvCxnSpPr>
            <p:nvPr/>
          </p:nvCxnSpPr>
          <p:spPr bwMode="auto">
            <a:xfrm>
              <a:off x="0" y="152400"/>
              <a:ext cx="9144002" cy="0"/>
            </a:xfrm>
            <a:prstGeom prst="line">
              <a:avLst/>
            </a:prstGeom>
            <a:noFill/>
            <a:ln w="174625">
              <a:solidFill>
                <a:srgbClr val="9FDDEA"/>
              </a:solidFill>
              <a:round/>
              <a:headEnd/>
              <a:tailEnd/>
            </a:ln>
            <a:extLst>
              <a:ext uri="{909E8E84-426E-40DD-AFC4-6F175D3DCCD1}">
                <a14:hiddenFill xmlns:a14="http://schemas.microsoft.com/office/drawing/2010/main">
                  <a:noFill/>
                </a14:hiddenFill>
              </a:ext>
            </a:extLst>
          </p:spPr>
        </p:cxnSp>
        <p:cxnSp>
          <p:nvCxnSpPr>
            <p:cNvPr id="2060" name="Straight Connector 122"/>
            <p:cNvCxnSpPr>
              <a:cxnSpLocks noChangeShapeType="1"/>
            </p:cNvCxnSpPr>
            <p:nvPr/>
          </p:nvCxnSpPr>
          <p:spPr bwMode="auto">
            <a:xfrm>
              <a:off x="-2" y="263910"/>
              <a:ext cx="9144002" cy="0"/>
            </a:xfrm>
            <a:prstGeom prst="line">
              <a:avLst/>
            </a:prstGeom>
            <a:noFill/>
            <a:ln w="63500">
              <a:solidFill>
                <a:srgbClr val="E3D8B9"/>
              </a:solidFill>
              <a:round/>
              <a:headEnd/>
              <a:tailEnd/>
            </a:ln>
            <a:extLst>
              <a:ext uri="{909E8E84-426E-40DD-AFC4-6F175D3DCCD1}">
                <a14:hiddenFill xmlns:a14="http://schemas.microsoft.com/office/drawing/2010/main">
                  <a:noFill/>
                </a14:hiddenFill>
              </a:ext>
            </a:extLst>
          </p:spPr>
        </p:cxnSp>
      </p:grpSp>
      <p:pic>
        <p:nvPicPr>
          <p:cNvPr id="2053" name="Picture 6" descr="Description: N:\326 - IIE San Francisco Shared Data\WES-Tunisia\Promotional Materials\Logos\WES logos\WESlogo_final.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14713" y="3733800"/>
            <a:ext cx="2568575" cy="172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14" descr="MEPI logo © State Departmen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69000" y="5478463"/>
            <a:ext cx="1179513"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15" descr="C:\Users\madhavi\Downloads\IIE-Logo-Blue-High_Res.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67600" y="5556250"/>
            <a:ext cx="950913"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ectangle 16"/>
          <p:cNvSpPr/>
          <p:nvPr/>
        </p:nvSpPr>
        <p:spPr>
          <a:xfrm>
            <a:off x="685800" y="6324600"/>
            <a:ext cx="8001000" cy="7683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lvl="1" algn="ctr">
              <a:defRPr/>
            </a:pPr>
            <a:r>
              <a:rPr lang="ja-JP" altLang="en-US" sz="1000" dirty="0">
                <a:solidFill>
                  <a:srgbClr val="FFFFFF"/>
                </a:solidFill>
                <a:latin typeface="Trebuchet MS" pitchFamily="34" charset="0"/>
                <a:ea typeface="ＭＳ Ｐゴシック" pitchFamily="34" charset="-128"/>
              </a:rPr>
              <a:t>“</a:t>
            </a:r>
            <a:r>
              <a:rPr lang="en-US" altLang="ja-JP" sz="800" dirty="0">
                <a:solidFill>
                  <a:srgbClr val="004065"/>
                </a:solidFill>
                <a:ea typeface="ＭＳ Ｐゴシック" pitchFamily="34" charset="-128"/>
              </a:rPr>
              <a:t>WES is funded through the U.S. Department of State, Bureau of Near Eastern Affairs, Office of the Middle East Partnership Initiative (MEPI). More information about MEPI can be found at: www.mepi.state.gov. WES is managed by the Institute of International Education (IIE), and implemented with a coalition of leading experts and local and international partners from the public and private sectors.</a:t>
            </a:r>
          </a:p>
          <a:p>
            <a:pPr marL="0" lvl="1" algn="ctr">
              <a:defRPr/>
            </a:pPr>
            <a:endParaRPr lang="en-US" sz="800" dirty="0">
              <a:solidFill>
                <a:srgbClr val="004065"/>
              </a:solidFill>
              <a:latin typeface="Trebuchet MS" pitchFamily="34" charset="0"/>
              <a:ea typeface="ＭＳ Ｐゴシック" pitchFamily="34" charset="-128"/>
            </a:endParaRPr>
          </a:p>
        </p:txBody>
      </p:sp>
      <p:pic>
        <p:nvPicPr>
          <p:cNvPr id="13" name="Picture 12"/>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795668" y="5495243"/>
            <a:ext cx="1581150" cy="962025"/>
          </a:xfrm>
          <a:prstGeom prst="rect">
            <a:avLst/>
          </a:prstGeom>
          <a:noFill/>
          <a:ln>
            <a:noFill/>
          </a:ln>
        </p:spPr>
      </p:pic>
    </p:spTree>
    <p:extLst>
      <p:ext uri="{BB962C8B-B14F-4D97-AF65-F5344CB8AC3E}">
        <p14:creationId xmlns:p14="http://schemas.microsoft.com/office/powerpoint/2010/main" val="5080168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1"/>
          <p:cNvGrpSpPr>
            <a:grpSpLocks/>
          </p:cNvGrpSpPr>
          <p:nvPr/>
        </p:nvGrpSpPr>
        <p:grpSpPr bwMode="auto">
          <a:xfrm>
            <a:off x="0" y="23813"/>
            <a:ext cx="9144000" cy="314325"/>
            <a:chOff x="-2" y="27372"/>
            <a:chExt cx="9144004" cy="314325"/>
          </a:xfrm>
        </p:grpSpPr>
        <p:cxnSp>
          <p:nvCxnSpPr>
            <p:cNvPr id="3" name="Straight Connector 119"/>
            <p:cNvCxnSpPr>
              <a:cxnSpLocks noChangeShapeType="1"/>
            </p:cNvCxnSpPr>
            <p:nvPr/>
          </p:nvCxnSpPr>
          <p:spPr bwMode="auto">
            <a:xfrm>
              <a:off x="0" y="341697"/>
              <a:ext cx="9144001" cy="0"/>
            </a:xfrm>
            <a:prstGeom prst="line">
              <a:avLst/>
            </a:prstGeom>
            <a:noFill/>
            <a:ln w="120650">
              <a:solidFill>
                <a:srgbClr val="004065"/>
              </a:solidFill>
              <a:round/>
              <a:headEnd/>
              <a:tailEnd/>
            </a:ln>
            <a:extLst>
              <a:ext uri="{909E8E84-426E-40DD-AFC4-6F175D3DCCD1}">
                <a14:hiddenFill xmlns:a14="http://schemas.microsoft.com/office/drawing/2010/main">
                  <a:noFill/>
                </a14:hiddenFill>
              </a:ext>
            </a:extLst>
          </p:spPr>
        </p:cxnSp>
        <p:cxnSp>
          <p:nvCxnSpPr>
            <p:cNvPr id="4" name="Straight Connector 120"/>
            <p:cNvCxnSpPr>
              <a:cxnSpLocks noChangeShapeType="1"/>
            </p:cNvCxnSpPr>
            <p:nvPr/>
          </p:nvCxnSpPr>
          <p:spPr bwMode="auto">
            <a:xfrm>
              <a:off x="-2" y="27372"/>
              <a:ext cx="9144002" cy="0"/>
            </a:xfrm>
            <a:prstGeom prst="line">
              <a:avLst/>
            </a:prstGeom>
            <a:noFill/>
            <a:ln w="63500">
              <a:solidFill>
                <a:srgbClr val="E3D8B9"/>
              </a:solidFill>
              <a:round/>
              <a:headEnd/>
              <a:tailEnd/>
            </a:ln>
            <a:extLst>
              <a:ext uri="{909E8E84-426E-40DD-AFC4-6F175D3DCCD1}">
                <a14:hiddenFill xmlns:a14="http://schemas.microsoft.com/office/drawing/2010/main">
                  <a:noFill/>
                </a14:hiddenFill>
              </a:ext>
            </a:extLst>
          </p:spPr>
        </p:cxnSp>
        <p:cxnSp>
          <p:nvCxnSpPr>
            <p:cNvPr id="5" name="Straight Connector 121"/>
            <p:cNvCxnSpPr>
              <a:cxnSpLocks noChangeShapeType="1"/>
            </p:cNvCxnSpPr>
            <p:nvPr/>
          </p:nvCxnSpPr>
          <p:spPr bwMode="auto">
            <a:xfrm>
              <a:off x="0" y="152400"/>
              <a:ext cx="9144002" cy="0"/>
            </a:xfrm>
            <a:prstGeom prst="line">
              <a:avLst/>
            </a:prstGeom>
            <a:noFill/>
            <a:ln w="174625">
              <a:solidFill>
                <a:srgbClr val="9FDDEA"/>
              </a:solidFill>
              <a:round/>
              <a:headEnd/>
              <a:tailEnd/>
            </a:ln>
            <a:extLst>
              <a:ext uri="{909E8E84-426E-40DD-AFC4-6F175D3DCCD1}">
                <a14:hiddenFill xmlns:a14="http://schemas.microsoft.com/office/drawing/2010/main">
                  <a:noFill/>
                </a14:hiddenFill>
              </a:ext>
            </a:extLst>
          </p:spPr>
        </p:cxnSp>
        <p:cxnSp>
          <p:nvCxnSpPr>
            <p:cNvPr id="6" name="Straight Connector 122"/>
            <p:cNvCxnSpPr>
              <a:cxnSpLocks noChangeShapeType="1"/>
            </p:cNvCxnSpPr>
            <p:nvPr/>
          </p:nvCxnSpPr>
          <p:spPr bwMode="auto">
            <a:xfrm>
              <a:off x="-2" y="263910"/>
              <a:ext cx="9144002" cy="0"/>
            </a:xfrm>
            <a:prstGeom prst="line">
              <a:avLst/>
            </a:prstGeom>
            <a:noFill/>
            <a:ln w="63500">
              <a:solidFill>
                <a:srgbClr val="E3D8B9"/>
              </a:solidFill>
              <a:round/>
              <a:headEnd/>
              <a:tailEnd/>
            </a:ln>
            <a:extLst>
              <a:ext uri="{909E8E84-426E-40DD-AFC4-6F175D3DCCD1}">
                <a14:hiddenFill xmlns:a14="http://schemas.microsoft.com/office/drawing/2010/main">
                  <a:noFill/>
                </a14:hiddenFill>
              </a:ext>
            </a:extLst>
          </p:spPr>
        </p:cxnSp>
      </p:grpSp>
      <p:sp>
        <p:nvSpPr>
          <p:cNvPr id="8" name="Rectangle 7"/>
          <p:cNvSpPr/>
          <p:nvPr/>
        </p:nvSpPr>
        <p:spPr>
          <a:xfrm>
            <a:off x="1866900" y="685800"/>
            <a:ext cx="5410200" cy="552450"/>
          </a:xfrm>
          <a:prstGeom prst="rect">
            <a:avLst/>
          </a:prstGeom>
          <a:solidFill>
            <a:srgbClr val="9FDDEA"/>
          </a:solidFill>
          <a:ln>
            <a:solidFill>
              <a:srgbClr val="E3D8B9"/>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smtClean="0">
                <a:solidFill>
                  <a:srgbClr val="004065"/>
                </a:solidFill>
              </a:rPr>
              <a:t>Vision </a:t>
            </a:r>
            <a:endParaRPr lang="en-US" sz="2400" b="1" dirty="0">
              <a:solidFill>
                <a:srgbClr val="004065"/>
              </a:solidFill>
            </a:endParaRPr>
          </a:p>
        </p:txBody>
      </p:sp>
      <p:sp>
        <p:nvSpPr>
          <p:cNvPr id="10" name="Subtitle 9"/>
          <p:cNvSpPr>
            <a:spLocks noGrp="1"/>
          </p:cNvSpPr>
          <p:nvPr>
            <p:ph type="subTitle" idx="1"/>
          </p:nvPr>
        </p:nvSpPr>
        <p:spPr>
          <a:xfrm>
            <a:off x="1371600" y="1905000"/>
            <a:ext cx="6400800" cy="3733800"/>
          </a:xfrm>
        </p:spPr>
        <p:txBody>
          <a:bodyPr>
            <a:normAutofit/>
          </a:bodyPr>
          <a:lstStyle/>
          <a:p>
            <a:pPr algn="l"/>
            <a:r>
              <a:rPr lang="en-US" sz="2800" dirty="0" smtClean="0">
                <a:solidFill>
                  <a:schemeClr val="tx1"/>
                </a:solidFill>
              </a:rPr>
              <a:t>Do </a:t>
            </a:r>
            <a:r>
              <a:rPr lang="en-US" sz="2800" dirty="0">
                <a:solidFill>
                  <a:schemeClr val="tx1"/>
                </a:solidFill>
              </a:rPr>
              <a:t>you have a crazy dream or outrageous vision? Something you have always wanted to achieve? Your dream to launch a new business? Expand your product market internationally? </a:t>
            </a:r>
            <a:endParaRPr lang="en-US" sz="2800" b="1" dirty="0">
              <a:solidFill>
                <a:schemeClr val="tx1"/>
              </a:solidFill>
            </a:endParaRPr>
          </a:p>
          <a:p>
            <a:pPr algn="l"/>
            <a:endParaRPr lang="en-US" sz="2800" dirty="0">
              <a:solidFill>
                <a:schemeClr val="tx1"/>
              </a:solidFill>
            </a:endParaRPr>
          </a:p>
        </p:txBody>
      </p:sp>
      <p:pic>
        <p:nvPicPr>
          <p:cNvPr id="11" name="Picture 10"/>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95" y="5895974"/>
            <a:ext cx="1285405" cy="962025"/>
          </a:xfrm>
          <a:prstGeom prst="rect">
            <a:avLst/>
          </a:prstGeom>
          <a:noFill/>
          <a:ln>
            <a:noFill/>
          </a:ln>
        </p:spPr>
      </p:pic>
      <p:pic>
        <p:nvPicPr>
          <p:cNvPr id="12" name="Picture 113" descr="Description: N:\326 - IIE San Francisco Shared Data\WES-Tunisia\Promotional Materials\Logos\WES logos\WESlogo_final.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84594" y="5900502"/>
            <a:ext cx="1720850"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142508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1"/>
          <p:cNvGrpSpPr>
            <a:grpSpLocks/>
          </p:cNvGrpSpPr>
          <p:nvPr/>
        </p:nvGrpSpPr>
        <p:grpSpPr bwMode="auto">
          <a:xfrm>
            <a:off x="0" y="23813"/>
            <a:ext cx="9144000" cy="314325"/>
            <a:chOff x="-2" y="27372"/>
            <a:chExt cx="9144004" cy="314325"/>
          </a:xfrm>
        </p:grpSpPr>
        <p:cxnSp>
          <p:nvCxnSpPr>
            <p:cNvPr id="3" name="Straight Connector 119"/>
            <p:cNvCxnSpPr>
              <a:cxnSpLocks noChangeShapeType="1"/>
            </p:cNvCxnSpPr>
            <p:nvPr/>
          </p:nvCxnSpPr>
          <p:spPr bwMode="auto">
            <a:xfrm>
              <a:off x="0" y="341697"/>
              <a:ext cx="9144001" cy="0"/>
            </a:xfrm>
            <a:prstGeom prst="line">
              <a:avLst/>
            </a:prstGeom>
            <a:noFill/>
            <a:ln w="120650">
              <a:solidFill>
                <a:srgbClr val="004065"/>
              </a:solidFill>
              <a:round/>
              <a:headEnd/>
              <a:tailEnd/>
            </a:ln>
            <a:extLst>
              <a:ext uri="{909E8E84-426E-40DD-AFC4-6F175D3DCCD1}">
                <a14:hiddenFill xmlns:a14="http://schemas.microsoft.com/office/drawing/2010/main">
                  <a:noFill/>
                </a14:hiddenFill>
              </a:ext>
            </a:extLst>
          </p:spPr>
        </p:cxnSp>
        <p:cxnSp>
          <p:nvCxnSpPr>
            <p:cNvPr id="4" name="Straight Connector 120"/>
            <p:cNvCxnSpPr>
              <a:cxnSpLocks noChangeShapeType="1"/>
            </p:cNvCxnSpPr>
            <p:nvPr/>
          </p:nvCxnSpPr>
          <p:spPr bwMode="auto">
            <a:xfrm>
              <a:off x="-2" y="27372"/>
              <a:ext cx="9144002" cy="0"/>
            </a:xfrm>
            <a:prstGeom prst="line">
              <a:avLst/>
            </a:prstGeom>
            <a:noFill/>
            <a:ln w="63500">
              <a:solidFill>
                <a:srgbClr val="E3D8B9"/>
              </a:solidFill>
              <a:round/>
              <a:headEnd/>
              <a:tailEnd/>
            </a:ln>
            <a:extLst>
              <a:ext uri="{909E8E84-426E-40DD-AFC4-6F175D3DCCD1}">
                <a14:hiddenFill xmlns:a14="http://schemas.microsoft.com/office/drawing/2010/main">
                  <a:noFill/>
                </a14:hiddenFill>
              </a:ext>
            </a:extLst>
          </p:spPr>
        </p:cxnSp>
        <p:cxnSp>
          <p:nvCxnSpPr>
            <p:cNvPr id="5" name="Straight Connector 121"/>
            <p:cNvCxnSpPr>
              <a:cxnSpLocks noChangeShapeType="1"/>
            </p:cNvCxnSpPr>
            <p:nvPr/>
          </p:nvCxnSpPr>
          <p:spPr bwMode="auto">
            <a:xfrm>
              <a:off x="0" y="152400"/>
              <a:ext cx="9144002" cy="0"/>
            </a:xfrm>
            <a:prstGeom prst="line">
              <a:avLst/>
            </a:prstGeom>
            <a:noFill/>
            <a:ln w="174625">
              <a:solidFill>
                <a:srgbClr val="9FDDEA"/>
              </a:solidFill>
              <a:round/>
              <a:headEnd/>
              <a:tailEnd/>
            </a:ln>
            <a:extLst>
              <a:ext uri="{909E8E84-426E-40DD-AFC4-6F175D3DCCD1}">
                <a14:hiddenFill xmlns:a14="http://schemas.microsoft.com/office/drawing/2010/main">
                  <a:noFill/>
                </a14:hiddenFill>
              </a:ext>
            </a:extLst>
          </p:spPr>
        </p:cxnSp>
        <p:cxnSp>
          <p:nvCxnSpPr>
            <p:cNvPr id="6" name="Straight Connector 122"/>
            <p:cNvCxnSpPr>
              <a:cxnSpLocks noChangeShapeType="1"/>
            </p:cNvCxnSpPr>
            <p:nvPr/>
          </p:nvCxnSpPr>
          <p:spPr bwMode="auto">
            <a:xfrm>
              <a:off x="-2" y="263910"/>
              <a:ext cx="9144002" cy="0"/>
            </a:xfrm>
            <a:prstGeom prst="line">
              <a:avLst/>
            </a:prstGeom>
            <a:noFill/>
            <a:ln w="63500">
              <a:solidFill>
                <a:srgbClr val="E3D8B9"/>
              </a:solidFill>
              <a:round/>
              <a:headEnd/>
              <a:tailEnd/>
            </a:ln>
            <a:extLst>
              <a:ext uri="{909E8E84-426E-40DD-AFC4-6F175D3DCCD1}">
                <a14:hiddenFill xmlns:a14="http://schemas.microsoft.com/office/drawing/2010/main">
                  <a:noFill/>
                </a14:hiddenFill>
              </a:ext>
            </a:extLst>
          </p:spPr>
        </p:cxnSp>
      </p:grpSp>
      <p:sp>
        <p:nvSpPr>
          <p:cNvPr id="8" name="Rectangle 7"/>
          <p:cNvSpPr/>
          <p:nvPr/>
        </p:nvSpPr>
        <p:spPr>
          <a:xfrm>
            <a:off x="1866900" y="685800"/>
            <a:ext cx="5410200" cy="552450"/>
          </a:xfrm>
          <a:prstGeom prst="rect">
            <a:avLst/>
          </a:prstGeom>
          <a:solidFill>
            <a:srgbClr val="9FDDEA"/>
          </a:solidFill>
          <a:ln>
            <a:solidFill>
              <a:srgbClr val="E3D8B9"/>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smtClean="0">
                <a:solidFill>
                  <a:srgbClr val="004065"/>
                </a:solidFill>
              </a:rPr>
              <a:t>Vision Design</a:t>
            </a:r>
            <a:endParaRPr lang="en-US" sz="2400" b="1" dirty="0">
              <a:solidFill>
                <a:srgbClr val="004065"/>
              </a:solidFill>
            </a:endParaRPr>
          </a:p>
        </p:txBody>
      </p:sp>
      <p:sp>
        <p:nvSpPr>
          <p:cNvPr id="10" name="Subtitle 9"/>
          <p:cNvSpPr>
            <a:spLocks noGrp="1"/>
          </p:cNvSpPr>
          <p:nvPr>
            <p:ph type="subTitle" idx="1"/>
          </p:nvPr>
        </p:nvSpPr>
        <p:spPr>
          <a:xfrm>
            <a:off x="1371600" y="1905000"/>
            <a:ext cx="6400800" cy="3733800"/>
          </a:xfrm>
        </p:spPr>
        <p:txBody>
          <a:bodyPr>
            <a:normAutofit/>
          </a:bodyPr>
          <a:lstStyle/>
          <a:p>
            <a:pPr algn="l"/>
            <a:r>
              <a:rPr lang="en-US" sz="2800" dirty="0" smtClean="0">
                <a:solidFill>
                  <a:schemeClr val="tx1"/>
                </a:solidFill>
              </a:rPr>
              <a:t>What looks impossible today, that if it were possible, would give you, your team, and/or the world a new future?</a:t>
            </a:r>
          </a:p>
          <a:p>
            <a:pPr algn="l"/>
            <a:endParaRPr lang="en-US" sz="2800" dirty="0">
              <a:solidFill>
                <a:schemeClr val="tx1"/>
              </a:solidFill>
            </a:endParaRPr>
          </a:p>
          <a:p>
            <a:pPr algn="l"/>
            <a:r>
              <a:rPr lang="en-US" sz="2800" dirty="0" smtClean="0">
                <a:solidFill>
                  <a:schemeClr val="tx1"/>
                </a:solidFill>
              </a:rPr>
              <a:t>If this is successful, what will it allow for?</a:t>
            </a:r>
          </a:p>
          <a:p>
            <a:pPr algn="l"/>
            <a:endParaRPr lang="en-US" sz="2800" dirty="0">
              <a:solidFill>
                <a:schemeClr val="tx1"/>
              </a:solidFill>
            </a:endParaRPr>
          </a:p>
        </p:txBody>
      </p:sp>
      <p:pic>
        <p:nvPicPr>
          <p:cNvPr id="11" name="Picture 10"/>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95" y="5895974"/>
            <a:ext cx="1285405" cy="962025"/>
          </a:xfrm>
          <a:prstGeom prst="rect">
            <a:avLst/>
          </a:prstGeom>
          <a:noFill/>
          <a:ln>
            <a:noFill/>
          </a:ln>
        </p:spPr>
      </p:pic>
      <p:pic>
        <p:nvPicPr>
          <p:cNvPr id="12" name="Picture 113" descr="Description: N:\326 - IIE San Francisco Shared Data\WES-Tunisia\Promotional Materials\Logos\WES logos\WESlogo_final.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84594" y="5900502"/>
            <a:ext cx="1720850"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38775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1"/>
          <p:cNvGrpSpPr>
            <a:grpSpLocks/>
          </p:cNvGrpSpPr>
          <p:nvPr/>
        </p:nvGrpSpPr>
        <p:grpSpPr bwMode="auto">
          <a:xfrm>
            <a:off x="0" y="23813"/>
            <a:ext cx="9144000" cy="314325"/>
            <a:chOff x="-2" y="27372"/>
            <a:chExt cx="9144004" cy="314325"/>
          </a:xfrm>
        </p:grpSpPr>
        <p:cxnSp>
          <p:nvCxnSpPr>
            <p:cNvPr id="3" name="Straight Connector 119"/>
            <p:cNvCxnSpPr>
              <a:cxnSpLocks noChangeShapeType="1"/>
            </p:cNvCxnSpPr>
            <p:nvPr/>
          </p:nvCxnSpPr>
          <p:spPr bwMode="auto">
            <a:xfrm>
              <a:off x="0" y="341697"/>
              <a:ext cx="9144001" cy="0"/>
            </a:xfrm>
            <a:prstGeom prst="line">
              <a:avLst/>
            </a:prstGeom>
            <a:noFill/>
            <a:ln w="120650">
              <a:solidFill>
                <a:srgbClr val="004065"/>
              </a:solidFill>
              <a:round/>
              <a:headEnd/>
              <a:tailEnd/>
            </a:ln>
            <a:extLst>
              <a:ext uri="{909E8E84-426E-40DD-AFC4-6F175D3DCCD1}">
                <a14:hiddenFill xmlns:a14="http://schemas.microsoft.com/office/drawing/2010/main">
                  <a:noFill/>
                </a14:hiddenFill>
              </a:ext>
            </a:extLst>
          </p:spPr>
        </p:cxnSp>
        <p:cxnSp>
          <p:nvCxnSpPr>
            <p:cNvPr id="4" name="Straight Connector 120"/>
            <p:cNvCxnSpPr>
              <a:cxnSpLocks noChangeShapeType="1"/>
            </p:cNvCxnSpPr>
            <p:nvPr/>
          </p:nvCxnSpPr>
          <p:spPr bwMode="auto">
            <a:xfrm>
              <a:off x="-2" y="27372"/>
              <a:ext cx="9144002" cy="0"/>
            </a:xfrm>
            <a:prstGeom prst="line">
              <a:avLst/>
            </a:prstGeom>
            <a:noFill/>
            <a:ln w="63500">
              <a:solidFill>
                <a:srgbClr val="E3D8B9"/>
              </a:solidFill>
              <a:round/>
              <a:headEnd/>
              <a:tailEnd/>
            </a:ln>
            <a:extLst>
              <a:ext uri="{909E8E84-426E-40DD-AFC4-6F175D3DCCD1}">
                <a14:hiddenFill xmlns:a14="http://schemas.microsoft.com/office/drawing/2010/main">
                  <a:noFill/>
                </a14:hiddenFill>
              </a:ext>
            </a:extLst>
          </p:spPr>
        </p:cxnSp>
        <p:cxnSp>
          <p:nvCxnSpPr>
            <p:cNvPr id="5" name="Straight Connector 121"/>
            <p:cNvCxnSpPr>
              <a:cxnSpLocks noChangeShapeType="1"/>
            </p:cNvCxnSpPr>
            <p:nvPr/>
          </p:nvCxnSpPr>
          <p:spPr bwMode="auto">
            <a:xfrm>
              <a:off x="0" y="152400"/>
              <a:ext cx="9144002" cy="0"/>
            </a:xfrm>
            <a:prstGeom prst="line">
              <a:avLst/>
            </a:prstGeom>
            <a:noFill/>
            <a:ln w="174625">
              <a:solidFill>
                <a:srgbClr val="9FDDEA"/>
              </a:solidFill>
              <a:round/>
              <a:headEnd/>
              <a:tailEnd/>
            </a:ln>
            <a:extLst>
              <a:ext uri="{909E8E84-426E-40DD-AFC4-6F175D3DCCD1}">
                <a14:hiddenFill xmlns:a14="http://schemas.microsoft.com/office/drawing/2010/main">
                  <a:noFill/>
                </a14:hiddenFill>
              </a:ext>
            </a:extLst>
          </p:spPr>
        </p:cxnSp>
        <p:cxnSp>
          <p:nvCxnSpPr>
            <p:cNvPr id="6" name="Straight Connector 122"/>
            <p:cNvCxnSpPr>
              <a:cxnSpLocks noChangeShapeType="1"/>
            </p:cNvCxnSpPr>
            <p:nvPr/>
          </p:nvCxnSpPr>
          <p:spPr bwMode="auto">
            <a:xfrm>
              <a:off x="-2" y="263910"/>
              <a:ext cx="9144002" cy="0"/>
            </a:xfrm>
            <a:prstGeom prst="line">
              <a:avLst/>
            </a:prstGeom>
            <a:noFill/>
            <a:ln w="63500">
              <a:solidFill>
                <a:srgbClr val="E3D8B9"/>
              </a:solidFill>
              <a:round/>
              <a:headEnd/>
              <a:tailEnd/>
            </a:ln>
            <a:extLst>
              <a:ext uri="{909E8E84-426E-40DD-AFC4-6F175D3DCCD1}">
                <a14:hiddenFill xmlns:a14="http://schemas.microsoft.com/office/drawing/2010/main">
                  <a:noFill/>
                </a14:hiddenFill>
              </a:ext>
            </a:extLst>
          </p:spPr>
        </p:cxnSp>
      </p:grpSp>
      <p:sp>
        <p:nvSpPr>
          <p:cNvPr id="9" name="Subtitle 8"/>
          <p:cNvSpPr>
            <a:spLocks noGrp="1"/>
          </p:cNvSpPr>
          <p:nvPr>
            <p:ph type="subTitle" idx="1"/>
          </p:nvPr>
        </p:nvSpPr>
        <p:spPr>
          <a:xfrm>
            <a:off x="1371600" y="1981200"/>
            <a:ext cx="6400800" cy="3657600"/>
          </a:xfrm>
        </p:spPr>
        <p:txBody>
          <a:bodyPr>
            <a:normAutofit/>
          </a:bodyPr>
          <a:lstStyle/>
          <a:p>
            <a:pPr algn="l"/>
            <a:endParaRPr lang="en-US" sz="2800" dirty="0" smtClean="0">
              <a:solidFill>
                <a:schemeClr val="tx1"/>
              </a:solidFill>
            </a:endParaRPr>
          </a:p>
          <a:p>
            <a:pPr algn="l"/>
            <a:endParaRPr lang="en-US" sz="2800" dirty="0">
              <a:solidFill>
                <a:schemeClr val="tx1"/>
              </a:solidFill>
            </a:endParaRPr>
          </a:p>
          <a:p>
            <a:pPr algn="l"/>
            <a:r>
              <a:rPr lang="en-US" sz="2800" dirty="0" smtClean="0">
                <a:solidFill>
                  <a:schemeClr val="tx1"/>
                </a:solidFill>
              </a:rPr>
              <a:t>What might stop you </a:t>
            </a:r>
            <a:r>
              <a:rPr lang="en-US" sz="2800" dirty="0" smtClean="0">
                <a:solidFill>
                  <a:schemeClr val="tx1"/>
                </a:solidFill>
              </a:rPr>
              <a:t>for </a:t>
            </a:r>
            <a:r>
              <a:rPr lang="en-US" sz="2800" dirty="0" smtClean="0">
                <a:solidFill>
                  <a:schemeClr val="tx1"/>
                </a:solidFill>
              </a:rPr>
              <a:t>fulfilling those futures? </a:t>
            </a:r>
            <a:endParaRPr lang="en-US" sz="2800" dirty="0">
              <a:solidFill>
                <a:schemeClr val="tx1"/>
              </a:solidFill>
            </a:endParaRPr>
          </a:p>
        </p:txBody>
      </p:sp>
      <p:sp>
        <p:nvSpPr>
          <p:cNvPr id="10" name="Rectangle 9"/>
          <p:cNvSpPr/>
          <p:nvPr/>
        </p:nvSpPr>
        <p:spPr>
          <a:xfrm>
            <a:off x="1866900" y="685800"/>
            <a:ext cx="5410200" cy="552450"/>
          </a:xfrm>
          <a:prstGeom prst="rect">
            <a:avLst/>
          </a:prstGeom>
          <a:solidFill>
            <a:srgbClr val="9FDDEA"/>
          </a:solidFill>
          <a:ln>
            <a:solidFill>
              <a:srgbClr val="E3D8B9"/>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smtClean="0">
                <a:solidFill>
                  <a:srgbClr val="004065"/>
                </a:solidFill>
              </a:rPr>
              <a:t>Barriers to Designing the Future</a:t>
            </a:r>
            <a:endParaRPr lang="en-US" sz="2400" b="1" dirty="0">
              <a:solidFill>
                <a:srgbClr val="004065"/>
              </a:solidFill>
            </a:endParaRPr>
          </a:p>
        </p:txBody>
      </p:sp>
      <p:pic>
        <p:nvPicPr>
          <p:cNvPr id="11" name="Picture 10"/>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95" y="5895974"/>
            <a:ext cx="1285405" cy="962025"/>
          </a:xfrm>
          <a:prstGeom prst="rect">
            <a:avLst/>
          </a:prstGeom>
          <a:noFill/>
          <a:ln>
            <a:noFill/>
          </a:ln>
        </p:spPr>
      </p:pic>
      <p:pic>
        <p:nvPicPr>
          <p:cNvPr id="12" name="Picture 113" descr="Description: N:\326 - IIE San Francisco Shared Data\WES-Tunisia\Promotional Materials\Logos\WES logos\WESlogo_final.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84594" y="5900502"/>
            <a:ext cx="1720850"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978755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1"/>
          <p:cNvGrpSpPr>
            <a:grpSpLocks/>
          </p:cNvGrpSpPr>
          <p:nvPr/>
        </p:nvGrpSpPr>
        <p:grpSpPr bwMode="auto">
          <a:xfrm>
            <a:off x="0" y="23813"/>
            <a:ext cx="9144000" cy="314325"/>
            <a:chOff x="-2" y="27372"/>
            <a:chExt cx="9144004" cy="314325"/>
          </a:xfrm>
        </p:grpSpPr>
        <p:cxnSp>
          <p:nvCxnSpPr>
            <p:cNvPr id="3" name="Straight Connector 119"/>
            <p:cNvCxnSpPr>
              <a:cxnSpLocks noChangeShapeType="1"/>
            </p:cNvCxnSpPr>
            <p:nvPr/>
          </p:nvCxnSpPr>
          <p:spPr bwMode="auto">
            <a:xfrm>
              <a:off x="0" y="341697"/>
              <a:ext cx="9144001" cy="0"/>
            </a:xfrm>
            <a:prstGeom prst="line">
              <a:avLst/>
            </a:prstGeom>
            <a:noFill/>
            <a:ln w="120650">
              <a:solidFill>
                <a:srgbClr val="004065"/>
              </a:solidFill>
              <a:round/>
              <a:headEnd/>
              <a:tailEnd/>
            </a:ln>
            <a:extLst>
              <a:ext uri="{909E8E84-426E-40DD-AFC4-6F175D3DCCD1}">
                <a14:hiddenFill xmlns:a14="http://schemas.microsoft.com/office/drawing/2010/main">
                  <a:noFill/>
                </a14:hiddenFill>
              </a:ext>
            </a:extLst>
          </p:spPr>
        </p:cxnSp>
        <p:cxnSp>
          <p:nvCxnSpPr>
            <p:cNvPr id="4" name="Straight Connector 120"/>
            <p:cNvCxnSpPr>
              <a:cxnSpLocks noChangeShapeType="1"/>
            </p:cNvCxnSpPr>
            <p:nvPr/>
          </p:nvCxnSpPr>
          <p:spPr bwMode="auto">
            <a:xfrm>
              <a:off x="-2" y="27372"/>
              <a:ext cx="9144002" cy="0"/>
            </a:xfrm>
            <a:prstGeom prst="line">
              <a:avLst/>
            </a:prstGeom>
            <a:noFill/>
            <a:ln w="63500">
              <a:solidFill>
                <a:srgbClr val="E3D8B9"/>
              </a:solidFill>
              <a:round/>
              <a:headEnd/>
              <a:tailEnd/>
            </a:ln>
            <a:extLst>
              <a:ext uri="{909E8E84-426E-40DD-AFC4-6F175D3DCCD1}">
                <a14:hiddenFill xmlns:a14="http://schemas.microsoft.com/office/drawing/2010/main">
                  <a:noFill/>
                </a14:hiddenFill>
              </a:ext>
            </a:extLst>
          </p:spPr>
        </p:cxnSp>
        <p:cxnSp>
          <p:nvCxnSpPr>
            <p:cNvPr id="5" name="Straight Connector 121"/>
            <p:cNvCxnSpPr>
              <a:cxnSpLocks noChangeShapeType="1"/>
            </p:cNvCxnSpPr>
            <p:nvPr/>
          </p:nvCxnSpPr>
          <p:spPr bwMode="auto">
            <a:xfrm>
              <a:off x="0" y="152400"/>
              <a:ext cx="9144002" cy="0"/>
            </a:xfrm>
            <a:prstGeom prst="line">
              <a:avLst/>
            </a:prstGeom>
            <a:noFill/>
            <a:ln w="174625">
              <a:solidFill>
                <a:srgbClr val="9FDDEA"/>
              </a:solidFill>
              <a:round/>
              <a:headEnd/>
              <a:tailEnd/>
            </a:ln>
            <a:extLst>
              <a:ext uri="{909E8E84-426E-40DD-AFC4-6F175D3DCCD1}">
                <a14:hiddenFill xmlns:a14="http://schemas.microsoft.com/office/drawing/2010/main">
                  <a:noFill/>
                </a14:hiddenFill>
              </a:ext>
            </a:extLst>
          </p:spPr>
        </p:cxnSp>
        <p:cxnSp>
          <p:nvCxnSpPr>
            <p:cNvPr id="6" name="Straight Connector 122"/>
            <p:cNvCxnSpPr>
              <a:cxnSpLocks noChangeShapeType="1"/>
            </p:cNvCxnSpPr>
            <p:nvPr/>
          </p:nvCxnSpPr>
          <p:spPr bwMode="auto">
            <a:xfrm>
              <a:off x="-2" y="263910"/>
              <a:ext cx="9144002" cy="0"/>
            </a:xfrm>
            <a:prstGeom prst="line">
              <a:avLst/>
            </a:prstGeom>
            <a:noFill/>
            <a:ln w="63500">
              <a:solidFill>
                <a:srgbClr val="E3D8B9"/>
              </a:solidFill>
              <a:round/>
              <a:headEnd/>
              <a:tailEnd/>
            </a:ln>
            <a:extLst>
              <a:ext uri="{909E8E84-426E-40DD-AFC4-6F175D3DCCD1}">
                <a14:hiddenFill xmlns:a14="http://schemas.microsoft.com/office/drawing/2010/main">
                  <a:noFill/>
                </a14:hiddenFill>
              </a:ext>
            </a:extLst>
          </p:spPr>
        </p:cxnSp>
      </p:grpSp>
      <p:sp>
        <p:nvSpPr>
          <p:cNvPr id="8" name="Rectangle 7"/>
          <p:cNvSpPr/>
          <p:nvPr/>
        </p:nvSpPr>
        <p:spPr>
          <a:xfrm>
            <a:off x="1866900" y="685800"/>
            <a:ext cx="5410200" cy="552450"/>
          </a:xfrm>
          <a:prstGeom prst="rect">
            <a:avLst/>
          </a:prstGeom>
          <a:solidFill>
            <a:srgbClr val="9FDDEA"/>
          </a:solidFill>
          <a:ln>
            <a:solidFill>
              <a:srgbClr val="E3D8B9"/>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smtClean="0">
                <a:solidFill>
                  <a:srgbClr val="004065"/>
                </a:solidFill>
              </a:rPr>
              <a:t>Breaking Down Barriers</a:t>
            </a:r>
            <a:endParaRPr lang="en-US" sz="2400" b="1" dirty="0">
              <a:solidFill>
                <a:srgbClr val="004065"/>
              </a:solidFill>
            </a:endParaRPr>
          </a:p>
        </p:txBody>
      </p:sp>
      <p:graphicFrame>
        <p:nvGraphicFramePr>
          <p:cNvPr id="10" name="Table 9"/>
          <p:cNvGraphicFramePr>
            <a:graphicFrameLocks noGrp="1"/>
          </p:cNvGraphicFramePr>
          <p:nvPr>
            <p:extLst>
              <p:ext uri="{D42A27DB-BD31-4B8C-83A1-F6EECF244321}">
                <p14:modId xmlns:p14="http://schemas.microsoft.com/office/powerpoint/2010/main" val="370819321"/>
              </p:ext>
            </p:extLst>
          </p:nvPr>
        </p:nvGraphicFramePr>
        <p:xfrm>
          <a:off x="1470025" y="1905000"/>
          <a:ext cx="6096000" cy="3600450"/>
        </p:xfrm>
        <a:graphic>
          <a:graphicData uri="http://schemas.openxmlformats.org/drawingml/2006/table">
            <a:tbl>
              <a:tblPr firstRow="1" bandRow="1">
                <a:tableStyleId>{5C22544A-7EE6-4342-B048-85BDC9FD1C3A}</a:tableStyleId>
              </a:tblPr>
              <a:tblGrid>
                <a:gridCol w="1524000"/>
                <a:gridCol w="1524000"/>
                <a:gridCol w="1524000"/>
                <a:gridCol w="1524000"/>
              </a:tblGrid>
              <a:tr h="895350">
                <a:tc>
                  <a:txBody>
                    <a:bodyPr/>
                    <a:lstStyle/>
                    <a:p>
                      <a:r>
                        <a:rPr lang="en-US" dirty="0" smtClean="0">
                          <a:solidFill>
                            <a:schemeClr val="tx1"/>
                          </a:solidFill>
                        </a:rPr>
                        <a:t>Barrier</a:t>
                      </a:r>
                      <a:endParaRPr lang="en-US" dirty="0">
                        <a:solidFill>
                          <a:schemeClr val="tx1"/>
                        </a:solidFill>
                      </a:endParaRPr>
                    </a:p>
                  </a:txBody>
                  <a:tcPr/>
                </a:tc>
                <a:tc>
                  <a:txBody>
                    <a:bodyPr/>
                    <a:lstStyle/>
                    <a:p>
                      <a:r>
                        <a:rPr lang="en-US" dirty="0" smtClean="0">
                          <a:solidFill>
                            <a:schemeClr val="tx1"/>
                          </a:solidFill>
                        </a:rPr>
                        <a:t>Story/what the barrier means</a:t>
                      </a:r>
                      <a:endParaRPr lang="en-US" dirty="0">
                        <a:solidFill>
                          <a:schemeClr val="tx1"/>
                        </a:solidFill>
                      </a:endParaRPr>
                    </a:p>
                  </a:txBody>
                  <a:tcPr/>
                </a:tc>
                <a:tc>
                  <a:txBody>
                    <a:bodyPr/>
                    <a:lstStyle/>
                    <a:p>
                      <a:r>
                        <a:rPr lang="en-US" dirty="0" smtClean="0">
                          <a:solidFill>
                            <a:schemeClr val="tx1"/>
                          </a:solidFill>
                        </a:rPr>
                        <a:t>Hidden Assumptions</a:t>
                      </a:r>
                      <a:endParaRPr lang="en-US" dirty="0">
                        <a:solidFill>
                          <a:schemeClr val="tx1"/>
                        </a:solidFill>
                      </a:endParaRPr>
                    </a:p>
                  </a:txBody>
                  <a:tcPr/>
                </a:tc>
                <a:tc>
                  <a:txBody>
                    <a:bodyPr/>
                    <a:lstStyle/>
                    <a:p>
                      <a:r>
                        <a:rPr lang="en-US" dirty="0" smtClean="0">
                          <a:solidFill>
                            <a:schemeClr val="tx1"/>
                          </a:solidFill>
                        </a:rPr>
                        <a:t>Possible Interpretation </a:t>
                      </a:r>
                      <a:endParaRPr lang="en-US" dirty="0">
                        <a:solidFill>
                          <a:schemeClr val="tx1"/>
                        </a:solidFill>
                      </a:endParaRPr>
                    </a:p>
                  </a:txBody>
                  <a:tcPr/>
                </a:tc>
              </a:tr>
              <a:tr h="895350">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89535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89535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pic>
        <p:nvPicPr>
          <p:cNvPr id="11" name="Picture 10"/>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95" y="5895974"/>
            <a:ext cx="1285405" cy="962025"/>
          </a:xfrm>
          <a:prstGeom prst="rect">
            <a:avLst/>
          </a:prstGeom>
          <a:noFill/>
          <a:ln>
            <a:noFill/>
          </a:ln>
        </p:spPr>
      </p:pic>
      <p:pic>
        <p:nvPicPr>
          <p:cNvPr id="12" name="Picture 113" descr="Description: N:\326 - IIE San Francisco Shared Data\WES-Tunisia\Promotional Materials\Logos\WES logos\WESlogo_final.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84594" y="5900502"/>
            <a:ext cx="1720850"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161115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1"/>
          <p:cNvGrpSpPr>
            <a:grpSpLocks/>
          </p:cNvGrpSpPr>
          <p:nvPr/>
        </p:nvGrpSpPr>
        <p:grpSpPr bwMode="auto">
          <a:xfrm>
            <a:off x="0" y="23813"/>
            <a:ext cx="9144000" cy="314325"/>
            <a:chOff x="-2" y="27372"/>
            <a:chExt cx="9144004" cy="314325"/>
          </a:xfrm>
        </p:grpSpPr>
        <p:cxnSp>
          <p:nvCxnSpPr>
            <p:cNvPr id="3" name="Straight Connector 119"/>
            <p:cNvCxnSpPr>
              <a:cxnSpLocks noChangeShapeType="1"/>
            </p:cNvCxnSpPr>
            <p:nvPr/>
          </p:nvCxnSpPr>
          <p:spPr bwMode="auto">
            <a:xfrm>
              <a:off x="0" y="341697"/>
              <a:ext cx="9144001" cy="0"/>
            </a:xfrm>
            <a:prstGeom prst="line">
              <a:avLst/>
            </a:prstGeom>
            <a:noFill/>
            <a:ln w="120650">
              <a:solidFill>
                <a:srgbClr val="004065"/>
              </a:solidFill>
              <a:round/>
              <a:headEnd/>
              <a:tailEnd/>
            </a:ln>
            <a:extLst>
              <a:ext uri="{909E8E84-426E-40DD-AFC4-6F175D3DCCD1}">
                <a14:hiddenFill xmlns:a14="http://schemas.microsoft.com/office/drawing/2010/main">
                  <a:noFill/>
                </a14:hiddenFill>
              </a:ext>
            </a:extLst>
          </p:spPr>
        </p:cxnSp>
        <p:cxnSp>
          <p:nvCxnSpPr>
            <p:cNvPr id="4" name="Straight Connector 120"/>
            <p:cNvCxnSpPr>
              <a:cxnSpLocks noChangeShapeType="1"/>
            </p:cNvCxnSpPr>
            <p:nvPr/>
          </p:nvCxnSpPr>
          <p:spPr bwMode="auto">
            <a:xfrm>
              <a:off x="-2" y="27372"/>
              <a:ext cx="9144002" cy="0"/>
            </a:xfrm>
            <a:prstGeom prst="line">
              <a:avLst/>
            </a:prstGeom>
            <a:noFill/>
            <a:ln w="63500">
              <a:solidFill>
                <a:srgbClr val="E3D8B9"/>
              </a:solidFill>
              <a:round/>
              <a:headEnd/>
              <a:tailEnd/>
            </a:ln>
            <a:extLst>
              <a:ext uri="{909E8E84-426E-40DD-AFC4-6F175D3DCCD1}">
                <a14:hiddenFill xmlns:a14="http://schemas.microsoft.com/office/drawing/2010/main">
                  <a:noFill/>
                </a14:hiddenFill>
              </a:ext>
            </a:extLst>
          </p:spPr>
        </p:cxnSp>
        <p:cxnSp>
          <p:nvCxnSpPr>
            <p:cNvPr id="5" name="Straight Connector 121"/>
            <p:cNvCxnSpPr>
              <a:cxnSpLocks noChangeShapeType="1"/>
            </p:cNvCxnSpPr>
            <p:nvPr/>
          </p:nvCxnSpPr>
          <p:spPr bwMode="auto">
            <a:xfrm>
              <a:off x="0" y="152400"/>
              <a:ext cx="9144002" cy="0"/>
            </a:xfrm>
            <a:prstGeom prst="line">
              <a:avLst/>
            </a:prstGeom>
            <a:noFill/>
            <a:ln w="174625">
              <a:solidFill>
                <a:srgbClr val="9FDDEA"/>
              </a:solidFill>
              <a:round/>
              <a:headEnd/>
              <a:tailEnd/>
            </a:ln>
            <a:extLst>
              <a:ext uri="{909E8E84-426E-40DD-AFC4-6F175D3DCCD1}">
                <a14:hiddenFill xmlns:a14="http://schemas.microsoft.com/office/drawing/2010/main">
                  <a:noFill/>
                </a14:hiddenFill>
              </a:ext>
            </a:extLst>
          </p:spPr>
        </p:cxnSp>
        <p:cxnSp>
          <p:nvCxnSpPr>
            <p:cNvPr id="6" name="Straight Connector 122"/>
            <p:cNvCxnSpPr>
              <a:cxnSpLocks noChangeShapeType="1"/>
            </p:cNvCxnSpPr>
            <p:nvPr/>
          </p:nvCxnSpPr>
          <p:spPr bwMode="auto">
            <a:xfrm>
              <a:off x="-2" y="263910"/>
              <a:ext cx="9144002" cy="0"/>
            </a:xfrm>
            <a:prstGeom prst="line">
              <a:avLst/>
            </a:prstGeom>
            <a:noFill/>
            <a:ln w="63500">
              <a:solidFill>
                <a:srgbClr val="E3D8B9"/>
              </a:solidFill>
              <a:round/>
              <a:headEnd/>
              <a:tailEnd/>
            </a:ln>
            <a:extLst>
              <a:ext uri="{909E8E84-426E-40DD-AFC4-6F175D3DCCD1}">
                <a14:hiddenFill xmlns:a14="http://schemas.microsoft.com/office/drawing/2010/main">
                  <a:noFill/>
                </a14:hiddenFill>
              </a:ext>
            </a:extLst>
          </p:spPr>
        </p:cxnSp>
      </p:grpSp>
      <p:sp>
        <p:nvSpPr>
          <p:cNvPr id="8" name="Rectangle 7"/>
          <p:cNvSpPr/>
          <p:nvPr/>
        </p:nvSpPr>
        <p:spPr>
          <a:xfrm>
            <a:off x="1866900" y="685800"/>
            <a:ext cx="5410200" cy="552450"/>
          </a:xfrm>
          <a:prstGeom prst="rect">
            <a:avLst/>
          </a:prstGeom>
          <a:solidFill>
            <a:srgbClr val="9FDDEA"/>
          </a:solidFill>
          <a:ln>
            <a:solidFill>
              <a:srgbClr val="E3D8B9"/>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smtClean="0">
                <a:solidFill>
                  <a:srgbClr val="004065"/>
                </a:solidFill>
              </a:rPr>
              <a:t>Breaking Down Barriers - Examples</a:t>
            </a:r>
            <a:endParaRPr lang="en-US" sz="2400" b="1" dirty="0">
              <a:solidFill>
                <a:srgbClr val="004065"/>
              </a:solidFill>
            </a:endParaRPr>
          </a:p>
        </p:txBody>
      </p:sp>
      <p:graphicFrame>
        <p:nvGraphicFramePr>
          <p:cNvPr id="10" name="Table 9"/>
          <p:cNvGraphicFramePr>
            <a:graphicFrameLocks noGrp="1"/>
          </p:cNvGraphicFramePr>
          <p:nvPr>
            <p:extLst>
              <p:ext uri="{D42A27DB-BD31-4B8C-83A1-F6EECF244321}">
                <p14:modId xmlns:p14="http://schemas.microsoft.com/office/powerpoint/2010/main" val="892842216"/>
              </p:ext>
            </p:extLst>
          </p:nvPr>
        </p:nvGraphicFramePr>
        <p:xfrm>
          <a:off x="1523999" y="1524000"/>
          <a:ext cx="6096000" cy="4748889"/>
        </p:xfrm>
        <a:graphic>
          <a:graphicData uri="http://schemas.openxmlformats.org/drawingml/2006/table">
            <a:tbl>
              <a:tblPr firstRow="1" bandRow="1">
                <a:tableStyleId>{5C22544A-7EE6-4342-B048-85BDC9FD1C3A}</a:tableStyleId>
              </a:tblPr>
              <a:tblGrid>
                <a:gridCol w="1524000"/>
                <a:gridCol w="1524000"/>
                <a:gridCol w="1524000"/>
                <a:gridCol w="1524000"/>
              </a:tblGrid>
              <a:tr h="539557">
                <a:tc>
                  <a:txBody>
                    <a:bodyPr/>
                    <a:lstStyle/>
                    <a:p>
                      <a:r>
                        <a:rPr lang="en-US" sz="1400" dirty="0" smtClean="0">
                          <a:solidFill>
                            <a:schemeClr val="tx1"/>
                          </a:solidFill>
                        </a:rPr>
                        <a:t>Barrier</a:t>
                      </a:r>
                      <a:endParaRPr lang="en-US" sz="1400" dirty="0">
                        <a:solidFill>
                          <a:schemeClr val="tx1"/>
                        </a:solidFill>
                      </a:endParaRPr>
                    </a:p>
                  </a:txBody>
                  <a:tcPr/>
                </a:tc>
                <a:tc>
                  <a:txBody>
                    <a:bodyPr/>
                    <a:lstStyle/>
                    <a:p>
                      <a:r>
                        <a:rPr lang="en-US" sz="1400" dirty="0" smtClean="0">
                          <a:solidFill>
                            <a:schemeClr val="tx1"/>
                          </a:solidFill>
                        </a:rPr>
                        <a:t>Story/what the barrier means</a:t>
                      </a:r>
                      <a:endParaRPr lang="en-US" sz="1400" dirty="0">
                        <a:solidFill>
                          <a:schemeClr val="tx1"/>
                        </a:solidFill>
                      </a:endParaRPr>
                    </a:p>
                  </a:txBody>
                  <a:tcPr/>
                </a:tc>
                <a:tc>
                  <a:txBody>
                    <a:bodyPr/>
                    <a:lstStyle/>
                    <a:p>
                      <a:r>
                        <a:rPr lang="en-US" sz="1400" dirty="0" smtClean="0">
                          <a:solidFill>
                            <a:schemeClr val="tx1"/>
                          </a:solidFill>
                        </a:rPr>
                        <a:t>Hidden Assumptions</a:t>
                      </a:r>
                      <a:endParaRPr lang="en-US" sz="1400" dirty="0">
                        <a:solidFill>
                          <a:schemeClr val="tx1"/>
                        </a:solidFill>
                      </a:endParaRPr>
                    </a:p>
                  </a:txBody>
                  <a:tcPr/>
                </a:tc>
                <a:tc>
                  <a:txBody>
                    <a:bodyPr/>
                    <a:lstStyle/>
                    <a:p>
                      <a:r>
                        <a:rPr lang="en-US" sz="1400" dirty="0" smtClean="0">
                          <a:solidFill>
                            <a:schemeClr val="tx1"/>
                          </a:solidFill>
                        </a:rPr>
                        <a:t>Possible Interpretation </a:t>
                      </a:r>
                      <a:endParaRPr lang="en-US" sz="1400" dirty="0">
                        <a:solidFill>
                          <a:schemeClr val="tx1"/>
                        </a:solidFill>
                      </a:endParaRPr>
                    </a:p>
                  </a:txBody>
                  <a:tcPr/>
                </a:tc>
              </a:tr>
              <a:tr h="842118">
                <a:tc>
                  <a:txBody>
                    <a:bodyPr/>
                    <a:lstStyle/>
                    <a:p>
                      <a:pPr marL="228600" marR="0">
                        <a:lnSpc>
                          <a:spcPct val="115000"/>
                        </a:lnSpc>
                        <a:spcBef>
                          <a:spcPts val="0"/>
                        </a:spcBef>
                        <a:spcAft>
                          <a:spcPts val="1000"/>
                        </a:spcAft>
                      </a:pPr>
                      <a:r>
                        <a:rPr lang="en-US" sz="1400" b="0" dirty="0">
                          <a:effectLst/>
                          <a:latin typeface="Calibri"/>
                          <a:ea typeface="Calibri"/>
                          <a:cs typeface="Times New Roman"/>
                        </a:rPr>
                        <a:t>I don’t have any time. </a:t>
                      </a:r>
                    </a:p>
                  </a:txBody>
                  <a:tcPr marL="68580" marR="68580" marT="0" marB="0"/>
                </a:tc>
                <a:tc>
                  <a:txBody>
                    <a:bodyPr/>
                    <a:lstStyle/>
                    <a:p>
                      <a:pPr marL="228600" marR="0">
                        <a:lnSpc>
                          <a:spcPct val="115000"/>
                        </a:lnSpc>
                        <a:spcBef>
                          <a:spcPts val="0"/>
                        </a:spcBef>
                        <a:spcAft>
                          <a:spcPts val="1000"/>
                        </a:spcAft>
                      </a:pPr>
                      <a:r>
                        <a:rPr lang="en-US" sz="1400" b="0" dirty="0">
                          <a:effectLst/>
                          <a:latin typeface="Calibri"/>
                          <a:ea typeface="Calibri"/>
                          <a:cs typeface="Times New Roman"/>
                        </a:rPr>
                        <a:t>Too many things on my plate….</a:t>
                      </a:r>
                    </a:p>
                  </a:txBody>
                  <a:tcPr marL="68580" marR="68580" marT="0" marB="0"/>
                </a:tc>
                <a:tc>
                  <a:txBody>
                    <a:bodyPr/>
                    <a:lstStyle/>
                    <a:p>
                      <a:pPr marL="228600" marR="0">
                        <a:lnSpc>
                          <a:spcPct val="115000"/>
                        </a:lnSpc>
                        <a:spcBef>
                          <a:spcPts val="0"/>
                        </a:spcBef>
                        <a:spcAft>
                          <a:spcPts val="1000"/>
                        </a:spcAft>
                      </a:pPr>
                      <a:r>
                        <a:rPr lang="en-US" sz="1400" b="0" dirty="0">
                          <a:effectLst/>
                          <a:latin typeface="Calibri"/>
                          <a:ea typeface="Calibri"/>
                          <a:cs typeface="Times New Roman"/>
                        </a:rPr>
                        <a:t>It will take a lot of time.</a:t>
                      </a:r>
                    </a:p>
                    <a:p>
                      <a:pPr marL="228600" marR="0">
                        <a:lnSpc>
                          <a:spcPct val="115000"/>
                        </a:lnSpc>
                        <a:spcBef>
                          <a:spcPts val="0"/>
                        </a:spcBef>
                        <a:spcAft>
                          <a:spcPts val="1000"/>
                        </a:spcAft>
                      </a:pPr>
                      <a:r>
                        <a:rPr lang="en-US" sz="1400" b="0" dirty="0" smtClean="0">
                          <a:effectLst/>
                          <a:latin typeface="Calibri"/>
                          <a:ea typeface="Calibri"/>
                          <a:cs typeface="Times New Roman"/>
                        </a:rPr>
                        <a:t>Scarcity</a:t>
                      </a:r>
                      <a:r>
                        <a:rPr lang="en-US" sz="1400" b="0" dirty="0">
                          <a:effectLst/>
                          <a:latin typeface="Calibri"/>
                          <a:ea typeface="Calibri"/>
                          <a:cs typeface="Times New Roman"/>
                        </a:rPr>
                        <a:t> </a:t>
                      </a:r>
                    </a:p>
                  </a:txBody>
                  <a:tcPr marL="68580" marR="68580" marT="0" marB="0"/>
                </a:tc>
                <a:tc>
                  <a:txBody>
                    <a:bodyPr/>
                    <a:lstStyle/>
                    <a:p>
                      <a:pPr marL="228600" marR="0">
                        <a:lnSpc>
                          <a:spcPct val="115000"/>
                        </a:lnSpc>
                        <a:spcBef>
                          <a:spcPts val="0"/>
                        </a:spcBef>
                        <a:spcAft>
                          <a:spcPts val="1000"/>
                        </a:spcAft>
                      </a:pPr>
                      <a:r>
                        <a:rPr lang="en-US" sz="1400" b="0">
                          <a:effectLst/>
                          <a:latin typeface="Calibri"/>
                          <a:ea typeface="Calibri"/>
                          <a:cs typeface="Times New Roman"/>
                        </a:rPr>
                        <a:t>It does not need to take a lot of time.</a:t>
                      </a:r>
                    </a:p>
                  </a:txBody>
                  <a:tcPr marL="68580" marR="68580" marT="0" marB="0"/>
                </a:tc>
              </a:tr>
              <a:tr h="1288840">
                <a:tc>
                  <a:txBody>
                    <a:bodyPr/>
                    <a:lstStyle/>
                    <a:p>
                      <a:pPr marL="228600" marR="0">
                        <a:lnSpc>
                          <a:spcPct val="115000"/>
                        </a:lnSpc>
                        <a:spcBef>
                          <a:spcPts val="0"/>
                        </a:spcBef>
                        <a:spcAft>
                          <a:spcPts val="1000"/>
                        </a:spcAft>
                      </a:pPr>
                      <a:r>
                        <a:rPr lang="en-US" sz="1400" b="0" dirty="0">
                          <a:effectLst/>
                          <a:latin typeface="Calibri"/>
                          <a:ea typeface="Calibri"/>
                          <a:cs typeface="Times New Roman"/>
                        </a:rPr>
                        <a:t>No experience, perception of leadership, conservative mindset. </a:t>
                      </a:r>
                    </a:p>
                  </a:txBody>
                  <a:tcPr marL="68580" marR="68580" marT="0" marB="0"/>
                </a:tc>
                <a:tc>
                  <a:txBody>
                    <a:bodyPr/>
                    <a:lstStyle/>
                    <a:p>
                      <a:pPr marL="228600" marR="0">
                        <a:lnSpc>
                          <a:spcPct val="115000"/>
                        </a:lnSpc>
                        <a:spcBef>
                          <a:spcPts val="0"/>
                        </a:spcBef>
                        <a:spcAft>
                          <a:spcPts val="1000"/>
                        </a:spcAft>
                      </a:pPr>
                      <a:r>
                        <a:rPr lang="en-US" sz="1400" b="0" dirty="0">
                          <a:effectLst/>
                          <a:latin typeface="Calibri"/>
                          <a:ea typeface="Calibri"/>
                          <a:cs typeface="Times New Roman"/>
                        </a:rPr>
                        <a:t>No one will listen.  They won’t buy in.</a:t>
                      </a:r>
                    </a:p>
                  </a:txBody>
                  <a:tcPr marL="68580" marR="68580" marT="0" marB="0"/>
                </a:tc>
                <a:tc>
                  <a:txBody>
                    <a:bodyPr/>
                    <a:lstStyle/>
                    <a:p>
                      <a:pPr marL="228600" marR="0">
                        <a:lnSpc>
                          <a:spcPct val="115000"/>
                        </a:lnSpc>
                        <a:spcBef>
                          <a:spcPts val="0"/>
                        </a:spcBef>
                        <a:spcAft>
                          <a:spcPts val="1000"/>
                        </a:spcAft>
                      </a:pPr>
                      <a:r>
                        <a:rPr lang="en-US" sz="1400" b="0" dirty="0">
                          <a:effectLst/>
                          <a:latin typeface="Calibri"/>
                          <a:ea typeface="Calibri"/>
                          <a:cs typeface="Times New Roman"/>
                        </a:rPr>
                        <a:t>I can’t communicate powerfully enough to influence them</a:t>
                      </a:r>
                      <a:r>
                        <a:rPr lang="en-US" sz="1400" b="0" dirty="0" smtClean="0">
                          <a:effectLst/>
                          <a:latin typeface="Calibri"/>
                          <a:ea typeface="Calibri"/>
                          <a:cs typeface="Times New Roman"/>
                        </a:rPr>
                        <a:t>. </a:t>
                      </a:r>
                      <a:endParaRPr lang="en-US" sz="1400" b="0" dirty="0">
                        <a:effectLst/>
                        <a:latin typeface="Calibri"/>
                        <a:ea typeface="Calibri"/>
                        <a:cs typeface="Times New Roman"/>
                      </a:endParaRPr>
                    </a:p>
                  </a:txBody>
                  <a:tcPr marL="68580" marR="68580" marT="0" marB="0"/>
                </a:tc>
                <a:tc>
                  <a:txBody>
                    <a:bodyPr/>
                    <a:lstStyle/>
                    <a:p>
                      <a:pPr marL="228600" marR="0">
                        <a:lnSpc>
                          <a:spcPct val="115000"/>
                        </a:lnSpc>
                        <a:spcBef>
                          <a:spcPts val="0"/>
                        </a:spcBef>
                        <a:spcAft>
                          <a:spcPts val="1000"/>
                        </a:spcAft>
                      </a:pPr>
                      <a:r>
                        <a:rPr lang="en-US" sz="1400" b="0">
                          <a:effectLst/>
                          <a:latin typeface="Calibri"/>
                          <a:ea typeface="Calibri"/>
                          <a:cs typeface="Times New Roman"/>
                        </a:rPr>
                        <a:t>I could design a powerful conversation.</a:t>
                      </a:r>
                    </a:p>
                  </a:txBody>
                  <a:tcPr marL="68580" marR="68580" marT="0" marB="0"/>
                </a:tc>
              </a:tr>
              <a:tr h="2057400">
                <a:tc>
                  <a:txBody>
                    <a:bodyPr/>
                    <a:lstStyle/>
                    <a:p>
                      <a:pPr marL="228600" marR="0">
                        <a:lnSpc>
                          <a:spcPct val="115000"/>
                        </a:lnSpc>
                        <a:spcBef>
                          <a:spcPts val="0"/>
                        </a:spcBef>
                        <a:spcAft>
                          <a:spcPts val="1000"/>
                        </a:spcAft>
                      </a:pPr>
                      <a:r>
                        <a:rPr lang="en-US" sz="1400" b="0" dirty="0">
                          <a:effectLst/>
                          <a:latin typeface="Calibri"/>
                          <a:ea typeface="Calibri"/>
                          <a:cs typeface="Times New Roman"/>
                        </a:rPr>
                        <a:t>Not willing to take the risk</a:t>
                      </a:r>
                    </a:p>
                  </a:txBody>
                  <a:tcPr marL="68580" marR="68580" marT="0" marB="0"/>
                </a:tc>
                <a:tc>
                  <a:txBody>
                    <a:bodyPr/>
                    <a:lstStyle/>
                    <a:p>
                      <a:pPr marL="228600" marR="0">
                        <a:lnSpc>
                          <a:spcPct val="115000"/>
                        </a:lnSpc>
                        <a:spcBef>
                          <a:spcPts val="0"/>
                        </a:spcBef>
                        <a:spcAft>
                          <a:spcPts val="1000"/>
                        </a:spcAft>
                      </a:pPr>
                      <a:r>
                        <a:rPr lang="en-US" sz="1400" b="0" dirty="0">
                          <a:effectLst/>
                          <a:latin typeface="Calibri"/>
                          <a:ea typeface="Calibri"/>
                          <a:cs typeface="Times New Roman"/>
                        </a:rPr>
                        <a:t>Might fail, lose credibility</a:t>
                      </a:r>
                    </a:p>
                  </a:txBody>
                  <a:tcPr marL="68580" marR="68580" marT="0" marB="0"/>
                </a:tc>
                <a:tc>
                  <a:txBody>
                    <a:bodyPr/>
                    <a:lstStyle/>
                    <a:p>
                      <a:pPr marL="228600" marR="0">
                        <a:lnSpc>
                          <a:spcPct val="115000"/>
                        </a:lnSpc>
                        <a:spcBef>
                          <a:spcPts val="0"/>
                        </a:spcBef>
                        <a:spcAft>
                          <a:spcPts val="1000"/>
                        </a:spcAft>
                      </a:pPr>
                      <a:r>
                        <a:rPr lang="en-US" sz="1400" b="0" dirty="0">
                          <a:effectLst/>
                          <a:latin typeface="Calibri"/>
                          <a:ea typeface="Calibri"/>
                          <a:cs typeface="Times New Roman"/>
                        </a:rPr>
                        <a:t>I can’t design this vision in a way that I will be successful.</a:t>
                      </a:r>
                    </a:p>
                    <a:p>
                      <a:pPr marL="228600" marR="0">
                        <a:lnSpc>
                          <a:spcPct val="115000"/>
                        </a:lnSpc>
                        <a:spcBef>
                          <a:spcPts val="0"/>
                        </a:spcBef>
                        <a:spcAft>
                          <a:spcPts val="1000"/>
                        </a:spcAft>
                      </a:pPr>
                      <a:r>
                        <a:rPr lang="en-US" sz="1400" b="0" dirty="0">
                          <a:effectLst/>
                          <a:latin typeface="Calibri"/>
                          <a:ea typeface="Calibri"/>
                          <a:cs typeface="Times New Roman"/>
                        </a:rPr>
                        <a:t> </a:t>
                      </a:r>
                    </a:p>
                  </a:txBody>
                  <a:tcPr marL="68580" marR="68580" marT="0" marB="0"/>
                </a:tc>
                <a:tc>
                  <a:txBody>
                    <a:bodyPr/>
                    <a:lstStyle/>
                    <a:p>
                      <a:pPr marL="228600" marR="0">
                        <a:lnSpc>
                          <a:spcPct val="115000"/>
                        </a:lnSpc>
                        <a:spcBef>
                          <a:spcPts val="0"/>
                        </a:spcBef>
                        <a:spcAft>
                          <a:spcPts val="1000"/>
                        </a:spcAft>
                      </a:pPr>
                      <a:r>
                        <a:rPr lang="en-US" sz="1400" b="0" dirty="0">
                          <a:effectLst/>
                          <a:latin typeface="Calibri"/>
                          <a:ea typeface="Calibri"/>
                          <a:cs typeface="Times New Roman"/>
                        </a:rPr>
                        <a:t>Maybe the key is commitment; maybe it is possible to design a structure for fulfilling the vision.</a:t>
                      </a:r>
                    </a:p>
                  </a:txBody>
                  <a:tcPr marL="68580" marR="68580" marT="0" marB="0"/>
                </a:tc>
              </a:tr>
            </a:tbl>
          </a:graphicData>
        </a:graphic>
      </p:graphicFrame>
      <p:pic>
        <p:nvPicPr>
          <p:cNvPr id="11" name="Picture 10"/>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95" y="5895974"/>
            <a:ext cx="1285405" cy="962025"/>
          </a:xfrm>
          <a:prstGeom prst="rect">
            <a:avLst/>
          </a:prstGeom>
          <a:noFill/>
          <a:ln>
            <a:noFill/>
          </a:ln>
        </p:spPr>
      </p:pic>
      <p:pic>
        <p:nvPicPr>
          <p:cNvPr id="12" name="Picture 113" descr="Description: N:\326 - IIE San Francisco Shared Data\WES-Tunisia\Promotional Materials\Logos\WES logos\WESlogo_final.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84594" y="5900502"/>
            <a:ext cx="1720850"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121884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1"/>
          <p:cNvGrpSpPr>
            <a:grpSpLocks/>
          </p:cNvGrpSpPr>
          <p:nvPr/>
        </p:nvGrpSpPr>
        <p:grpSpPr bwMode="auto">
          <a:xfrm>
            <a:off x="0" y="23813"/>
            <a:ext cx="9144000" cy="314325"/>
            <a:chOff x="-2" y="27372"/>
            <a:chExt cx="9144004" cy="314325"/>
          </a:xfrm>
        </p:grpSpPr>
        <p:cxnSp>
          <p:nvCxnSpPr>
            <p:cNvPr id="3" name="Straight Connector 119"/>
            <p:cNvCxnSpPr>
              <a:cxnSpLocks noChangeShapeType="1"/>
            </p:cNvCxnSpPr>
            <p:nvPr/>
          </p:nvCxnSpPr>
          <p:spPr bwMode="auto">
            <a:xfrm>
              <a:off x="0" y="341697"/>
              <a:ext cx="9144001" cy="0"/>
            </a:xfrm>
            <a:prstGeom prst="line">
              <a:avLst/>
            </a:prstGeom>
            <a:noFill/>
            <a:ln w="120650">
              <a:solidFill>
                <a:srgbClr val="004065"/>
              </a:solidFill>
              <a:round/>
              <a:headEnd/>
              <a:tailEnd/>
            </a:ln>
            <a:extLst>
              <a:ext uri="{909E8E84-426E-40DD-AFC4-6F175D3DCCD1}">
                <a14:hiddenFill xmlns:a14="http://schemas.microsoft.com/office/drawing/2010/main">
                  <a:noFill/>
                </a14:hiddenFill>
              </a:ext>
            </a:extLst>
          </p:spPr>
        </p:cxnSp>
        <p:cxnSp>
          <p:nvCxnSpPr>
            <p:cNvPr id="4" name="Straight Connector 120"/>
            <p:cNvCxnSpPr>
              <a:cxnSpLocks noChangeShapeType="1"/>
            </p:cNvCxnSpPr>
            <p:nvPr/>
          </p:nvCxnSpPr>
          <p:spPr bwMode="auto">
            <a:xfrm>
              <a:off x="-2" y="27372"/>
              <a:ext cx="9144002" cy="0"/>
            </a:xfrm>
            <a:prstGeom prst="line">
              <a:avLst/>
            </a:prstGeom>
            <a:noFill/>
            <a:ln w="63500">
              <a:solidFill>
                <a:srgbClr val="E3D8B9"/>
              </a:solidFill>
              <a:round/>
              <a:headEnd/>
              <a:tailEnd/>
            </a:ln>
            <a:extLst>
              <a:ext uri="{909E8E84-426E-40DD-AFC4-6F175D3DCCD1}">
                <a14:hiddenFill xmlns:a14="http://schemas.microsoft.com/office/drawing/2010/main">
                  <a:noFill/>
                </a14:hiddenFill>
              </a:ext>
            </a:extLst>
          </p:spPr>
        </p:cxnSp>
        <p:cxnSp>
          <p:nvCxnSpPr>
            <p:cNvPr id="5" name="Straight Connector 121"/>
            <p:cNvCxnSpPr>
              <a:cxnSpLocks noChangeShapeType="1"/>
            </p:cNvCxnSpPr>
            <p:nvPr/>
          </p:nvCxnSpPr>
          <p:spPr bwMode="auto">
            <a:xfrm>
              <a:off x="0" y="152400"/>
              <a:ext cx="9144002" cy="0"/>
            </a:xfrm>
            <a:prstGeom prst="line">
              <a:avLst/>
            </a:prstGeom>
            <a:noFill/>
            <a:ln w="174625">
              <a:solidFill>
                <a:srgbClr val="9FDDEA"/>
              </a:solidFill>
              <a:round/>
              <a:headEnd/>
              <a:tailEnd/>
            </a:ln>
            <a:extLst>
              <a:ext uri="{909E8E84-426E-40DD-AFC4-6F175D3DCCD1}">
                <a14:hiddenFill xmlns:a14="http://schemas.microsoft.com/office/drawing/2010/main">
                  <a:noFill/>
                </a14:hiddenFill>
              </a:ext>
            </a:extLst>
          </p:spPr>
        </p:cxnSp>
        <p:cxnSp>
          <p:nvCxnSpPr>
            <p:cNvPr id="6" name="Straight Connector 122"/>
            <p:cNvCxnSpPr>
              <a:cxnSpLocks noChangeShapeType="1"/>
            </p:cNvCxnSpPr>
            <p:nvPr/>
          </p:nvCxnSpPr>
          <p:spPr bwMode="auto">
            <a:xfrm>
              <a:off x="-2" y="263910"/>
              <a:ext cx="9144002" cy="0"/>
            </a:xfrm>
            <a:prstGeom prst="line">
              <a:avLst/>
            </a:prstGeom>
            <a:noFill/>
            <a:ln w="63500">
              <a:solidFill>
                <a:srgbClr val="E3D8B9"/>
              </a:solidFill>
              <a:round/>
              <a:headEnd/>
              <a:tailEnd/>
            </a:ln>
            <a:extLst>
              <a:ext uri="{909E8E84-426E-40DD-AFC4-6F175D3DCCD1}">
                <a14:hiddenFill xmlns:a14="http://schemas.microsoft.com/office/drawing/2010/main">
                  <a:noFill/>
                </a14:hiddenFill>
              </a:ext>
            </a:extLst>
          </p:spPr>
        </p:cxnSp>
      </p:grpSp>
      <p:sp>
        <p:nvSpPr>
          <p:cNvPr id="8" name="Rectangle 7"/>
          <p:cNvSpPr/>
          <p:nvPr/>
        </p:nvSpPr>
        <p:spPr>
          <a:xfrm>
            <a:off x="1866900" y="685800"/>
            <a:ext cx="5410200" cy="552450"/>
          </a:xfrm>
          <a:prstGeom prst="rect">
            <a:avLst/>
          </a:prstGeom>
          <a:solidFill>
            <a:srgbClr val="9FDDEA"/>
          </a:solidFill>
          <a:ln>
            <a:solidFill>
              <a:srgbClr val="E3D8B9"/>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smtClean="0">
                <a:solidFill>
                  <a:srgbClr val="004065"/>
                </a:solidFill>
              </a:rPr>
              <a:t>Breaking Down Barriers - Examples</a:t>
            </a:r>
            <a:endParaRPr lang="en-US" sz="2400" b="1" dirty="0">
              <a:solidFill>
                <a:srgbClr val="004065"/>
              </a:solidFill>
            </a:endParaRPr>
          </a:p>
        </p:txBody>
      </p:sp>
      <p:graphicFrame>
        <p:nvGraphicFramePr>
          <p:cNvPr id="10" name="Table 9"/>
          <p:cNvGraphicFramePr>
            <a:graphicFrameLocks noGrp="1"/>
          </p:cNvGraphicFramePr>
          <p:nvPr>
            <p:extLst>
              <p:ext uri="{D42A27DB-BD31-4B8C-83A1-F6EECF244321}">
                <p14:modId xmlns:p14="http://schemas.microsoft.com/office/powerpoint/2010/main" val="2464715920"/>
              </p:ext>
            </p:extLst>
          </p:nvPr>
        </p:nvGraphicFramePr>
        <p:xfrm>
          <a:off x="1524001" y="1813010"/>
          <a:ext cx="6096000" cy="4142909"/>
        </p:xfrm>
        <a:graphic>
          <a:graphicData uri="http://schemas.openxmlformats.org/drawingml/2006/table">
            <a:tbl>
              <a:tblPr firstRow="1" bandRow="1">
                <a:tableStyleId>{5C22544A-7EE6-4342-B048-85BDC9FD1C3A}</a:tableStyleId>
              </a:tblPr>
              <a:tblGrid>
                <a:gridCol w="1524000"/>
                <a:gridCol w="1524000"/>
                <a:gridCol w="1524000"/>
                <a:gridCol w="1524000"/>
              </a:tblGrid>
              <a:tr h="539557">
                <a:tc>
                  <a:txBody>
                    <a:bodyPr/>
                    <a:lstStyle/>
                    <a:p>
                      <a:r>
                        <a:rPr lang="en-US" sz="1200" dirty="0" smtClean="0">
                          <a:solidFill>
                            <a:schemeClr val="tx1"/>
                          </a:solidFill>
                        </a:rPr>
                        <a:t>Barrier</a:t>
                      </a:r>
                      <a:endParaRPr lang="en-US" sz="1200" dirty="0">
                        <a:solidFill>
                          <a:schemeClr val="tx1"/>
                        </a:solidFill>
                      </a:endParaRPr>
                    </a:p>
                  </a:txBody>
                  <a:tcPr/>
                </a:tc>
                <a:tc>
                  <a:txBody>
                    <a:bodyPr/>
                    <a:lstStyle/>
                    <a:p>
                      <a:r>
                        <a:rPr lang="en-US" sz="1200" dirty="0" smtClean="0">
                          <a:solidFill>
                            <a:schemeClr val="tx1"/>
                          </a:solidFill>
                        </a:rPr>
                        <a:t>Story/what the barrier means</a:t>
                      </a:r>
                      <a:endParaRPr lang="en-US" sz="1200" dirty="0">
                        <a:solidFill>
                          <a:schemeClr val="tx1"/>
                        </a:solidFill>
                      </a:endParaRPr>
                    </a:p>
                  </a:txBody>
                  <a:tcPr/>
                </a:tc>
                <a:tc>
                  <a:txBody>
                    <a:bodyPr/>
                    <a:lstStyle/>
                    <a:p>
                      <a:r>
                        <a:rPr lang="en-US" sz="1200" dirty="0" smtClean="0">
                          <a:solidFill>
                            <a:schemeClr val="tx1"/>
                          </a:solidFill>
                        </a:rPr>
                        <a:t>Hidden Assumptions</a:t>
                      </a:r>
                      <a:endParaRPr lang="en-US" sz="1200" dirty="0">
                        <a:solidFill>
                          <a:schemeClr val="tx1"/>
                        </a:solidFill>
                      </a:endParaRPr>
                    </a:p>
                  </a:txBody>
                  <a:tcPr/>
                </a:tc>
                <a:tc>
                  <a:txBody>
                    <a:bodyPr/>
                    <a:lstStyle/>
                    <a:p>
                      <a:r>
                        <a:rPr lang="en-US" sz="1200" dirty="0" smtClean="0">
                          <a:solidFill>
                            <a:schemeClr val="tx1"/>
                          </a:solidFill>
                        </a:rPr>
                        <a:t>Possible Interpretation </a:t>
                      </a:r>
                      <a:endParaRPr lang="en-US" sz="1200" dirty="0">
                        <a:solidFill>
                          <a:schemeClr val="tx1"/>
                        </a:solidFill>
                      </a:endParaRPr>
                    </a:p>
                  </a:txBody>
                  <a:tcPr/>
                </a:tc>
              </a:tr>
              <a:tr h="918318">
                <a:tc>
                  <a:txBody>
                    <a:bodyPr/>
                    <a:lstStyle/>
                    <a:p>
                      <a:pPr marL="228600" marR="0">
                        <a:lnSpc>
                          <a:spcPct val="115000"/>
                        </a:lnSpc>
                        <a:spcBef>
                          <a:spcPts val="0"/>
                        </a:spcBef>
                        <a:spcAft>
                          <a:spcPts val="1000"/>
                        </a:spcAft>
                      </a:pPr>
                      <a:r>
                        <a:rPr lang="en-US" sz="1200" b="0" dirty="0">
                          <a:effectLst/>
                          <a:latin typeface="Calibri"/>
                          <a:ea typeface="Calibri"/>
                          <a:cs typeface="Times New Roman"/>
                        </a:rPr>
                        <a:t>Doubt motivated enough in the long run.</a:t>
                      </a:r>
                    </a:p>
                    <a:p>
                      <a:pPr marL="228600" marR="0">
                        <a:lnSpc>
                          <a:spcPct val="115000"/>
                        </a:lnSpc>
                        <a:spcBef>
                          <a:spcPts val="0"/>
                        </a:spcBef>
                        <a:spcAft>
                          <a:spcPts val="1000"/>
                        </a:spcAft>
                      </a:pPr>
                      <a:r>
                        <a:rPr lang="en-US" sz="1200" b="0" dirty="0">
                          <a:effectLst/>
                          <a:latin typeface="Calibri"/>
                          <a:ea typeface="Calibri"/>
                          <a:cs typeface="Times New Roman"/>
                        </a:rPr>
                        <a:t> </a:t>
                      </a:r>
                    </a:p>
                  </a:txBody>
                  <a:tcPr marL="68580" marR="68580" marT="0" marB="0"/>
                </a:tc>
                <a:tc>
                  <a:txBody>
                    <a:bodyPr/>
                    <a:lstStyle/>
                    <a:p>
                      <a:pPr marL="228600" marR="0">
                        <a:lnSpc>
                          <a:spcPct val="115000"/>
                        </a:lnSpc>
                        <a:spcBef>
                          <a:spcPts val="0"/>
                        </a:spcBef>
                        <a:spcAft>
                          <a:spcPts val="1000"/>
                        </a:spcAft>
                      </a:pPr>
                      <a:r>
                        <a:rPr lang="en-US" sz="1200" b="0" dirty="0">
                          <a:effectLst/>
                          <a:latin typeface="Calibri"/>
                          <a:ea typeface="Calibri"/>
                          <a:cs typeface="Times New Roman"/>
                        </a:rPr>
                        <a:t>Will take too much time and energy – will lose my </a:t>
                      </a:r>
                      <a:r>
                        <a:rPr lang="en-US" sz="1200" b="0" dirty="0" smtClean="0">
                          <a:effectLst/>
                          <a:latin typeface="Calibri"/>
                          <a:ea typeface="Calibri"/>
                          <a:cs typeface="Times New Roman"/>
                        </a:rPr>
                        <a:t>motivation</a:t>
                      </a:r>
                      <a:r>
                        <a:rPr lang="en-US" sz="1200" b="0" dirty="0">
                          <a:effectLst/>
                          <a:latin typeface="Calibri"/>
                          <a:ea typeface="Calibri"/>
                          <a:cs typeface="Times New Roman"/>
                        </a:rPr>
                        <a:t> </a:t>
                      </a:r>
                    </a:p>
                  </a:txBody>
                  <a:tcPr marL="68580" marR="68580" marT="0" marB="0"/>
                </a:tc>
                <a:tc>
                  <a:txBody>
                    <a:bodyPr/>
                    <a:lstStyle/>
                    <a:p>
                      <a:pPr marL="228600" marR="0">
                        <a:lnSpc>
                          <a:spcPct val="115000"/>
                        </a:lnSpc>
                        <a:spcBef>
                          <a:spcPts val="0"/>
                        </a:spcBef>
                        <a:spcAft>
                          <a:spcPts val="1000"/>
                        </a:spcAft>
                      </a:pPr>
                      <a:r>
                        <a:rPr lang="en-US" sz="1200" b="0" dirty="0">
                          <a:effectLst/>
                          <a:latin typeface="Calibri"/>
                          <a:ea typeface="Calibri"/>
                          <a:cs typeface="Times New Roman"/>
                        </a:rPr>
                        <a:t>My feelings and thoughts determine my actions</a:t>
                      </a:r>
                      <a:r>
                        <a:rPr lang="en-US" sz="1200" b="0" dirty="0" smtClean="0">
                          <a:effectLst/>
                          <a:latin typeface="Calibri"/>
                          <a:ea typeface="Calibri"/>
                          <a:cs typeface="Times New Roman"/>
                        </a:rPr>
                        <a:t>.</a:t>
                      </a:r>
                      <a:endParaRPr lang="en-US" sz="1200" b="0" dirty="0">
                        <a:effectLst/>
                        <a:latin typeface="Calibri"/>
                        <a:ea typeface="Calibri"/>
                        <a:cs typeface="Times New Roman"/>
                      </a:endParaRPr>
                    </a:p>
                  </a:txBody>
                  <a:tcPr marL="68580" marR="68580" marT="0" marB="0"/>
                </a:tc>
                <a:tc>
                  <a:txBody>
                    <a:bodyPr/>
                    <a:lstStyle/>
                    <a:p>
                      <a:pPr marL="228600" marR="0">
                        <a:lnSpc>
                          <a:spcPct val="115000"/>
                        </a:lnSpc>
                        <a:spcBef>
                          <a:spcPts val="0"/>
                        </a:spcBef>
                        <a:spcAft>
                          <a:spcPts val="1000"/>
                        </a:spcAft>
                      </a:pPr>
                      <a:r>
                        <a:rPr lang="en-US" sz="1200" b="0">
                          <a:effectLst/>
                          <a:latin typeface="Calibri"/>
                          <a:ea typeface="Calibri"/>
                          <a:cs typeface="Times New Roman"/>
                        </a:rPr>
                        <a:t>Maybe my actions are not a function of how    I feel.</a:t>
                      </a:r>
                    </a:p>
                    <a:p>
                      <a:pPr marL="228600" marR="0">
                        <a:lnSpc>
                          <a:spcPct val="115000"/>
                        </a:lnSpc>
                        <a:spcBef>
                          <a:spcPts val="0"/>
                        </a:spcBef>
                        <a:spcAft>
                          <a:spcPts val="1000"/>
                        </a:spcAft>
                      </a:pPr>
                      <a:r>
                        <a:rPr lang="en-US" sz="1200" b="0">
                          <a:effectLst/>
                          <a:latin typeface="Calibri"/>
                          <a:ea typeface="Calibri"/>
                          <a:cs typeface="Times New Roman"/>
                        </a:rPr>
                        <a:t> </a:t>
                      </a:r>
                    </a:p>
                  </a:txBody>
                  <a:tcPr marL="68580" marR="68580" marT="0" marB="0"/>
                </a:tc>
              </a:tr>
              <a:tr h="958704">
                <a:tc>
                  <a:txBody>
                    <a:bodyPr/>
                    <a:lstStyle/>
                    <a:p>
                      <a:pPr marL="228600" marR="0">
                        <a:lnSpc>
                          <a:spcPct val="115000"/>
                        </a:lnSpc>
                        <a:spcBef>
                          <a:spcPts val="0"/>
                        </a:spcBef>
                        <a:spcAft>
                          <a:spcPts val="1000"/>
                        </a:spcAft>
                      </a:pPr>
                      <a:r>
                        <a:rPr lang="en-US" sz="1200" b="0" dirty="0">
                          <a:effectLst/>
                          <a:latin typeface="Calibri"/>
                          <a:ea typeface="Calibri"/>
                          <a:cs typeface="Times New Roman"/>
                        </a:rPr>
                        <a:t>Others are dismissive</a:t>
                      </a:r>
                    </a:p>
                  </a:txBody>
                  <a:tcPr marL="68580" marR="68580" marT="0" marB="0"/>
                </a:tc>
                <a:tc>
                  <a:txBody>
                    <a:bodyPr/>
                    <a:lstStyle/>
                    <a:p>
                      <a:pPr marL="228600" marR="0">
                        <a:lnSpc>
                          <a:spcPct val="115000"/>
                        </a:lnSpc>
                        <a:spcBef>
                          <a:spcPts val="0"/>
                        </a:spcBef>
                        <a:spcAft>
                          <a:spcPts val="1000"/>
                        </a:spcAft>
                      </a:pPr>
                      <a:r>
                        <a:rPr lang="en-US" sz="1200" b="0" dirty="0">
                          <a:effectLst/>
                          <a:latin typeface="Calibri"/>
                          <a:ea typeface="Calibri"/>
                          <a:cs typeface="Times New Roman"/>
                        </a:rPr>
                        <a:t>They’re too busy, they won’t listen, maybe not the right time</a:t>
                      </a:r>
                    </a:p>
                  </a:txBody>
                  <a:tcPr marL="68580" marR="68580" marT="0" marB="0"/>
                </a:tc>
                <a:tc>
                  <a:txBody>
                    <a:bodyPr/>
                    <a:lstStyle/>
                    <a:p>
                      <a:pPr marL="228600" marR="0">
                        <a:lnSpc>
                          <a:spcPct val="115000"/>
                        </a:lnSpc>
                        <a:spcBef>
                          <a:spcPts val="0"/>
                        </a:spcBef>
                        <a:spcAft>
                          <a:spcPts val="1000"/>
                        </a:spcAft>
                      </a:pPr>
                      <a:r>
                        <a:rPr lang="en-US" sz="1200" b="0" dirty="0">
                          <a:effectLst/>
                          <a:latin typeface="Calibri"/>
                          <a:ea typeface="Calibri"/>
                          <a:cs typeface="Times New Roman"/>
                        </a:rPr>
                        <a:t>I’m not a powerful communicator</a:t>
                      </a:r>
                    </a:p>
                  </a:txBody>
                  <a:tcPr marL="68580" marR="68580" marT="0" marB="0"/>
                </a:tc>
                <a:tc>
                  <a:txBody>
                    <a:bodyPr/>
                    <a:lstStyle/>
                    <a:p>
                      <a:pPr marL="228600" marR="0">
                        <a:lnSpc>
                          <a:spcPct val="115000"/>
                        </a:lnSpc>
                        <a:spcBef>
                          <a:spcPts val="0"/>
                        </a:spcBef>
                        <a:spcAft>
                          <a:spcPts val="1000"/>
                        </a:spcAft>
                      </a:pPr>
                      <a:r>
                        <a:rPr lang="en-US" sz="1200" b="0" dirty="0">
                          <a:effectLst/>
                          <a:latin typeface="Calibri"/>
                          <a:ea typeface="Calibri"/>
                          <a:cs typeface="Times New Roman"/>
                        </a:rPr>
                        <a:t>It’s possible that I could communicate powerfully.</a:t>
                      </a:r>
                    </a:p>
                  </a:txBody>
                  <a:tcPr marL="68580" marR="68580" marT="0" marB="0"/>
                </a:tc>
              </a:tr>
              <a:tr h="1676400">
                <a:tc>
                  <a:txBody>
                    <a:bodyPr/>
                    <a:lstStyle/>
                    <a:p>
                      <a:pPr marL="228600" marR="0">
                        <a:lnSpc>
                          <a:spcPct val="115000"/>
                        </a:lnSpc>
                        <a:spcBef>
                          <a:spcPts val="0"/>
                        </a:spcBef>
                        <a:spcAft>
                          <a:spcPts val="1000"/>
                        </a:spcAft>
                      </a:pPr>
                      <a:r>
                        <a:rPr lang="en-US" sz="1200" b="0">
                          <a:effectLst/>
                          <a:latin typeface="Calibri"/>
                          <a:ea typeface="Calibri"/>
                          <a:cs typeface="Times New Roman"/>
                        </a:rPr>
                        <a:t>Not enough time</a:t>
                      </a:r>
                    </a:p>
                    <a:p>
                      <a:pPr marL="228600" marR="0">
                        <a:lnSpc>
                          <a:spcPct val="115000"/>
                        </a:lnSpc>
                        <a:spcBef>
                          <a:spcPts val="0"/>
                        </a:spcBef>
                        <a:spcAft>
                          <a:spcPts val="1000"/>
                        </a:spcAft>
                      </a:pPr>
                      <a:r>
                        <a:rPr lang="en-US" sz="1200" b="0">
                          <a:effectLst/>
                          <a:latin typeface="Calibri"/>
                          <a:ea typeface="Calibri"/>
                          <a:cs typeface="Times New Roman"/>
                        </a:rPr>
                        <a:t> </a:t>
                      </a:r>
                    </a:p>
                  </a:txBody>
                  <a:tcPr marL="68580" marR="68580" marT="0" marB="0"/>
                </a:tc>
                <a:tc>
                  <a:txBody>
                    <a:bodyPr/>
                    <a:lstStyle/>
                    <a:p>
                      <a:pPr marL="228600" marR="0">
                        <a:lnSpc>
                          <a:spcPct val="115000"/>
                        </a:lnSpc>
                        <a:spcBef>
                          <a:spcPts val="0"/>
                        </a:spcBef>
                        <a:spcAft>
                          <a:spcPts val="1000"/>
                        </a:spcAft>
                      </a:pPr>
                      <a:r>
                        <a:rPr lang="en-US" sz="1200" b="0" dirty="0">
                          <a:effectLst/>
                          <a:latin typeface="Calibri"/>
                          <a:ea typeface="Calibri"/>
                          <a:cs typeface="Times New Roman"/>
                        </a:rPr>
                        <a:t>I can’t do it all – if I take on my passion my relationship will suffer.</a:t>
                      </a:r>
                    </a:p>
                  </a:txBody>
                  <a:tcPr marL="68580" marR="68580" marT="0" marB="0"/>
                </a:tc>
                <a:tc>
                  <a:txBody>
                    <a:bodyPr/>
                    <a:lstStyle/>
                    <a:p>
                      <a:pPr marL="228600" marR="0">
                        <a:lnSpc>
                          <a:spcPct val="115000"/>
                        </a:lnSpc>
                        <a:spcBef>
                          <a:spcPts val="0"/>
                        </a:spcBef>
                        <a:spcAft>
                          <a:spcPts val="1000"/>
                        </a:spcAft>
                      </a:pPr>
                      <a:r>
                        <a:rPr lang="en-US" sz="1200" b="0" dirty="0">
                          <a:effectLst/>
                          <a:latin typeface="Calibri"/>
                          <a:ea typeface="Calibri"/>
                          <a:cs typeface="Times New Roman"/>
                        </a:rPr>
                        <a:t>Stuck in paradigm of ‘balance’ – one or the other vs.  design it all, from a view of both/and</a:t>
                      </a:r>
                    </a:p>
                  </a:txBody>
                  <a:tcPr marL="68580" marR="68580" marT="0" marB="0"/>
                </a:tc>
                <a:tc>
                  <a:txBody>
                    <a:bodyPr/>
                    <a:lstStyle/>
                    <a:p>
                      <a:pPr marL="228600" marR="0">
                        <a:lnSpc>
                          <a:spcPct val="115000"/>
                        </a:lnSpc>
                        <a:spcBef>
                          <a:spcPts val="0"/>
                        </a:spcBef>
                        <a:spcAft>
                          <a:spcPts val="1000"/>
                        </a:spcAft>
                      </a:pPr>
                      <a:r>
                        <a:rPr lang="en-US" sz="1200" b="0" dirty="0">
                          <a:effectLst/>
                          <a:latin typeface="Calibri"/>
                          <a:ea typeface="Calibri"/>
                          <a:cs typeface="Times New Roman"/>
                        </a:rPr>
                        <a:t>Maybe what’s missing is designing it well.</a:t>
                      </a:r>
                    </a:p>
                  </a:txBody>
                  <a:tcPr marL="68580" marR="68580" marT="0" marB="0"/>
                </a:tc>
              </a:tr>
            </a:tbl>
          </a:graphicData>
        </a:graphic>
      </p:graphicFrame>
      <p:pic>
        <p:nvPicPr>
          <p:cNvPr id="11" name="Picture 10"/>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95" y="5895974"/>
            <a:ext cx="1285405" cy="962025"/>
          </a:xfrm>
          <a:prstGeom prst="rect">
            <a:avLst/>
          </a:prstGeom>
          <a:noFill/>
          <a:ln>
            <a:noFill/>
          </a:ln>
        </p:spPr>
      </p:pic>
      <p:pic>
        <p:nvPicPr>
          <p:cNvPr id="12" name="Picture 113" descr="Description: N:\326 - IIE San Francisco Shared Data\WES-Tunisia\Promotional Materials\Logos\WES logos\WESlogo_final.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84594" y="5900502"/>
            <a:ext cx="1720850"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212514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1"/>
          <p:cNvGrpSpPr>
            <a:grpSpLocks/>
          </p:cNvGrpSpPr>
          <p:nvPr/>
        </p:nvGrpSpPr>
        <p:grpSpPr bwMode="auto">
          <a:xfrm>
            <a:off x="0" y="23813"/>
            <a:ext cx="9144000" cy="314325"/>
            <a:chOff x="-2" y="27372"/>
            <a:chExt cx="9144004" cy="314325"/>
          </a:xfrm>
        </p:grpSpPr>
        <p:cxnSp>
          <p:nvCxnSpPr>
            <p:cNvPr id="3" name="Straight Connector 119"/>
            <p:cNvCxnSpPr>
              <a:cxnSpLocks noChangeShapeType="1"/>
            </p:cNvCxnSpPr>
            <p:nvPr/>
          </p:nvCxnSpPr>
          <p:spPr bwMode="auto">
            <a:xfrm>
              <a:off x="0" y="341697"/>
              <a:ext cx="9144001" cy="0"/>
            </a:xfrm>
            <a:prstGeom prst="line">
              <a:avLst/>
            </a:prstGeom>
            <a:noFill/>
            <a:ln w="120650">
              <a:solidFill>
                <a:srgbClr val="004065"/>
              </a:solidFill>
              <a:round/>
              <a:headEnd/>
              <a:tailEnd/>
            </a:ln>
            <a:extLst>
              <a:ext uri="{909E8E84-426E-40DD-AFC4-6F175D3DCCD1}">
                <a14:hiddenFill xmlns:a14="http://schemas.microsoft.com/office/drawing/2010/main">
                  <a:noFill/>
                </a14:hiddenFill>
              </a:ext>
            </a:extLst>
          </p:spPr>
        </p:cxnSp>
        <p:cxnSp>
          <p:nvCxnSpPr>
            <p:cNvPr id="4" name="Straight Connector 120"/>
            <p:cNvCxnSpPr>
              <a:cxnSpLocks noChangeShapeType="1"/>
            </p:cNvCxnSpPr>
            <p:nvPr/>
          </p:nvCxnSpPr>
          <p:spPr bwMode="auto">
            <a:xfrm>
              <a:off x="-2" y="27372"/>
              <a:ext cx="9144002" cy="0"/>
            </a:xfrm>
            <a:prstGeom prst="line">
              <a:avLst/>
            </a:prstGeom>
            <a:noFill/>
            <a:ln w="63500">
              <a:solidFill>
                <a:srgbClr val="E3D8B9"/>
              </a:solidFill>
              <a:round/>
              <a:headEnd/>
              <a:tailEnd/>
            </a:ln>
            <a:extLst>
              <a:ext uri="{909E8E84-426E-40DD-AFC4-6F175D3DCCD1}">
                <a14:hiddenFill xmlns:a14="http://schemas.microsoft.com/office/drawing/2010/main">
                  <a:noFill/>
                </a14:hiddenFill>
              </a:ext>
            </a:extLst>
          </p:spPr>
        </p:cxnSp>
        <p:cxnSp>
          <p:nvCxnSpPr>
            <p:cNvPr id="5" name="Straight Connector 121"/>
            <p:cNvCxnSpPr>
              <a:cxnSpLocks noChangeShapeType="1"/>
            </p:cNvCxnSpPr>
            <p:nvPr/>
          </p:nvCxnSpPr>
          <p:spPr bwMode="auto">
            <a:xfrm>
              <a:off x="0" y="152400"/>
              <a:ext cx="9144002" cy="0"/>
            </a:xfrm>
            <a:prstGeom prst="line">
              <a:avLst/>
            </a:prstGeom>
            <a:noFill/>
            <a:ln w="174625">
              <a:solidFill>
                <a:srgbClr val="9FDDEA"/>
              </a:solidFill>
              <a:round/>
              <a:headEnd/>
              <a:tailEnd/>
            </a:ln>
            <a:extLst>
              <a:ext uri="{909E8E84-426E-40DD-AFC4-6F175D3DCCD1}">
                <a14:hiddenFill xmlns:a14="http://schemas.microsoft.com/office/drawing/2010/main">
                  <a:noFill/>
                </a14:hiddenFill>
              </a:ext>
            </a:extLst>
          </p:spPr>
        </p:cxnSp>
        <p:cxnSp>
          <p:nvCxnSpPr>
            <p:cNvPr id="6" name="Straight Connector 122"/>
            <p:cNvCxnSpPr>
              <a:cxnSpLocks noChangeShapeType="1"/>
            </p:cNvCxnSpPr>
            <p:nvPr/>
          </p:nvCxnSpPr>
          <p:spPr bwMode="auto">
            <a:xfrm>
              <a:off x="-2" y="263910"/>
              <a:ext cx="9144002" cy="0"/>
            </a:xfrm>
            <a:prstGeom prst="line">
              <a:avLst/>
            </a:prstGeom>
            <a:noFill/>
            <a:ln w="63500">
              <a:solidFill>
                <a:srgbClr val="E3D8B9"/>
              </a:solidFill>
              <a:round/>
              <a:headEnd/>
              <a:tailEnd/>
            </a:ln>
            <a:extLst>
              <a:ext uri="{909E8E84-426E-40DD-AFC4-6F175D3DCCD1}">
                <a14:hiddenFill xmlns:a14="http://schemas.microsoft.com/office/drawing/2010/main">
                  <a:noFill/>
                </a14:hiddenFill>
              </a:ext>
            </a:extLst>
          </p:spPr>
        </p:cxnSp>
      </p:grpSp>
      <p:sp>
        <p:nvSpPr>
          <p:cNvPr id="8" name="Rectangle 7"/>
          <p:cNvSpPr/>
          <p:nvPr/>
        </p:nvSpPr>
        <p:spPr>
          <a:xfrm>
            <a:off x="1866900" y="685800"/>
            <a:ext cx="5410200" cy="552450"/>
          </a:xfrm>
          <a:prstGeom prst="rect">
            <a:avLst/>
          </a:prstGeom>
          <a:solidFill>
            <a:srgbClr val="9FDDEA"/>
          </a:solidFill>
          <a:ln>
            <a:solidFill>
              <a:srgbClr val="E3D8B9"/>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smtClean="0">
                <a:solidFill>
                  <a:srgbClr val="004065"/>
                </a:solidFill>
              </a:rPr>
              <a:t>Breaking Down Barriers - Examples</a:t>
            </a:r>
            <a:endParaRPr lang="en-US" sz="2400" b="1" dirty="0">
              <a:solidFill>
                <a:srgbClr val="004065"/>
              </a:solidFill>
            </a:endParaRPr>
          </a:p>
        </p:txBody>
      </p:sp>
      <p:graphicFrame>
        <p:nvGraphicFramePr>
          <p:cNvPr id="10" name="Table 9"/>
          <p:cNvGraphicFramePr>
            <a:graphicFrameLocks noGrp="1"/>
          </p:cNvGraphicFramePr>
          <p:nvPr>
            <p:extLst>
              <p:ext uri="{D42A27DB-BD31-4B8C-83A1-F6EECF244321}">
                <p14:modId xmlns:p14="http://schemas.microsoft.com/office/powerpoint/2010/main" val="2025309757"/>
              </p:ext>
            </p:extLst>
          </p:nvPr>
        </p:nvGraphicFramePr>
        <p:xfrm>
          <a:off x="1470025" y="1524000"/>
          <a:ext cx="6226175" cy="4834128"/>
        </p:xfrm>
        <a:graphic>
          <a:graphicData uri="http://schemas.openxmlformats.org/drawingml/2006/table">
            <a:tbl>
              <a:tblPr firstRow="1" bandRow="1">
                <a:tableStyleId>{5C22544A-7EE6-4342-B048-85BDC9FD1C3A}</a:tableStyleId>
              </a:tblPr>
              <a:tblGrid>
                <a:gridCol w="1524000"/>
                <a:gridCol w="1524000"/>
                <a:gridCol w="1524000"/>
                <a:gridCol w="1654175"/>
              </a:tblGrid>
              <a:tr h="435529">
                <a:tc>
                  <a:txBody>
                    <a:bodyPr/>
                    <a:lstStyle/>
                    <a:p>
                      <a:r>
                        <a:rPr lang="en-US" sz="1200" dirty="0" smtClean="0">
                          <a:solidFill>
                            <a:schemeClr val="tx1"/>
                          </a:solidFill>
                          <a:latin typeface="+mn-lt"/>
                        </a:rPr>
                        <a:t>Barrier</a:t>
                      </a:r>
                      <a:endParaRPr lang="en-US" sz="1200" dirty="0">
                        <a:solidFill>
                          <a:schemeClr val="tx1"/>
                        </a:solidFill>
                        <a:latin typeface="+mn-lt"/>
                      </a:endParaRPr>
                    </a:p>
                  </a:txBody>
                  <a:tcPr/>
                </a:tc>
                <a:tc>
                  <a:txBody>
                    <a:bodyPr/>
                    <a:lstStyle/>
                    <a:p>
                      <a:r>
                        <a:rPr lang="en-US" sz="1200" dirty="0" smtClean="0">
                          <a:solidFill>
                            <a:schemeClr val="tx1"/>
                          </a:solidFill>
                          <a:latin typeface="+mn-lt"/>
                        </a:rPr>
                        <a:t>Story/what the barrier means</a:t>
                      </a:r>
                      <a:endParaRPr lang="en-US" sz="1200" dirty="0">
                        <a:solidFill>
                          <a:schemeClr val="tx1"/>
                        </a:solidFill>
                        <a:latin typeface="+mn-lt"/>
                      </a:endParaRPr>
                    </a:p>
                  </a:txBody>
                  <a:tcPr/>
                </a:tc>
                <a:tc>
                  <a:txBody>
                    <a:bodyPr/>
                    <a:lstStyle/>
                    <a:p>
                      <a:r>
                        <a:rPr lang="en-US" sz="1200" dirty="0" smtClean="0">
                          <a:solidFill>
                            <a:schemeClr val="tx1"/>
                          </a:solidFill>
                          <a:latin typeface="+mn-lt"/>
                        </a:rPr>
                        <a:t>Hidden Assumptions</a:t>
                      </a:r>
                      <a:endParaRPr lang="en-US" sz="1200" dirty="0">
                        <a:solidFill>
                          <a:schemeClr val="tx1"/>
                        </a:solidFill>
                        <a:latin typeface="+mn-lt"/>
                      </a:endParaRPr>
                    </a:p>
                  </a:txBody>
                  <a:tcPr/>
                </a:tc>
                <a:tc>
                  <a:txBody>
                    <a:bodyPr/>
                    <a:lstStyle/>
                    <a:p>
                      <a:r>
                        <a:rPr lang="en-US" sz="1200" dirty="0" smtClean="0">
                          <a:solidFill>
                            <a:schemeClr val="tx1"/>
                          </a:solidFill>
                          <a:latin typeface="+mn-lt"/>
                        </a:rPr>
                        <a:t>Possible Interpretation </a:t>
                      </a:r>
                      <a:endParaRPr lang="en-US" sz="1200" dirty="0">
                        <a:solidFill>
                          <a:schemeClr val="tx1"/>
                        </a:solidFill>
                        <a:latin typeface="+mn-lt"/>
                      </a:endParaRPr>
                    </a:p>
                  </a:txBody>
                  <a:tcPr/>
                </a:tc>
              </a:tr>
              <a:tr h="789639">
                <a:tc>
                  <a:txBody>
                    <a:bodyPr/>
                    <a:lstStyle/>
                    <a:p>
                      <a:pPr marL="228600" marR="0">
                        <a:lnSpc>
                          <a:spcPct val="115000"/>
                        </a:lnSpc>
                        <a:spcBef>
                          <a:spcPts val="0"/>
                        </a:spcBef>
                        <a:spcAft>
                          <a:spcPts val="1000"/>
                        </a:spcAft>
                      </a:pPr>
                      <a:r>
                        <a:rPr lang="en-US" sz="1200" b="0" dirty="0">
                          <a:effectLst/>
                          <a:latin typeface="+mn-lt"/>
                          <a:ea typeface="Calibri"/>
                          <a:cs typeface="Times New Roman"/>
                        </a:rPr>
                        <a:t>I need more confidence</a:t>
                      </a:r>
                    </a:p>
                  </a:txBody>
                  <a:tcPr marL="68580" marR="68580" marT="0" marB="0"/>
                </a:tc>
                <a:tc>
                  <a:txBody>
                    <a:bodyPr/>
                    <a:lstStyle/>
                    <a:p>
                      <a:pPr marL="228600" marR="0">
                        <a:lnSpc>
                          <a:spcPct val="115000"/>
                        </a:lnSpc>
                        <a:spcBef>
                          <a:spcPts val="0"/>
                        </a:spcBef>
                        <a:spcAft>
                          <a:spcPts val="1000"/>
                        </a:spcAft>
                      </a:pPr>
                      <a:r>
                        <a:rPr lang="en-US" sz="1200" b="0">
                          <a:effectLst/>
                          <a:latin typeface="+mn-lt"/>
                          <a:ea typeface="Calibri"/>
                          <a:cs typeface="Times New Roman"/>
                        </a:rPr>
                        <a:t>If I had more experience, more leadership training…</a:t>
                      </a:r>
                    </a:p>
                  </a:txBody>
                  <a:tcPr marL="68580" marR="68580" marT="0" marB="0"/>
                </a:tc>
                <a:tc>
                  <a:txBody>
                    <a:bodyPr/>
                    <a:lstStyle/>
                    <a:p>
                      <a:pPr marL="228600" marR="0">
                        <a:lnSpc>
                          <a:spcPct val="115000"/>
                        </a:lnSpc>
                        <a:spcBef>
                          <a:spcPts val="0"/>
                        </a:spcBef>
                        <a:spcAft>
                          <a:spcPts val="1000"/>
                        </a:spcAft>
                      </a:pPr>
                      <a:r>
                        <a:rPr lang="en-US" sz="1200" b="0">
                          <a:effectLst/>
                          <a:latin typeface="+mn-lt"/>
                          <a:ea typeface="Calibri"/>
                          <a:cs typeface="Times New Roman"/>
                        </a:rPr>
                        <a:t>“If I knew </a:t>
                      </a:r>
                      <a:r>
                        <a:rPr lang="en-US" sz="1200" b="0" i="1">
                          <a:effectLst/>
                          <a:latin typeface="+mn-lt"/>
                          <a:ea typeface="Calibri"/>
                          <a:cs typeface="Times New Roman"/>
                        </a:rPr>
                        <a:t>how</a:t>
                      </a:r>
                      <a:r>
                        <a:rPr lang="en-US" sz="1200" b="0">
                          <a:effectLst/>
                          <a:latin typeface="+mn-lt"/>
                          <a:ea typeface="Calibri"/>
                          <a:cs typeface="Times New Roman"/>
                        </a:rPr>
                        <a:t>, then I would.” Confidence is power.</a:t>
                      </a:r>
                    </a:p>
                  </a:txBody>
                  <a:tcPr marL="68580" marR="68580" marT="0" marB="0"/>
                </a:tc>
                <a:tc>
                  <a:txBody>
                    <a:bodyPr/>
                    <a:lstStyle/>
                    <a:p>
                      <a:pPr marL="228600" marR="0">
                        <a:lnSpc>
                          <a:spcPct val="115000"/>
                        </a:lnSpc>
                        <a:spcBef>
                          <a:spcPts val="0"/>
                        </a:spcBef>
                        <a:spcAft>
                          <a:spcPts val="1000"/>
                        </a:spcAft>
                      </a:pPr>
                      <a:r>
                        <a:rPr lang="en-US" sz="1200" b="0">
                          <a:effectLst/>
                          <a:latin typeface="+mn-lt"/>
                          <a:ea typeface="Calibri"/>
                          <a:cs typeface="Times New Roman"/>
                        </a:rPr>
                        <a:t>Maybe the source of power is clarity about what I’m committed to.</a:t>
                      </a:r>
                    </a:p>
                  </a:txBody>
                  <a:tcPr marL="68580" marR="68580" marT="0" marB="0"/>
                </a:tc>
              </a:tr>
              <a:tr h="3356357">
                <a:tc>
                  <a:txBody>
                    <a:bodyPr/>
                    <a:lstStyle/>
                    <a:p>
                      <a:pPr marL="228600" marR="0">
                        <a:lnSpc>
                          <a:spcPct val="115000"/>
                        </a:lnSpc>
                        <a:spcBef>
                          <a:spcPts val="0"/>
                        </a:spcBef>
                        <a:spcAft>
                          <a:spcPts val="1000"/>
                        </a:spcAft>
                      </a:pPr>
                      <a:r>
                        <a:rPr lang="en-US" sz="1200" b="0" dirty="0">
                          <a:effectLst/>
                          <a:latin typeface="+mn-lt"/>
                          <a:ea typeface="Calibri"/>
                          <a:cs typeface="Times New Roman"/>
                        </a:rPr>
                        <a:t>Not enough time</a:t>
                      </a:r>
                    </a:p>
                  </a:txBody>
                  <a:tcPr marL="68580" marR="68580" marT="0" marB="0"/>
                </a:tc>
                <a:tc>
                  <a:txBody>
                    <a:bodyPr/>
                    <a:lstStyle/>
                    <a:p>
                      <a:pPr marL="228600" marR="0">
                        <a:lnSpc>
                          <a:spcPct val="115000"/>
                        </a:lnSpc>
                        <a:spcBef>
                          <a:spcPts val="0"/>
                        </a:spcBef>
                        <a:spcAft>
                          <a:spcPts val="1000"/>
                        </a:spcAft>
                      </a:pPr>
                      <a:r>
                        <a:rPr lang="en-US" sz="1200" b="0" dirty="0">
                          <a:effectLst/>
                          <a:latin typeface="+mn-lt"/>
                          <a:ea typeface="Calibri"/>
                          <a:cs typeface="Times New Roman"/>
                        </a:rPr>
                        <a:t>I’m really busy and can’t afford more than an hour or two a week on this.  Any more than that would jeopardize the important deliverables I’ve already committed to.</a:t>
                      </a:r>
                    </a:p>
                  </a:txBody>
                  <a:tcPr marL="68580" marR="68580" marT="0" marB="0"/>
                </a:tc>
                <a:tc>
                  <a:txBody>
                    <a:bodyPr/>
                    <a:lstStyle/>
                    <a:p>
                      <a:pPr marL="228600" marR="0">
                        <a:lnSpc>
                          <a:spcPct val="115000"/>
                        </a:lnSpc>
                        <a:spcBef>
                          <a:spcPts val="0"/>
                        </a:spcBef>
                        <a:spcAft>
                          <a:spcPts val="1000"/>
                        </a:spcAft>
                      </a:pPr>
                      <a:r>
                        <a:rPr lang="en-US" sz="1200" b="0" dirty="0">
                          <a:effectLst/>
                          <a:latin typeface="+mn-lt"/>
                          <a:ea typeface="Calibri"/>
                          <a:cs typeface="Times New Roman"/>
                        </a:rPr>
                        <a:t>- Progress right now requires more than two hours a week</a:t>
                      </a:r>
                    </a:p>
                    <a:p>
                      <a:pPr marL="228600" marR="0">
                        <a:lnSpc>
                          <a:spcPct val="115000"/>
                        </a:lnSpc>
                        <a:spcBef>
                          <a:spcPts val="0"/>
                        </a:spcBef>
                        <a:spcAft>
                          <a:spcPts val="1000"/>
                        </a:spcAft>
                      </a:pPr>
                      <a:r>
                        <a:rPr lang="en-US" sz="1200" b="0" dirty="0">
                          <a:effectLst/>
                          <a:latin typeface="+mn-lt"/>
                          <a:ea typeface="Calibri"/>
                          <a:cs typeface="Times New Roman"/>
                        </a:rPr>
                        <a:t>- I have to do the work myself</a:t>
                      </a:r>
                    </a:p>
                    <a:p>
                      <a:pPr marL="228600" marR="0">
                        <a:lnSpc>
                          <a:spcPct val="115000"/>
                        </a:lnSpc>
                        <a:spcBef>
                          <a:spcPts val="0"/>
                        </a:spcBef>
                        <a:spcAft>
                          <a:spcPts val="1000"/>
                        </a:spcAft>
                      </a:pPr>
                      <a:r>
                        <a:rPr lang="en-US" sz="1200" b="0" dirty="0">
                          <a:effectLst/>
                          <a:latin typeface="+mn-lt"/>
                          <a:ea typeface="Calibri"/>
                          <a:cs typeface="Times New Roman"/>
                        </a:rPr>
                        <a:t>- I can’t safely transfer or recommit from my deliverables</a:t>
                      </a:r>
                    </a:p>
                    <a:p>
                      <a:pPr marL="228600" marR="0">
                        <a:lnSpc>
                          <a:spcPct val="115000"/>
                        </a:lnSpc>
                        <a:spcBef>
                          <a:spcPts val="0"/>
                        </a:spcBef>
                        <a:spcAft>
                          <a:spcPts val="1000"/>
                        </a:spcAft>
                      </a:pPr>
                      <a:r>
                        <a:rPr lang="en-US" sz="1200" b="0" dirty="0">
                          <a:effectLst/>
                          <a:latin typeface="+mn-lt"/>
                          <a:ea typeface="Calibri"/>
                          <a:cs typeface="Times New Roman"/>
                        </a:rPr>
                        <a:t>- I can’t change scope or otherwise reduce the time my other tasks require</a:t>
                      </a:r>
                    </a:p>
                  </a:txBody>
                  <a:tcPr marL="68580" marR="68580" marT="0" marB="0"/>
                </a:tc>
                <a:tc>
                  <a:txBody>
                    <a:bodyPr/>
                    <a:lstStyle/>
                    <a:p>
                      <a:pPr marL="232410" marR="0">
                        <a:lnSpc>
                          <a:spcPct val="115000"/>
                        </a:lnSpc>
                        <a:spcBef>
                          <a:spcPts val="0"/>
                        </a:spcBef>
                        <a:spcAft>
                          <a:spcPts val="1000"/>
                        </a:spcAft>
                      </a:pPr>
                      <a:r>
                        <a:rPr lang="en-US" sz="1200" b="0" dirty="0">
                          <a:effectLst/>
                          <a:latin typeface="+mn-lt"/>
                          <a:ea typeface="Calibri"/>
                          <a:cs typeface="Times New Roman"/>
                        </a:rPr>
                        <a:t>All of these are interpretations - not facts. The question is: what am I committed to?</a:t>
                      </a:r>
                    </a:p>
                    <a:p>
                      <a:pPr marL="0" marR="0">
                        <a:lnSpc>
                          <a:spcPct val="115000"/>
                        </a:lnSpc>
                        <a:spcBef>
                          <a:spcPts val="0"/>
                        </a:spcBef>
                        <a:spcAft>
                          <a:spcPts val="1000"/>
                        </a:spcAft>
                      </a:pPr>
                      <a:r>
                        <a:rPr lang="en-US" sz="1200" b="0" dirty="0">
                          <a:effectLst/>
                          <a:latin typeface="+mn-lt"/>
                          <a:ea typeface="Calibri"/>
                          <a:cs typeface="Times New Roman"/>
                        </a:rPr>
                        <a:t> </a:t>
                      </a:r>
                    </a:p>
                  </a:txBody>
                  <a:tcPr marL="68580" marR="68580" marT="0" marB="0"/>
                </a:tc>
              </a:tr>
            </a:tbl>
          </a:graphicData>
        </a:graphic>
      </p:graphicFrame>
      <p:pic>
        <p:nvPicPr>
          <p:cNvPr id="11" name="Picture 10"/>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95" y="5895974"/>
            <a:ext cx="1285405" cy="962025"/>
          </a:xfrm>
          <a:prstGeom prst="rect">
            <a:avLst/>
          </a:prstGeom>
          <a:noFill/>
          <a:ln>
            <a:noFill/>
          </a:ln>
        </p:spPr>
      </p:pic>
      <p:pic>
        <p:nvPicPr>
          <p:cNvPr id="12" name="Picture 113" descr="Description: N:\326 - IIE San Francisco Shared Data\WES-Tunisia\Promotional Materials\Logos\WES logos\WESlogo_final.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84594" y="5900502"/>
            <a:ext cx="1720850"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924268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1"/>
          <p:cNvGrpSpPr>
            <a:grpSpLocks/>
          </p:cNvGrpSpPr>
          <p:nvPr/>
        </p:nvGrpSpPr>
        <p:grpSpPr bwMode="auto">
          <a:xfrm>
            <a:off x="0" y="23813"/>
            <a:ext cx="9144000" cy="314325"/>
            <a:chOff x="-2" y="27372"/>
            <a:chExt cx="9144004" cy="314325"/>
          </a:xfrm>
        </p:grpSpPr>
        <p:cxnSp>
          <p:nvCxnSpPr>
            <p:cNvPr id="3" name="Straight Connector 119"/>
            <p:cNvCxnSpPr>
              <a:cxnSpLocks noChangeShapeType="1"/>
            </p:cNvCxnSpPr>
            <p:nvPr/>
          </p:nvCxnSpPr>
          <p:spPr bwMode="auto">
            <a:xfrm>
              <a:off x="0" y="341697"/>
              <a:ext cx="9144001" cy="0"/>
            </a:xfrm>
            <a:prstGeom prst="line">
              <a:avLst/>
            </a:prstGeom>
            <a:noFill/>
            <a:ln w="120650">
              <a:solidFill>
                <a:srgbClr val="004065"/>
              </a:solidFill>
              <a:round/>
              <a:headEnd/>
              <a:tailEnd/>
            </a:ln>
            <a:extLst>
              <a:ext uri="{909E8E84-426E-40DD-AFC4-6F175D3DCCD1}">
                <a14:hiddenFill xmlns:a14="http://schemas.microsoft.com/office/drawing/2010/main">
                  <a:noFill/>
                </a14:hiddenFill>
              </a:ext>
            </a:extLst>
          </p:spPr>
        </p:cxnSp>
        <p:cxnSp>
          <p:nvCxnSpPr>
            <p:cNvPr id="4" name="Straight Connector 120"/>
            <p:cNvCxnSpPr>
              <a:cxnSpLocks noChangeShapeType="1"/>
            </p:cNvCxnSpPr>
            <p:nvPr/>
          </p:nvCxnSpPr>
          <p:spPr bwMode="auto">
            <a:xfrm>
              <a:off x="-2" y="27372"/>
              <a:ext cx="9144002" cy="0"/>
            </a:xfrm>
            <a:prstGeom prst="line">
              <a:avLst/>
            </a:prstGeom>
            <a:noFill/>
            <a:ln w="63500">
              <a:solidFill>
                <a:srgbClr val="E3D8B9"/>
              </a:solidFill>
              <a:round/>
              <a:headEnd/>
              <a:tailEnd/>
            </a:ln>
            <a:extLst>
              <a:ext uri="{909E8E84-426E-40DD-AFC4-6F175D3DCCD1}">
                <a14:hiddenFill xmlns:a14="http://schemas.microsoft.com/office/drawing/2010/main">
                  <a:noFill/>
                </a14:hiddenFill>
              </a:ext>
            </a:extLst>
          </p:spPr>
        </p:cxnSp>
        <p:cxnSp>
          <p:nvCxnSpPr>
            <p:cNvPr id="5" name="Straight Connector 121"/>
            <p:cNvCxnSpPr>
              <a:cxnSpLocks noChangeShapeType="1"/>
            </p:cNvCxnSpPr>
            <p:nvPr/>
          </p:nvCxnSpPr>
          <p:spPr bwMode="auto">
            <a:xfrm>
              <a:off x="0" y="152400"/>
              <a:ext cx="9144002" cy="0"/>
            </a:xfrm>
            <a:prstGeom prst="line">
              <a:avLst/>
            </a:prstGeom>
            <a:noFill/>
            <a:ln w="174625">
              <a:solidFill>
                <a:srgbClr val="9FDDEA"/>
              </a:solidFill>
              <a:round/>
              <a:headEnd/>
              <a:tailEnd/>
            </a:ln>
            <a:extLst>
              <a:ext uri="{909E8E84-426E-40DD-AFC4-6F175D3DCCD1}">
                <a14:hiddenFill xmlns:a14="http://schemas.microsoft.com/office/drawing/2010/main">
                  <a:noFill/>
                </a14:hiddenFill>
              </a:ext>
            </a:extLst>
          </p:spPr>
        </p:cxnSp>
        <p:cxnSp>
          <p:nvCxnSpPr>
            <p:cNvPr id="6" name="Straight Connector 122"/>
            <p:cNvCxnSpPr>
              <a:cxnSpLocks noChangeShapeType="1"/>
            </p:cNvCxnSpPr>
            <p:nvPr/>
          </p:nvCxnSpPr>
          <p:spPr bwMode="auto">
            <a:xfrm>
              <a:off x="-2" y="263910"/>
              <a:ext cx="9144002" cy="0"/>
            </a:xfrm>
            <a:prstGeom prst="line">
              <a:avLst/>
            </a:prstGeom>
            <a:noFill/>
            <a:ln w="63500">
              <a:solidFill>
                <a:srgbClr val="E3D8B9"/>
              </a:solidFill>
              <a:round/>
              <a:headEnd/>
              <a:tailEnd/>
            </a:ln>
            <a:extLst>
              <a:ext uri="{909E8E84-426E-40DD-AFC4-6F175D3DCCD1}">
                <a14:hiddenFill xmlns:a14="http://schemas.microsoft.com/office/drawing/2010/main">
                  <a:noFill/>
                </a14:hiddenFill>
              </a:ext>
            </a:extLst>
          </p:spPr>
        </p:cxnSp>
      </p:grpSp>
      <p:sp>
        <p:nvSpPr>
          <p:cNvPr id="9" name="Subtitle 8"/>
          <p:cNvSpPr>
            <a:spLocks noGrp="1"/>
          </p:cNvSpPr>
          <p:nvPr>
            <p:ph type="subTitle" idx="1"/>
          </p:nvPr>
        </p:nvSpPr>
        <p:spPr>
          <a:xfrm>
            <a:off x="1371600" y="1447800"/>
            <a:ext cx="6400800" cy="4876800"/>
          </a:xfrm>
        </p:spPr>
        <p:txBody>
          <a:bodyPr>
            <a:normAutofit fontScale="92500" lnSpcReduction="20000"/>
          </a:bodyPr>
          <a:lstStyle/>
          <a:p>
            <a:pPr algn="l"/>
            <a:r>
              <a:rPr lang="en-US" sz="2400" b="1" dirty="0" smtClean="0">
                <a:solidFill>
                  <a:schemeClr val="tx1"/>
                </a:solidFill>
              </a:rPr>
              <a:t>Commitment</a:t>
            </a:r>
          </a:p>
          <a:p>
            <a:pPr algn="l"/>
            <a:r>
              <a:rPr lang="en-US" sz="2400" dirty="0" smtClean="0">
                <a:solidFill>
                  <a:schemeClr val="tx1"/>
                </a:solidFill>
              </a:rPr>
              <a:t>To build relationship, partnership, alignment and trust</a:t>
            </a:r>
          </a:p>
          <a:p>
            <a:pPr algn="l"/>
            <a:endParaRPr lang="en-US" sz="2400" dirty="0" smtClean="0">
              <a:solidFill>
                <a:schemeClr val="tx1"/>
              </a:solidFill>
            </a:endParaRPr>
          </a:p>
          <a:p>
            <a:pPr algn="l"/>
            <a:r>
              <a:rPr lang="en-US" sz="2400" b="1" dirty="0" smtClean="0">
                <a:solidFill>
                  <a:schemeClr val="tx1"/>
                </a:solidFill>
              </a:rPr>
              <a:t>Actions</a:t>
            </a:r>
          </a:p>
          <a:p>
            <a:pPr marL="342900" indent="-342900" algn="l">
              <a:buFont typeface="Arial" pitchFamily="34" charset="0"/>
              <a:buChar char="•"/>
            </a:pPr>
            <a:r>
              <a:rPr lang="en-US" sz="2400" dirty="0" smtClean="0">
                <a:solidFill>
                  <a:schemeClr val="tx1"/>
                </a:solidFill>
              </a:rPr>
              <a:t>Speak Authentically; declare a new future/vision</a:t>
            </a:r>
          </a:p>
          <a:p>
            <a:pPr marL="342900" indent="-342900" algn="l">
              <a:buFont typeface="Arial" pitchFamily="34" charset="0"/>
              <a:buChar char="•"/>
            </a:pPr>
            <a:r>
              <a:rPr lang="en-US" sz="2400" dirty="0" smtClean="0">
                <a:solidFill>
                  <a:schemeClr val="tx1"/>
                </a:solidFill>
              </a:rPr>
              <a:t>Listen for the future </a:t>
            </a:r>
            <a:r>
              <a:rPr lang="en-US" sz="2400" dirty="0" smtClean="0">
                <a:solidFill>
                  <a:schemeClr val="tx1"/>
                </a:solidFill>
              </a:rPr>
              <a:t>they </a:t>
            </a:r>
            <a:r>
              <a:rPr lang="en-US" sz="2400" dirty="0" smtClean="0">
                <a:solidFill>
                  <a:schemeClr val="tx1"/>
                </a:solidFill>
              </a:rPr>
              <a:t>are excited about-listen from ‘on their side’ for a breakthrough</a:t>
            </a:r>
          </a:p>
          <a:p>
            <a:pPr marL="342900" indent="-342900" algn="l">
              <a:buFont typeface="Arial" pitchFamily="34" charset="0"/>
              <a:buChar char="•"/>
            </a:pPr>
            <a:r>
              <a:rPr lang="en-US" sz="2400" dirty="0" smtClean="0">
                <a:solidFill>
                  <a:schemeClr val="tx1"/>
                </a:solidFill>
              </a:rPr>
              <a:t>Say what you like about their vision</a:t>
            </a:r>
          </a:p>
          <a:p>
            <a:pPr marL="342900" indent="-342900" algn="l">
              <a:buFont typeface="Arial" pitchFamily="34" charset="0"/>
              <a:buChar char="•"/>
            </a:pPr>
            <a:r>
              <a:rPr lang="en-US" sz="2400" dirty="0" smtClean="0">
                <a:solidFill>
                  <a:schemeClr val="tx1"/>
                </a:solidFill>
              </a:rPr>
              <a:t>Support the speaker in drawing a larger picture (tell me more, what will that allow for, etc.) </a:t>
            </a:r>
          </a:p>
          <a:p>
            <a:pPr algn="l"/>
            <a:endParaRPr lang="en-US" sz="2400" dirty="0" smtClean="0">
              <a:solidFill>
                <a:schemeClr val="tx1"/>
              </a:solidFill>
            </a:endParaRPr>
          </a:p>
          <a:p>
            <a:pPr algn="l"/>
            <a:r>
              <a:rPr lang="en-US" sz="2400" b="1" dirty="0" smtClean="0">
                <a:solidFill>
                  <a:schemeClr val="tx1"/>
                </a:solidFill>
              </a:rPr>
              <a:t>Outcome</a:t>
            </a:r>
          </a:p>
          <a:p>
            <a:pPr algn="l"/>
            <a:r>
              <a:rPr lang="en-US" sz="2400" dirty="0" smtClean="0">
                <a:solidFill>
                  <a:schemeClr val="tx1"/>
                </a:solidFill>
              </a:rPr>
              <a:t>A sense of partnership, alignment and a clear vision for the future</a:t>
            </a:r>
            <a:endParaRPr lang="en-US" sz="2400" dirty="0">
              <a:solidFill>
                <a:schemeClr val="tx1"/>
              </a:solidFill>
            </a:endParaRPr>
          </a:p>
        </p:txBody>
      </p:sp>
      <p:sp>
        <p:nvSpPr>
          <p:cNvPr id="10" name="Rectangle 9"/>
          <p:cNvSpPr/>
          <p:nvPr/>
        </p:nvSpPr>
        <p:spPr>
          <a:xfrm>
            <a:off x="1866900" y="685800"/>
            <a:ext cx="5410200" cy="552450"/>
          </a:xfrm>
          <a:prstGeom prst="rect">
            <a:avLst/>
          </a:prstGeom>
          <a:solidFill>
            <a:srgbClr val="9FDDEA"/>
          </a:solidFill>
          <a:ln>
            <a:solidFill>
              <a:srgbClr val="E3D8B9"/>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smtClean="0">
                <a:solidFill>
                  <a:srgbClr val="004065"/>
                </a:solidFill>
              </a:rPr>
              <a:t>Creating Relatedness</a:t>
            </a:r>
            <a:endParaRPr lang="en-US" sz="2400" b="1" dirty="0">
              <a:solidFill>
                <a:srgbClr val="004065"/>
              </a:solidFill>
            </a:endParaRPr>
          </a:p>
        </p:txBody>
      </p:sp>
      <p:pic>
        <p:nvPicPr>
          <p:cNvPr id="11" name="Picture 10"/>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95" y="5895974"/>
            <a:ext cx="1285405" cy="962025"/>
          </a:xfrm>
          <a:prstGeom prst="rect">
            <a:avLst/>
          </a:prstGeom>
          <a:noFill/>
          <a:ln>
            <a:noFill/>
          </a:ln>
        </p:spPr>
      </p:pic>
      <p:pic>
        <p:nvPicPr>
          <p:cNvPr id="12" name="Picture 113" descr="Description: N:\326 - IIE San Francisco Shared Data\WES-Tunisia\Promotional Materials\Logos\WES logos\WESlogo_final.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84594" y="5900502"/>
            <a:ext cx="1720850"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916238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1"/>
          <p:cNvGrpSpPr>
            <a:grpSpLocks/>
          </p:cNvGrpSpPr>
          <p:nvPr/>
        </p:nvGrpSpPr>
        <p:grpSpPr bwMode="auto">
          <a:xfrm>
            <a:off x="0" y="23813"/>
            <a:ext cx="9144000" cy="314325"/>
            <a:chOff x="-2" y="27372"/>
            <a:chExt cx="9144004" cy="314325"/>
          </a:xfrm>
        </p:grpSpPr>
        <p:cxnSp>
          <p:nvCxnSpPr>
            <p:cNvPr id="3" name="Straight Connector 119"/>
            <p:cNvCxnSpPr>
              <a:cxnSpLocks noChangeShapeType="1"/>
            </p:cNvCxnSpPr>
            <p:nvPr/>
          </p:nvCxnSpPr>
          <p:spPr bwMode="auto">
            <a:xfrm>
              <a:off x="0" y="341697"/>
              <a:ext cx="9144001" cy="0"/>
            </a:xfrm>
            <a:prstGeom prst="line">
              <a:avLst/>
            </a:prstGeom>
            <a:noFill/>
            <a:ln w="120650">
              <a:solidFill>
                <a:srgbClr val="004065"/>
              </a:solidFill>
              <a:round/>
              <a:headEnd/>
              <a:tailEnd/>
            </a:ln>
            <a:extLst>
              <a:ext uri="{909E8E84-426E-40DD-AFC4-6F175D3DCCD1}">
                <a14:hiddenFill xmlns:a14="http://schemas.microsoft.com/office/drawing/2010/main">
                  <a:noFill/>
                </a14:hiddenFill>
              </a:ext>
            </a:extLst>
          </p:spPr>
        </p:cxnSp>
        <p:cxnSp>
          <p:nvCxnSpPr>
            <p:cNvPr id="4" name="Straight Connector 120"/>
            <p:cNvCxnSpPr>
              <a:cxnSpLocks noChangeShapeType="1"/>
            </p:cNvCxnSpPr>
            <p:nvPr/>
          </p:nvCxnSpPr>
          <p:spPr bwMode="auto">
            <a:xfrm>
              <a:off x="-2" y="27372"/>
              <a:ext cx="9144002" cy="0"/>
            </a:xfrm>
            <a:prstGeom prst="line">
              <a:avLst/>
            </a:prstGeom>
            <a:noFill/>
            <a:ln w="63500">
              <a:solidFill>
                <a:srgbClr val="E3D8B9"/>
              </a:solidFill>
              <a:round/>
              <a:headEnd/>
              <a:tailEnd/>
            </a:ln>
            <a:extLst>
              <a:ext uri="{909E8E84-426E-40DD-AFC4-6F175D3DCCD1}">
                <a14:hiddenFill xmlns:a14="http://schemas.microsoft.com/office/drawing/2010/main">
                  <a:noFill/>
                </a14:hiddenFill>
              </a:ext>
            </a:extLst>
          </p:spPr>
        </p:cxnSp>
        <p:cxnSp>
          <p:nvCxnSpPr>
            <p:cNvPr id="5" name="Straight Connector 121"/>
            <p:cNvCxnSpPr>
              <a:cxnSpLocks noChangeShapeType="1"/>
            </p:cNvCxnSpPr>
            <p:nvPr/>
          </p:nvCxnSpPr>
          <p:spPr bwMode="auto">
            <a:xfrm>
              <a:off x="0" y="152400"/>
              <a:ext cx="9144002" cy="0"/>
            </a:xfrm>
            <a:prstGeom prst="line">
              <a:avLst/>
            </a:prstGeom>
            <a:noFill/>
            <a:ln w="174625">
              <a:solidFill>
                <a:srgbClr val="9FDDEA"/>
              </a:solidFill>
              <a:round/>
              <a:headEnd/>
              <a:tailEnd/>
            </a:ln>
            <a:extLst>
              <a:ext uri="{909E8E84-426E-40DD-AFC4-6F175D3DCCD1}">
                <a14:hiddenFill xmlns:a14="http://schemas.microsoft.com/office/drawing/2010/main">
                  <a:noFill/>
                </a14:hiddenFill>
              </a:ext>
            </a:extLst>
          </p:spPr>
        </p:cxnSp>
        <p:cxnSp>
          <p:nvCxnSpPr>
            <p:cNvPr id="6" name="Straight Connector 122"/>
            <p:cNvCxnSpPr>
              <a:cxnSpLocks noChangeShapeType="1"/>
            </p:cNvCxnSpPr>
            <p:nvPr/>
          </p:nvCxnSpPr>
          <p:spPr bwMode="auto">
            <a:xfrm>
              <a:off x="-2" y="263910"/>
              <a:ext cx="9144002" cy="0"/>
            </a:xfrm>
            <a:prstGeom prst="line">
              <a:avLst/>
            </a:prstGeom>
            <a:noFill/>
            <a:ln w="63500">
              <a:solidFill>
                <a:srgbClr val="E3D8B9"/>
              </a:solidFill>
              <a:round/>
              <a:headEnd/>
              <a:tailEnd/>
            </a:ln>
            <a:extLst>
              <a:ext uri="{909E8E84-426E-40DD-AFC4-6F175D3DCCD1}">
                <a14:hiddenFill xmlns:a14="http://schemas.microsoft.com/office/drawing/2010/main">
                  <a:noFill/>
                </a14:hiddenFill>
              </a:ext>
            </a:extLst>
          </p:spPr>
        </p:cxnSp>
      </p:grpSp>
      <p:sp>
        <p:nvSpPr>
          <p:cNvPr id="9" name="Subtitle 8"/>
          <p:cNvSpPr>
            <a:spLocks noGrp="1"/>
          </p:cNvSpPr>
          <p:nvPr>
            <p:ph type="subTitle" idx="1"/>
          </p:nvPr>
        </p:nvSpPr>
        <p:spPr>
          <a:xfrm>
            <a:off x="1371600" y="1676400"/>
            <a:ext cx="6400800" cy="4648200"/>
          </a:xfrm>
        </p:spPr>
        <p:txBody>
          <a:bodyPr>
            <a:normAutofit fontScale="92500" lnSpcReduction="10000"/>
          </a:bodyPr>
          <a:lstStyle/>
          <a:p>
            <a:pPr algn="l"/>
            <a:r>
              <a:rPr lang="en-US" sz="2400" b="1" dirty="0" smtClean="0">
                <a:solidFill>
                  <a:schemeClr val="tx1"/>
                </a:solidFill>
              </a:rPr>
              <a:t>Commitment</a:t>
            </a:r>
          </a:p>
          <a:p>
            <a:pPr algn="l"/>
            <a:r>
              <a:rPr lang="en-US" sz="2400" dirty="0" smtClean="0">
                <a:solidFill>
                  <a:schemeClr val="tx1"/>
                </a:solidFill>
              </a:rPr>
              <a:t>To a breakthrough in thinking such that the vision occurs as possible</a:t>
            </a:r>
          </a:p>
          <a:p>
            <a:pPr algn="l"/>
            <a:endParaRPr lang="en-US" sz="2400" dirty="0" smtClean="0">
              <a:solidFill>
                <a:schemeClr val="tx1"/>
              </a:solidFill>
            </a:endParaRPr>
          </a:p>
          <a:p>
            <a:pPr algn="l"/>
            <a:r>
              <a:rPr lang="en-US" sz="2400" b="1" dirty="0" smtClean="0">
                <a:solidFill>
                  <a:schemeClr val="tx1"/>
                </a:solidFill>
              </a:rPr>
              <a:t>Actions</a:t>
            </a:r>
          </a:p>
          <a:p>
            <a:pPr marL="342900" indent="-342900" algn="l">
              <a:buFont typeface="Arial" pitchFamily="34" charset="0"/>
              <a:buChar char="•"/>
            </a:pPr>
            <a:r>
              <a:rPr lang="en-US" sz="2400" dirty="0" smtClean="0">
                <a:solidFill>
                  <a:schemeClr val="tx1"/>
                </a:solidFill>
              </a:rPr>
              <a:t>Explore: What are some possibilities for fulfilling that vision?</a:t>
            </a:r>
          </a:p>
          <a:p>
            <a:pPr marL="342900" indent="-342900" algn="l">
              <a:buFont typeface="Arial" pitchFamily="34" charset="0"/>
              <a:buChar char="•"/>
            </a:pPr>
            <a:r>
              <a:rPr lang="en-US" sz="2400" dirty="0" smtClean="0">
                <a:solidFill>
                  <a:schemeClr val="tx1"/>
                </a:solidFill>
              </a:rPr>
              <a:t>Generate possibilities for fulfilling the vision and seeing more breakthrough ideas</a:t>
            </a:r>
          </a:p>
          <a:p>
            <a:pPr marL="342900" indent="-342900" algn="l">
              <a:buFont typeface="Arial" pitchFamily="34" charset="0"/>
              <a:buChar char="•"/>
            </a:pPr>
            <a:r>
              <a:rPr lang="en-US" sz="2400" dirty="0" smtClean="0">
                <a:solidFill>
                  <a:schemeClr val="tx1"/>
                </a:solidFill>
              </a:rPr>
              <a:t>Practice generative listening: listening for gold, listening for possibilities</a:t>
            </a:r>
          </a:p>
          <a:p>
            <a:pPr marL="342900" indent="-342900" algn="l">
              <a:buFont typeface="Arial" pitchFamily="34" charset="0"/>
              <a:buChar char="•"/>
            </a:pPr>
            <a:r>
              <a:rPr lang="en-US" sz="2400" dirty="0" smtClean="0">
                <a:solidFill>
                  <a:schemeClr val="tx1"/>
                </a:solidFill>
              </a:rPr>
              <a:t>Acknowledge each person for their idea</a:t>
            </a:r>
          </a:p>
          <a:p>
            <a:pPr marL="342900" indent="-342900" algn="l">
              <a:buFont typeface="Arial" pitchFamily="34" charset="0"/>
              <a:buChar char="•"/>
            </a:pPr>
            <a:r>
              <a:rPr lang="en-US" sz="2400" dirty="0" smtClean="0">
                <a:solidFill>
                  <a:schemeClr val="tx1"/>
                </a:solidFill>
              </a:rPr>
              <a:t>Capture all ideas offered in your group </a:t>
            </a:r>
          </a:p>
        </p:txBody>
      </p:sp>
      <p:sp>
        <p:nvSpPr>
          <p:cNvPr id="10" name="Rectangle 9"/>
          <p:cNvSpPr/>
          <p:nvPr/>
        </p:nvSpPr>
        <p:spPr>
          <a:xfrm>
            <a:off x="1866900" y="685800"/>
            <a:ext cx="5410200" cy="552450"/>
          </a:xfrm>
          <a:prstGeom prst="rect">
            <a:avLst/>
          </a:prstGeom>
          <a:solidFill>
            <a:srgbClr val="9FDDEA"/>
          </a:solidFill>
          <a:ln>
            <a:solidFill>
              <a:srgbClr val="E3D8B9"/>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smtClean="0">
                <a:solidFill>
                  <a:srgbClr val="004065"/>
                </a:solidFill>
              </a:rPr>
              <a:t>Creating Possibility</a:t>
            </a:r>
            <a:endParaRPr lang="en-US" sz="2400" b="1" dirty="0">
              <a:solidFill>
                <a:srgbClr val="004065"/>
              </a:solidFill>
            </a:endParaRPr>
          </a:p>
        </p:txBody>
      </p:sp>
      <p:pic>
        <p:nvPicPr>
          <p:cNvPr id="11" name="Picture 10"/>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95" y="5895974"/>
            <a:ext cx="1285405" cy="962025"/>
          </a:xfrm>
          <a:prstGeom prst="rect">
            <a:avLst/>
          </a:prstGeom>
          <a:noFill/>
          <a:ln>
            <a:noFill/>
          </a:ln>
        </p:spPr>
      </p:pic>
      <p:pic>
        <p:nvPicPr>
          <p:cNvPr id="12" name="Picture 113" descr="Description: N:\326 - IIE San Francisco Shared Data\WES-Tunisia\Promotional Materials\Logos\WES logos\WESlogo_final.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84594" y="5900502"/>
            <a:ext cx="1720850"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574338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1"/>
          <p:cNvGrpSpPr>
            <a:grpSpLocks/>
          </p:cNvGrpSpPr>
          <p:nvPr/>
        </p:nvGrpSpPr>
        <p:grpSpPr bwMode="auto">
          <a:xfrm>
            <a:off x="0" y="23813"/>
            <a:ext cx="9144000" cy="314325"/>
            <a:chOff x="-2" y="27372"/>
            <a:chExt cx="9144004" cy="314325"/>
          </a:xfrm>
        </p:grpSpPr>
        <p:cxnSp>
          <p:nvCxnSpPr>
            <p:cNvPr id="3" name="Straight Connector 119"/>
            <p:cNvCxnSpPr>
              <a:cxnSpLocks noChangeShapeType="1"/>
            </p:cNvCxnSpPr>
            <p:nvPr/>
          </p:nvCxnSpPr>
          <p:spPr bwMode="auto">
            <a:xfrm>
              <a:off x="0" y="341697"/>
              <a:ext cx="9144001" cy="0"/>
            </a:xfrm>
            <a:prstGeom prst="line">
              <a:avLst/>
            </a:prstGeom>
            <a:noFill/>
            <a:ln w="120650">
              <a:solidFill>
                <a:srgbClr val="004065"/>
              </a:solidFill>
              <a:round/>
              <a:headEnd/>
              <a:tailEnd/>
            </a:ln>
            <a:extLst>
              <a:ext uri="{909E8E84-426E-40DD-AFC4-6F175D3DCCD1}">
                <a14:hiddenFill xmlns:a14="http://schemas.microsoft.com/office/drawing/2010/main">
                  <a:noFill/>
                </a14:hiddenFill>
              </a:ext>
            </a:extLst>
          </p:spPr>
        </p:cxnSp>
        <p:cxnSp>
          <p:nvCxnSpPr>
            <p:cNvPr id="4" name="Straight Connector 120"/>
            <p:cNvCxnSpPr>
              <a:cxnSpLocks noChangeShapeType="1"/>
            </p:cNvCxnSpPr>
            <p:nvPr/>
          </p:nvCxnSpPr>
          <p:spPr bwMode="auto">
            <a:xfrm>
              <a:off x="-2" y="27372"/>
              <a:ext cx="9144002" cy="0"/>
            </a:xfrm>
            <a:prstGeom prst="line">
              <a:avLst/>
            </a:prstGeom>
            <a:noFill/>
            <a:ln w="63500">
              <a:solidFill>
                <a:srgbClr val="E3D8B9"/>
              </a:solidFill>
              <a:round/>
              <a:headEnd/>
              <a:tailEnd/>
            </a:ln>
            <a:extLst>
              <a:ext uri="{909E8E84-426E-40DD-AFC4-6F175D3DCCD1}">
                <a14:hiddenFill xmlns:a14="http://schemas.microsoft.com/office/drawing/2010/main">
                  <a:noFill/>
                </a14:hiddenFill>
              </a:ext>
            </a:extLst>
          </p:spPr>
        </p:cxnSp>
        <p:cxnSp>
          <p:nvCxnSpPr>
            <p:cNvPr id="5" name="Straight Connector 121"/>
            <p:cNvCxnSpPr>
              <a:cxnSpLocks noChangeShapeType="1"/>
            </p:cNvCxnSpPr>
            <p:nvPr/>
          </p:nvCxnSpPr>
          <p:spPr bwMode="auto">
            <a:xfrm>
              <a:off x="0" y="152400"/>
              <a:ext cx="9144002" cy="0"/>
            </a:xfrm>
            <a:prstGeom prst="line">
              <a:avLst/>
            </a:prstGeom>
            <a:noFill/>
            <a:ln w="174625">
              <a:solidFill>
                <a:srgbClr val="9FDDEA"/>
              </a:solidFill>
              <a:round/>
              <a:headEnd/>
              <a:tailEnd/>
            </a:ln>
            <a:extLst>
              <a:ext uri="{909E8E84-426E-40DD-AFC4-6F175D3DCCD1}">
                <a14:hiddenFill xmlns:a14="http://schemas.microsoft.com/office/drawing/2010/main">
                  <a:noFill/>
                </a14:hiddenFill>
              </a:ext>
            </a:extLst>
          </p:spPr>
        </p:cxnSp>
        <p:cxnSp>
          <p:nvCxnSpPr>
            <p:cNvPr id="6" name="Straight Connector 122"/>
            <p:cNvCxnSpPr>
              <a:cxnSpLocks noChangeShapeType="1"/>
            </p:cNvCxnSpPr>
            <p:nvPr/>
          </p:nvCxnSpPr>
          <p:spPr bwMode="auto">
            <a:xfrm>
              <a:off x="-2" y="263910"/>
              <a:ext cx="9144002" cy="0"/>
            </a:xfrm>
            <a:prstGeom prst="line">
              <a:avLst/>
            </a:prstGeom>
            <a:noFill/>
            <a:ln w="63500">
              <a:solidFill>
                <a:srgbClr val="E3D8B9"/>
              </a:solidFill>
              <a:round/>
              <a:headEnd/>
              <a:tailEnd/>
            </a:ln>
            <a:extLst>
              <a:ext uri="{909E8E84-426E-40DD-AFC4-6F175D3DCCD1}">
                <a14:hiddenFill xmlns:a14="http://schemas.microsoft.com/office/drawing/2010/main">
                  <a:noFill/>
                </a14:hiddenFill>
              </a:ext>
            </a:extLst>
          </p:spPr>
        </p:cxnSp>
      </p:grpSp>
      <p:sp>
        <p:nvSpPr>
          <p:cNvPr id="9" name="Subtitle 8"/>
          <p:cNvSpPr>
            <a:spLocks noGrp="1"/>
          </p:cNvSpPr>
          <p:nvPr>
            <p:ph type="subTitle" idx="1"/>
          </p:nvPr>
        </p:nvSpPr>
        <p:spPr>
          <a:xfrm>
            <a:off x="1371600" y="1981200"/>
            <a:ext cx="6400800" cy="4343400"/>
          </a:xfrm>
        </p:spPr>
        <p:txBody>
          <a:bodyPr>
            <a:normAutofit lnSpcReduction="10000"/>
          </a:bodyPr>
          <a:lstStyle/>
          <a:p>
            <a:pPr algn="l"/>
            <a:endParaRPr lang="en-US" sz="2400" b="1" dirty="0" smtClean="0">
              <a:solidFill>
                <a:schemeClr val="tx1"/>
              </a:solidFill>
            </a:endParaRPr>
          </a:p>
          <a:p>
            <a:pPr algn="l"/>
            <a:endParaRPr lang="en-US" sz="2400" b="1" dirty="0">
              <a:solidFill>
                <a:schemeClr val="tx1"/>
              </a:solidFill>
            </a:endParaRPr>
          </a:p>
          <a:p>
            <a:pPr algn="l"/>
            <a:endParaRPr lang="en-US" sz="2400" b="1" dirty="0" smtClean="0">
              <a:solidFill>
                <a:schemeClr val="tx1"/>
              </a:solidFill>
            </a:endParaRPr>
          </a:p>
          <a:p>
            <a:pPr algn="l"/>
            <a:endParaRPr lang="en-US" sz="2400" b="1" dirty="0">
              <a:solidFill>
                <a:schemeClr val="tx1"/>
              </a:solidFill>
            </a:endParaRPr>
          </a:p>
          <a:p>
            <a:pPr algn="l"/>
            <a:endParaRPr lang="en-US" sz="2400" b="1" dirty="0" smtClean="0">
              <a:solidFill>
                <a:schemeClr val="tx1"/>
              </a:solidFill>
            </a:endParaRPr>
          </a:p>
          <a:p>
            <a:pPr algn="l"/>
            <a:endParaRPr lang="en-US" sz="2400" b="1" dirty="0">
              <a:solidFill>
                <a:schemeClr val="tx1"/>
              </a:solidFill>
            </a:endParaRPr>
          </a:p>
          <a:p>
            <a:pPr algn="l"/>
            <a:endParaRPr lang="en-US" sz="2400" b="1" dirty="0" smtClean="0">
              <a:solidFill>
                <a:schemeClr val="tx1"/>
              </a:solidFill>
            </a:endParaRPr>
          </a:p>
          <a:p>
            <a:pPr algn="l"/>
            <a:r>
              <a:rPr lang="en-US" sz="2400" b="1" dirty="0" smtClean="0">
                <a:solidFill>
                  <a:schemeClr val="tx1"/>
                </a:solidFill>
              </a:rPr>
              <a:t>Outcome</a:t>
            </a:r>
          </a:p>
          <a:p>
            <a:pPr algn="l"/>
            <a:r>
              <a:rPr lang="en-US" sz="2400" dirty="0" smtClean="0">
                <a:solidFill>
                  <a:schemeClr val="tx1"/>
                </a:solidFill>
              </a:rPr>
              <a:t>The vision now looks more possible</a:t>
            </a:r>
          </a:p>
          <a:p>
            <a:pPr algn="l"/>
            <a:r>
              <a:rPr lang="en-US" sz="2400" dirty="0" smtClean="0">
                <a:solidFill>
                  <a:schemeClr val="tx1"/>
                </a:solidFill>
              </a:rPr>
              <a:t> </a:t>
            </a:r>
          </a:p>
        </p:txBody>
      </p:sp>
      <p:sp>
        <p:nvSpPr>
          <p:cNvPr id="10" name="Rectangle 9"/>
          <p:cNvSpPr/>
          <p:nvPr/>
        </p:nvSpPr>
        <p:spPr>
          <a:xfrm>
            <a:off x="1866900" y="685800"/>
            <a:ext cx="5410200" cy="552450"/>
          </a:xfrm>
          <a:prstGeom prst="rect">
            <a:avLst/>
          </a:prstGeom>
          <a:solidFill>
            <a:srgbClr val="9FDDEA"/>
          </a:solidFill>
          <a:ln>
            <a:solidFill>
              <a:srgbClr val="E3D8B9"/>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smtClean="0">
                <a:solidFill>
                  <a:srgbClr val="004065"/>
                </a:solidFill>
              </a:rPr>
              <a:t>Creating Possibility</a:t>
            </a:r>
            <a:endParaRPr lang="en-US" sz="2400" b="1" dirty="0">
              <a:solidFill>
                <a:srgbClr val="004065"/>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3678239821"/>
              </p:ext>
            </p:extLst>
          </p:nvPr>
        </p:nvGraphicFramePr>
        <p:xfrm>
          <a:off x="1562101" y="1752600"/>
          <a:ext cx="6019800" cy="2209800"/>
        </p:xfrm>
        <a:graphic>
          <a:graphicData uri="http://schemas.openxmlformats.org/drawingml/2006/table">
            <a:tbl>
              <a:tblPr firstRow="1" bandRow="1">
                <a:tableStyleId>{5C22544A-7EE6-4342-B048-85BDC9FD1C3A}</a:tableStyleId>
              </a:tblPr>
              <a:tblGrid>
                <a:gridCol w="6019800"/>
              </a:tblGrid>
              <a:tr h="441960">
                <a:tc>
                  <a:txBody>
                    <a:bodyPr/>
                    <a:lstStyle/>
                    <a:p>
                      <a:pPr algn="ctr"/>
                      <a:r>
                        <a:rPr lang="en-US" dirty="0" smtClean="0"/>
                        <a:t>Possibilities for Fulfilling the Vision </a:t>
                      </a:r>
                      <a:endParaRPr lang="en-US" dirty="0"/>
                    </a:p>
                  </a:txBody>
                  <a:tcPr/>
                </a:tc>
              </a:tr>
              <a:tr h="441960">
                <a:tc>
                  <a:txBody>
                    <a:bodyPr/>
                    <a:lstStyle/>
                    <a:p>
                      <a:endParaRPr lang="en-US"/>
                    </a:p>
                  </a:txBody>
                  <a:tcPr/>
                </a:tc>
              </a:tr>
              <a:tr h="441960">
                <a:tc>
                  <a:txBody>
                    <a:bodyPr/>
                    <a:lstStyle/>
                    <a:p>
                      <a:endParaRPr lang="en-US" dirty="0"/>
                    </a:p>
                  </a:txBody>
                  <a:tcPr/>
                </a:tc>
              </a:tr>
              <a:tr h="441960">
                <a:tc>
                  <a:txBody>
                    <a:bodyPr/>
                    <a:lstStyle/>
                    <a:p>
                      <a:endParaRPr lang="en-US"/>
                    </a:p>
                  </a:txBody>
                  <a:tcPr/>
                </a:tc>
              </a:tr>
              <a:tr h="441960">
                <a:tc>
                  <a:txBody>
                    <a:bodyPr/>
                    <a:lstStyle/>
                    <a:p>
                      <a:endParaRPr lang="en-US" dirty="0"/>
                    </a:p>
                  </a:txBody>
                  <a:tcPr/>
                </a:tc>
              </a:tr>
            </a:tbl>
          </a:graphicData>
        </a:graphic>
      </p:graphicFrame>
      <p:pic>
        <p:nvPicPr>
          <p:cNvPr id="11" name="Picture 10"/>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95" y="5895974"/>
            <a:ext cx="1285405" cy="962025"/>
          </a:xfrm>
          <a:prstGeom prst="rect">
            <a:avLst/>
          </a:prstGeom>
          <a:noFill/>
          <a:ln>
            <a:noFill/>
          </a:ln>
        </p:spPr>
      </p:pic>
      <p:pic>
        <p:nvPicPr>
          <p:cNvPr id="12" name="Picture 113" descr="Description: N:\326 - IIE San Francisco Shared Data\WES-Tunisia\Promotional Materials\Logos\WES logos\WESlogo_final.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84594" y="5900502"/>
            <a:ext cx="1720850"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75459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1"/>
          <p:cNvGrpSpPr>
            <a:grpSpLocks/>
          </p:cNvGrpSpPr>
          <p:nvPr/>
        </p:nvGrpSpPr>
        <p:grpSpPr bwMode="auto">
          <a:xfrm>
            <a:off x="0" y="23813"/>
            <a:ext cx="9144000" cy="314325"/>
            <a:chOff x="-2" y="27372"/>
            <a:chExt cx="9144004" cy="314325"/>
          </a:xfrm>
        </p:grpSpPr>
        <p:cxnSp>
          <p:nvCxnSpPr>
            <p:cNvPr id="3" name="Straight Connector 119"/>
            <p:cNvCxnSpPr>
              <a:cxnSpLocks noChangeShapeType="1"/>
            </p:cNvCxnSpPr>
            <p:nvPr/>
          </p:nvCxnSpPr>
          <p:spPr bwMode="auto">
            <a:xfrm>
              <a:off x="0" y="341697"/>
              <a:ext cx="9144001" cy="0"/>
            </a:xfrm>
            <a:prstGeom prst="line">
              <a:avLst/>
            </a:prstGeom>
            <a:noFill/>
            <a:ln w="120650">
              <a:solidFill>
                <a:srgbClr val="004065"/>
              </a:solidFill>
              <a:round/>
              <a:headEnd/>
              <a:tailEnd/>
            </a:ln>
            <a:extLst>
              <a:ext uri="{909E8E84-426E-40DD-AFC4-6F175D3DCCD1}">
                <a14:hiddenFill xmlns:a14="http://schemas.microsoft.com/office/drawing/2010/main">
                  <a:noFill/>
                </a14:hiddenFill>
              </a:ext>
            </a:extLst>
          </p:spPr>
        </p:cxnSp>
        <p:cxnSp>
          <p:nvCxnSpPr>
            <p:cNvPr id="4" name="Straight Connector 120"/>
            <p:cNvCxnSpPr>
              <a:cxnSpLocks noChangeShapeType="1"/>
            </p:cNvCxnSpPr>
            <p:nvPr/>
          </p:nvCxnSpPr>
          <p:spPr bwMode="auto">
            <a:xfrm>
              <a:off x="-2" y="27372"/>
              <a:ext cx="9144002" cy="0"/>
            </a:xfrm>
            <a:prstGeom prst="line">
              <a:avLst/>
            </a:prstGeom>
            <a:noFill/>
            <a:ln w="63500">
              <a:solidFill>
                <a:srgbClr val="E3D8B9"/>
              </a:solidFill>
              <a:round/>
              <a:headEnd/>
              <a:tailEnd/>
            </a:ln>
            <a:extLst>
              <a:ext uri="{909E8E84-426E-40DD-AFC4-6F175D3DCCD1}">
                <a14:hiddenFill xmlns:a14="http://schemas.microsoft.com/office/drawing/2010/main">
                  <a:noFill/>
                </a14:hiddenFill>
              </a:ext>
            </a:extLst>
          </p:spPr>
        </p:cxnSp>
        <p:cxnSp>
          <p:nvCxnSpPr>
            <p:cNvPr id="5" name="Straight Connector 121"/>
            <p:cNvCxnSpPr>
              <a:cxnSpLocks noChangeShapeType="1"/>
            </p:cNvCxnSpPr>
            <p:nvPr/>
          </p:nvCxnSpPr>
          <p:spPr bwMode="auto">
            <a:xfrm>
              <a:off x="0" y="152400"/>
              <a:ext cx="9144002" cy="0"/>
            </a:xfrm>
            <a:prstGeom prst="line">
              <a:avLst/>
            </a:prstGeom>
            <a:noFill/>
            <a:ln w="174625">
              <a:solidFill>
                <a:srgbClr val="9FDDEA"/>
              </a:solidFill>
              <a:round/>
              <a:headEnd/>
              <a:tailEnd/>
            </a:ln>
            <a:extLst>
              <a:ext uri="{909E8E84-426E-40DD-AFC4-6F175D3DCCD1}">
                <a14:hiddenFill xmlns:a14="http://schemas.microsoft.com/office/drawing/2010/main">
                  <a:noFill/>
                </a14:hiddenFill>
              </a:ext>
            </a:extLst>
          </p:spPr>
        </p:cxnSp>
        <p:cxnSp>
          <p:nvCxnSpPr>
            <p:cNvPr id="6" name="Straight Connector 122"/>
            <p:cNvCxnSpPr>
              <a:cxnSpLocks noChangeShapeType="1"/>
            </p:cNvCxnSpPr>
            <p:nvPr/>
          </p:nvCxnSpPr>
          <p:spPr bwMode="auto">
            <a:xfrm>
              <a:off x="-2" y="263910"/>
              <a:ext cx="9144002" cy="0"/>
            </a:xfrm>
            <a:prstGeom prst="line">
              <a:avLst/>
            </a:prstGeom>
            <a:noFill/>
            <a:ln w="63500">
              <a:solidFill>
                <a:srgbClr val="E3D8B9"/>
              </a:solidFill>
              <a:round/>
              <a:headEnd/>
              <a:tailEnd/>
            </a:ln>
            <a:extLst>
              <a:ext uri="{909E8E84-426E-40DD-AFC4-6F175D3DCCD1}">
                <a14:hiddenFill xmlns:a14="http://schemas.microsoft.com/office/drawing/2010/main">
                  <a:noFill/>
                </a14:hiddenFill>
              </a:ext>
            </a:extLst>
          </p:spPr>
        </p:cxnSp>
      </p:grpSp>
      <p:sp>
        <p:nvSpPr>
          <p:cNvPr id="11" name="Rectangle 10"/>
          <p:cNvSpPr/>
          <p:nvPr/>
        </p:nvSpPr>
        <p:spPr>
          <a:xfrm>
            <a:off x="1866900" y="685800"/>
            <a:ext cx="5410200" cy="552450"/>
          </a:xfrm>
          <a:prstGeom prst="rect">
            <a:avLst/>
          </a:prstGeom>
          <a:solidFill>
            <a:srgbClr val="9FDDEA"/>
          </a:solidFill>
          <a:ln>
            <a:solidFill>
              <a:srgbClr val="E3D8B9"/>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smtClean="0">
                <a:solidFill>
                  <a:srgbClr val="004065"/>
                </a:solidFill>
              </a:rPr>
              <a:t>Course Agenda</a:t>
            </a:r>
            <a:endParaRPr lang="en-US" sz="2400" b="1" dirty="0">
              <a:solidFill>
                <a:srgbClr val="004065"/>
              </a:solidFill>
            </a:endParaRPr>
          </a:p>
        </p:txBody>
      </p:sp>
      <p:sp>
        <p:nvSpPr>
          <p:cNvPr id="14" name="Content Placeholder 13"/>
          <p:cNvSpPr>
            <a:spLocks noGrp="1"/>
          </p:cNvSpPr>
          <p:nvPr>
            <p:ph sz="half" idx="1"/>
          </p:nvPr>
        </p:nvSpPr>
        <p:spPr>
          <a:ln>
            <a:solidFill>
              <a:schemeClr val="accent1"/>
            </a:solidFill>
          </a:ln>
        </p:spPr>
        <p:txBody>
          <a:bodyPr>
            <a:normAutofit fontScale="55000" lnSpcReduction="20000"/>
          </a:bodyPr>
          <a:lstStyle/>
          <a:p>
            <a:pPr marL="0" indent="0">
              <a:buNone/>
            </a:pPr>
            <a:r>
              <a:rPr lang="en-US" b="1" dirty="0"/>
              <a:t>Day 1 </a:t>
            </a:r>
            <a:r>
              <a:rPr lang="en-US" b="1" dirty="0" smtClean="0"/>
              <a:t>Schedule</a:t>
            </a:r>
            <a:endParaRPr lang="en-US" dirty="0"/>
          </a:p>
          <a:p>
            <a:pPr marL="0" indent="0">
              <a:buNone/>
            </a:pPr>
            <a:r>
              <a:rPr lang="en-US" dirty="0" smtClean="0"/>
              <a:t>9:00-9:30		Welcome, </a:t>
            </a:r>
            <a:r>
              <a:rPr lang="en-US" dirty="0"/>
              <a:t>Course Norms </a:t>
            </a:r>
            <a:r>
              <a:rPr lang="en-US" dirty="0" smtClean="0"/>
              <a:t>		&amp; </a:t>
            </a:r>
            <a:r>
              <a:rPr lang="en-US" dirty="0"/>
              <a:t>Agenda </a:t>
            </a:r>
          </a:p>
          <a:p>
            <a:pPr marL="0" indent="0">
              <a:buNone/>
            </a:pPr>
            <a:r>
              <a:rPr lang="en-US" dirty="0"/>
              <a:t>9</a:t>
            </a:r>
            <a:r>
              <a:rPr lang="en-US" dirty="0" smtClean="0"/>
              <a:t>:30-10:45		Automatic </a:t>
            </a:r>
            <a:r>
              <a:rPr lang="en-US" dirty="0"/>
              <a:t>and Self-			generated Listening </a:t>
            </a:r>
          </a:p>
          <a:p>
            <a:pPr marL="0" indent="0">
              <a:buNone/>
            </a:pPr>
            <a:r>
              <a:rPr lang="en-US" dirty="0"/>
              <a:t>10:45-11:00	</a:t>
            </a:r>
            <a:r>
              <a:rPr lang="en-US" dirty="0" smtClean="0"/>
              <a:t>Break</a:t>
            </a:r>
            <a:endParaRPr lang="en-US" dirty="0"/>
          </a:p>
          <a:p>
            <a:pPr marL="0" indent="0">
              <a:buNone/>
            </a:pPr>
            <a:r>
              <a:rPr lang="en-US" dirty="0" smtClean="0"/>
              <a:t>11:00-11:45	Questions/Conversation 		Shape Actions and Results</a:t>
            </a:r>
          </a:p>
          <a:p>
            <a:pPr marL="0" indent="0">
              <a:buNone/>
            </a:pPr>
            <a:r>
              <a:rPr lang="en-US" dirty="0" smtClean="0"/>
              <a:t>11:45-12:30</a:t>
            </a:r>
            <a:r>
              <a:rPr lang="en-US" dirty="0"/>
              <a:t>	Exercise: Vision Design</a:t>
            </a:r>
          </a:p>
          <a:p>
            <a:pPr marL="0" indent="0">
              <a:buNone/>
            </a:pPr>
            <a:r>
              <a:rPr lang="en-US" dirty="0"/>
              <a:t>12:30-1:30	</a:t>
            </a:r>
            <a:r>
              <a:rPr lang="en-US" dirty="0" smtClean="0"/>
              <a:t>	Lunch</a:t>
            </a:r>
            <a:endParaRPr lang="en-US" dirty="0"/>
          </a:p>
          <a:p>
            <a:pPr marL="0" indent="0">
              <a:buNone/>
            </a:pPr>
            <a:r>
              <a:rPr lang="en-US" dirty="0"/>
              <a:t>1:30-2:15	</a:t>
            </a:r>
            <a:r>
              <a:rPr lang="en-US" dirty="0" smtClean="0"/>
              <a:t>	Flipcharts</a:t>
            </a:r>
            <a:r>
              <a:rPr lang="en-US" dirty="0"/>
              <a:t>: Vision</a:t>
            </a:r>
          </a:p>
          <a:p>
            <a:pPr marL="0" indent="0">
              <a:buNone/>
            </a:pPr>
            <a:r>
              <a:rPr lang="en-US" dirty="0"/>
              <a:t>2:15-3:00	</a:t>
            </a:r>
            <a:r>
              <a:rPr lang="en-US" dirty="0" smtClean="0"/>
              <a:t>	Exercise</a:t>
            </a:r>
            <a:r>
              <a:rPr lang="en-US" dirty="0"/>
              <a:t>: Barriers to </a:t>
            </a:r>
            <a:r>
              <a:rPr lang="en-US" dirty="0" smtClean="0"/>
              <a:t>			Designing </a:t>
            </a:r>
            <a:r>
              <a:rPr lang="en-US" dirty="0"/>
              <a:t>the Future</a:t>
            </a:r>
          </a:p>
          <a:p>
            <a:pPr marL="0" indent="0">
              <a:buNone/>
            </a:pPr>
            <a:r>
              <a:rPr lang="en-US" dirty="0"/>
              <a:t>3:00-3:15	</a:t>
            </a:r>
            <a:r>
              <a:rPr lang="en-US" dirty="0" smtClean="0"/>
              <a:t>	Break</a:t>
            </a:r>
            <a:endParaRPr lang="en-US" dirty="0"/>
          </a:p>
          <a:p>
            <a:pPr marL="0" indent="0">
              <a:buNone/>
            </a:pPr>
            <a:r>
              <a:rPr lang="en-US" dirty="0"/>
              <a:t>3:15-4:45	</a:t>
            </a:r>
            <a:r>
              <a:rPr lang="en-US" dirty="0" smtClean="0"/>
              <a:t>	Exercise</a:t>
            </a:r>
            <a:r>
              <a:rPr lang="en-US" dirty="0"/>
              <a:t>: Breaking down </a:t>
            </a:r>
            <a:r>
              <a:rPr lang="en-US" dirty="0" smtClean="0"/>
              <a:t>		Barriers</a:t>
            </a:r>
            <a:endParaRPr lang="en-US" dirty="0"/>
          </a:p>
          <a:p>
            <a:pPr marL="0" indent="0">
              <a:buNone/>
            </a:pPr>
            <a:r>
              <a:rPr lang="en-US" dirty="0"/>
              <a:t>4:45-5:00	</a:t>
            </a:r>
            <a:r>
              <a:rPr lang="en-US" dirty="0" smtClean="0"/>
              <a:t>	Share </a:t>
            </a:r>
            <a:r>
              <a:rPr lang="en-US" dirty="0"/>
              <a:t>Learning</a:t>
            </a:r>
          </a:p>
          <a:p>
            <a:pPr marL="0" indent="0">
              <a:buNone/>
            </a:pPr>
            <a:r>
              <a:rPr lang="en-US" dirty="0"/>
              <a:t>5:00		Homework</a:t>
            </a:r>
          </a:p>
          <a:p>
            <a:endParaRPr lang="en-US" dirty="0"/>
          </a:p>
        </p:txBody>
      </p:sp>
      <p:sp>
        <p:nvSpPr>
          <p:cNvPr id="15" name="Content Placeholder 14"/>
          <p:cNvSpPr>
            <a:spLocks noGrp="1"/>
          </p:cNvSpPr>
          <p:nvPr>
            <p:ph sz="half" idx="2"/>
          </p:nvPr>
        </p:nvSpPr>
        <p:spPr>
          <a:ln>
            <a:solidFill>
              <a:schemeClr val="accent1"/>
            </a:solidFill>
          </a:ln>
        </p:spPr>
        <p:txBody>
          <a:bodyPr>
            <a:normAutofit fontScale="55000" lnSpcReduction="20000"/>
          </a:bodyPr>
          <a:lstStyle/>
          <a:p>
            <a:pPr marL="0" indent="0">
              <a:buNone/>
            </a:pPr>
            <a:r>
              <a:rPr lang="en-US" b="1" dirty="0"/>
              <a:t>Day 2 </a:t>
            </a:r>
            <a:r>
              <a:rPr lang="en-US" b="1" dirty="0" smtClean="0"/>
              <a:t>Schedule</a:t>
            </a:r>
            <a:endParaRPr lang="en-US" dirty="0"/>
          </a:p>
          <a:p>
            <a:pPr marL="0" indent="0">
              <a:buNone/>
            </a:pPr>
            <a:r>
              <a:rPr lang="en-US" dirty="0" smtClean="0"/>
              <a:t>9:00-10:00	</a:t>
            </a:r>
            <a:r>
              <a:rPr lang="en-US" dirty="0"/>
              <a:t>	Share the context of the </a:t>
            </a:r>
            <a:r>
              <a:rPr lang="en-US" dirty="0" smtClean="0"/>
              <a:t>		day</a:t>
            </a:r>
            <a:r>
              <a:rPr lang="en-US" dirty="0"/>
              <a:t>, </a:t>
            </a:r>
            <a:r>
              <a:rPr lang="en-US" dirty="0" smtClean="0"/>
              <a:t>Participants </a:t>
            </a:r>
            <a:r>
              <a:rPr lang="en-US" dirty="0"/>
              <a:t>share</a:t>
            </a:r>
          </a:p>
          <a:p>
            <a:pPr marL="0" indent="0">
              <a:buNone/>
            </a:pPr>
            <a:r>
              <a:rPr lang="en-US" dirty="0"/>
              <a:t>10:00-10:45 	Creating Relatedness</a:t>
            </a:r>
          </a:p>
          <a:p>
            <a:pPr marL="0" indent="0">
              <a:buNone/>
            </a:pPr>
            <a:r>
              <a:rPr lang="en-US" dirty="0"/>
              <a:t>10:45-11:00	Break</a:t>
            </a:r>
          </a:p>
          <a:p>
            <a:pPr marL="0" indent="0">
              <a:buNone/>
            </a:pPr>
            <a:r>
              <a:rPr lang="en-US" dirty="0" smtClean="0"/>
              <a:t>11:00-12:30	Creating </a:t>
            </a:r>
            <a:r>
              <a:rPr lang="en-US" dirty="0"/>
              <a:t>Possibility</a:t>
            </a:r>
          </a:p>
          <a:p>
            <a:pPr marL="0" indent="0">
              <a:buNone/>
            </a:pPr>
            <a:r>
              <a:rPr lang="en-US" dirty="0" smtClean="0"/>
              <a:t>12:30-1:30		Lunch</a:t>
            </a:r>
            <a:endParaRPr lang="en-US" dirty="0"/>
          </a:p>
          <a:p>
            <a:pPr marL="0" indent="0">
              <a:buNone/>
            </a:pPr>
            <a:r>
              <a:rPr lang="en-US" dirty="0"/>
              <a:t>1:30-3:00	</a:t>
            </a:r>
            <a:r>
              <a:rPr lang="en-US" dirty="0" smtClean="0"/>
              <a:t>	Creating </a:t>
            </a:r>
            <a:r>
              <a:rPr lang="en-US" dirty="0"/>
              <a:t>Opportunity</a:t>
            </a:r>
          </a:p>
          <a:p>
            <a:pPr marL="0" indent="0">
              <a:buNone/>
            </a:pPr>
            <a:r>
              <a:rPr lang="en-US" dirty="0"/>
              <a:t>3:00-3:15	</a:t>
            </a:r>
            <a:r>
              <a:rPr lang="en-US" dirty="0" smtClean="0"/>
              <a:t>	Break </a:t>
            </a:r>
            <a:endParaRPr lang="en-US" dirty="0"/>
          </a:p>
          <a:p>
            <a:pPr marL="0" indent="0">
              <a:buNone/>
            </a:pPr>
            <a:r>
              <a:rPr lang="en-US" dirty="0"/>
              <a:t>3:15-3:45	</a:t>
            </a:r>
            <a:r>
              <a:rPr lang="en-US" dirty="0" smtClean="0"/>
              <a:t>	Creating </a:t>
            </a:r>
            <a:r>
              <a:rPr lang="en-US" dirty="0"/>
              <a:t>Opportunity</a:t>
            </a:r>
          </a:p>
          <a:p>
            <a:pPr marL="0" indent="0">
              <a:buNone/>
            </a:pPr>
            <a:r>
              <a:rPr lang="en-US" dirty="0"/>
              <a:t>3:45-4:15	</a:t>
            </a:r>
            <a:r>
              <a:rPr lang="en-US" dirty="0" smtClean="0"/>
              <a:t>	Creating </a:t>
            </a:r>
            <a:r>
              <a:rPr lang="en-US" dirty="0"/>
              <a:t>Action</a:t>
            </a:r>
          </a:p>
          <a:p>
            <a:pPr marL="0" indent="0">
              <a:buNone/>
            </a:pPr>
            <a:r>
              <a:rPr lang="en-US" dirty="0"/>
              <a:t>4:15-5:00	</a:t>
            </a:r>
            <a:r>
              <a:rPr lang="en-US" dirty="0" smtClean="0"/>
              <a:t>	Register </a:t>
            </a:r>
            <a:r>
              <a:rPr lang="en-US" dirty="0"/>
              <a:t>for </a:t>
            </a:r>
            <a:r>
              <a:rPr lang="en-US" dirty="0" smtClean="0"/>
              <a:t>			Accomplishment</a:t>
            </a:r>
            <a:endParaRPr lang="en-US" dirty="0"/>
          </a:p>
          <a:p>
            <a:pPr marL="0" indent="0">
              <a:buNone/>
            </a:pPr>
            <a:r>
              <a:rPr lang="en-US" dirty="0"/>
              <a:t>5:00		Thank You </a:t>
            </a:r>
          </a:p>
          <a:p>
            <a:endParaRPr lang="en-US" dirty="0"/>
          </a:p>
        </p:txBody>
      </p:sp>
      <p:pic>
        <p:nvPicPr>
          <p:cNvPr id="12" name="Picture 1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95" y="5895974"/>
            <a:ext cx="1285405" cy="962025"/>
          </a:xfrm>
          <a:prstGeom prst="rect">
            <a:avLst/>
          </a:prstGeom>
          <a:noFill/>
          <a:ln>
            <a:noFill/>
          </a:ln>
        </p:spPr>
      </p:pic>
      <p:pic>
        <p:nvPicPr>
          <p:cNvPr id="13" name="Picture 113" descr="Description: N:\326 - IIE San Francisco Shared Data\WES-Tunisia\Promotional Materials\Logos\WES logos\WESlogo_final.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84594" y="5900502"/>
            <a:ext cx="1720850"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857949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1"/>
          <p:cNvGrpSpPr>
            <a:grpSpLocks/>
          </p:cNvGrpSpPr>
          <p:nvPr/>
        </p:nvGrpSpPr>
        <p:grpSpPr bwMode="auto">
          <a:xfrm>
            <a:off x="0" y="23813"/>
            <a:ext cx="9144000" cy="314325"/>
            <a:chOff x="-2" y="27372"/>
            <a:chExt cx="9144004" cy="314325"/>
          </a:xfrm>
        </p:grpSpPr>
        <p:cxnSp>
          <p:nvCxnSpPr>
            <p:cNvPr id="3" name="Straight Connector 119"/>
            <p:cNvCxnSpPr>
              <a:cxnSpLocks noChangeShapeType="1"/>
            </p:cNvCxnSpPr>
            <p:nvPr/>
          </p:nvCxnSpPr>
          <p:spPr bwMode="auto">
            <a:xfrm>
              <a:off x="0" y="341697"/>
              <a:ext cx="9144001" cy="0"/>
            </a:xfrm>
            <a:prstGeom prst="line">
              <a:avLst/>
            </a:prstGeom>
            <a:noFill/>
            <a:ln w="120650">
              <a:solidFill>
                <a:srgbClr val="004065"/>
              </a:solidFill>
              <a:round/>
              <a:headEnd/>
              <a:tailEnd/>
            </a:ln>
            <a:extLst>
              <a:ext uri="{909E8E84-426E-40DD-AFC4-6F175D3DCCD1}">
                <a14:hiddenFill xmlns:a14="http://schemas.microsoft.com/office/drawing/2010/main">
                  <a:noFill/>
                </a14:hiddenFill>
              </a:ext>
            </a:extLst>
          </p:spPr>
        </p:cxnSp>
        <p:cxnSp>
          <p:nvCxnSpPr>
            <p:cNvPr id="4" name="Straight Connector 120"/>
            <p:cNvCxnSpPr>
              <a:cxnSpLocks noChangeShapeType="1"/>
            </p:cNvCxnSpPr>
            <p:nvPr/>
          </p:nvCxnSpPr>
          <p:spPr bwMode="auto">
            <a:xfrm>
              <a:off x="-2" y="27372"/>
              <a:ext cx="9144002" cy="0"/>
            </a:xfrm>
            <a:prstGeom prst="line">
              <a:avLst/>
            </a:prstGeom>
            <a:noFill/>
            <a:ln w="63500">
              <a:solidFill>
                <a:srgbClr val="E3D8B9"/>
              </a:solidFill>
              <a:round/>
              <a:headEnd/>
              <a:tailEnd/>
            </a:ln>
            <a:extLst>
              <a:ext uri="{909E8E84-426E-40DD-AFC4-6F175D3DCCD1}">
                <a14:hiddenFill xmlns:a14="http://schemas.microsoft.com/office/drawing/2010/main">
                  <a:noFill/>
                </a14:hiddenFill>
              </a:ext>
            </a:extLst>
          </p:spPr>
        </p:cxnSp>
        <p:cxnSp>
          <p:nvCxnSpPr>
            <p:cNvPr id="5" name="Straight Connector 121"/>
            <p:cNvCxnSpPr>
              <a:cxnSpLocks noChangeShapeType="1"/>
            </p:cNvCxnSpPr>
            <p:nvPr/>
          </p:nvCxnSpPr>
          <p:spPr bwMode="auto">
            <a:xfrm>
              <a:off x="0" y="152400"/>
              <a:ext cx="9144002" cy="0"/>
            </a:xfrm>
            <a:prstGeom prst="line">
              <a:avLst/>
            </a:prstGeom>
            <a:noFill/>
            <a:ln w="174625">
              <a:solidFill>
                <a:srgbClr val="9FDDEA"/>
              </a:solidFill>
              <a:round/>
              <a:headEnd/>
              <a:tailEnd/>
            </a:ln>
            <a:extLst>
              <a:ext uri="{909E8E84-426E-40DD-AFC4-6F175D3DCCD1}">
                <a14:hiddenFill xmlns:a14="http://schemas.microsoft.com/office/drawing/2010/main">
                  <a:noFill/>
                </a14:hiddenFill>
              </a:ext>
            </a:extLst>
          </p:spPr>
        </p:cxnSp>
        <p:cxnSp>
          <p:nvCxnSpPr>
            <p:cNvPr id="6" name="Straight Connector 122"/>
            <p:cNvCxnSpPr>
              <a:cxnSpLocks noChangeShapeType="1"/>
            </p:cNvCxnSpPr>
            <p:nvPr/>
          </p:nvCxnSpPr>
          <p:spPr bwMode="auto">
            <a:xfrm>
              <a:off x="-2" y="263910"/>
              <a:ext cx="9144002" cy="0"/>
            </a:xfrm>
            <a:prstGeom prst="line">
              <a:avLst/>
            </a:prstGeom>
            <a:noFill/>
            <a:ln w="63500">
              <a:solidFill>
                <a:srgbClr val="E3D8B9"/>
              </a:solidFill>
              <a:round/>
              <a:headEnd/>
              <a:tailEnd/>
            </a:ln>
            <a:extLst>
              <a:ext uri="{909E8E84-426E-40DD-AFC4-6F175D3DCCD1}">
                <a14:hiddenFill xmlns:a14="http://schemas.microsoft.com/office/drawing/2010/main">
                  <a:noFill/>
                </a14:hiddenFill>
              </a:ext>
            </a:extLst>
          </p:spPr>
        </p:cxnSp>
      </p:grpSp>
      <p:sp>
        <p:nvSpPr>
          <p:cNvPr id="9" name="Content Placeholder 8"/>
          <p:cNvSpPr>
            <a:spLocks noGrp="1"/>
          </p:cNvSpPr>
          <p:nvPr>
            <p:ph sz="half" idx="1"/>
          </p:nvPr>
        </p:nvSpPr>
        <p:spPr/>
        <p:txBody>
          <a:bodyPr>
            <a:normAutofit fontScale="92500" lnSpcReduction="20000"/>
          </a:bodyPr>
          <a:lstStyle/>
          <a:p>
            <a:pPr marL="0" indent="0">
              <a:buNone/>
            </a:pPr>
            <a:r>
              <a:rPr lang="en-US" sz="1600" b="1" dirty="0" smtClean="0">
                <a:solidFill>
                  <a:srgbClr val="004065"/>
                </a:solidFill>
              </a:rPr>
              <a:t>Step A- Inspiring challenge/outcome</a:t>
            </a:r>
          </a:p>
          <a:p>
            <a:pPr marL="0" indent="0">
              <a:buNone/>
            </a:pPr>
            <a:endParaRPr lang="en-US" sz="1600" dirty="0" smtClean="0"/>
          </a:p>
          <a:p>
            <a:pPr marL="0" indent="0">
              <a:buNone/>
            </a:pPr>
            <a:endParaRPr lang="en-US" sz="1600" dirty="0" smtClean="0"/>
          </a:p>
          <a:p>
            <a:pPr marL="0" indent="0">
              <a:buNone/>
            </a:pPr>
            <a:r>
              <a:rPr lang="en-US" sz="1600" dirty="0" smtClean="0"/>
              <a:t>Commitment</a:t>
            </a:r>
          </a:p>
          <a:p>
            <a:r>
              <a:rPr lang="en-US" sz="1600" dirty="0" smtClean="0"/>
              <a:t>To shift the vision from possible to feasible (doable)</a:t>
            </a:r>
          </a:p>
          <a:p>
            <a:pPr marL="0" indent="0">
              <a:buNone/>
            </a:pPr>
            <a:endParaRPr lang="en-US" sz="1600" dirty="0" smtClean="0"/>
          </a:p>
          <a:p>
            <a:pPr marL="0" indent="0">
              <a:buNone/>
            </a:pPr>
            <a:r>
              <a:rPr lang="en-US" sz="1600" dirty="0" smtClean="0"/>
              <a:t>Actions</a:t>
            </a:r>
          </a:p>
          <a:p>
            <a:r>
              <a:rPr lang="en-US" sz="1600" dirty="0" smtClean="0"/>
              <a:t>Define possible outcomes that are specific (measurable, date-bounded) and inspiring</a:t>
            </a:r>
          </a:p>
          <a:p>
            <a:endParaRPr lang="en-US" sz="2400" dirty="0"/>
          </a:p>
        </p:txBody>
      </p:sp>
      <p:sp>
        <p:nvSpPr>
          <p:cNvPr id="10" name="Content Placeholder 9"/>
          <p:cNvSpPr>
            <a:spLocks noGrp="1"/>
          </p:cNvSpPr>
          <p:nvPr>
            <p:ph sz="half" idx="2"/>
          </p:nvPr>
        </p:nvSpPr>
        <p:spPr/>
        <p:txBody>
          <a:bodyPr>
            <a:normAutofit fontScale="92500" lnSpcReduction="20000"/>
          </a:bodyPr>
          <a:lstStyle/>
          <a:p>
            <a:pPr marL="0" indent="0">
              <a:buNone/>
            </a:pPr>
            <a:r>
              <a:rPr lang="en-US" sz="1600" b="1" dirty="0">
                <a:solidFill>
                  <a:srgbClr val="004065"/>
                </a:solidFill>
              </a:rPr>
              <a:t>Step </a:t>
            </a:r>
            <a:r>
              <a:rPr lang="en-US" sz="1600" b="1" dirty="0" smtClean="0">
                <a:solidFill>
                  <a:srgbClr val="004065"/>
                </a:solidFill>
              </a:rPr>
              <a:t>B- Build pathways from the future (from the “top of the mountain”)</a:t>
            </a:r>
          </a:p>
          <a:p>
            <a:pPr marL="0" indent="0">
              <a:buNone/>
            </a:pPr>
            <a:endParaRPr lang="en-US" sz="1600" b="1" dirty="0">
              <a:solidFill>
                <a:srgbClr val="004065"/>
              </a:solidFill>
            </a:endParaRPr>
          </a:p>
          <a:p>
            <a:pPr marL="0" indent="0">
              <a:buNone/>
            </a:pPr>
            <a:r>
              <a:rPr lang="en-US" sz="1600" dirty="0"/>
              <a:t>Commitment</a:t>
            </a:r>
          </a:p>
          <a:p>
            <a:r>
              <a:rPr lang="en-US" sz="1600" dirty="0"/>
              <a:t>To </a:t>
            </a:r>
            <a:r>
              <a:rPr lang="en-US" sz="1600" dirty="0" smtClean="0"/>
              <a:t>transform/shift the inspiring challenge from possible to feasible (doable) </a:t>
            </a:r>
          </a:p>
          <a:p>
            <a:pPr marL="0" indent="0">
              <a:buNone/>
            </a:pPr>
            <a:endParaRPr lang="en-US" sz="1600" dirty="0"/>
          </a:p>
          <a:p>
            <a:pPr marL="0" indent="0">
              <a:buNone/>
            </a:pPr>
            <a:r>
              <a:rPr lang="en-US" sz="1600" dirty="0" smtClean="0"/>
              <a:t>Actions</a:t>
            </a:r>
            <a:endParaRPr lang="en-US" sz="1600" dirty="0"/>
          </a:p>
          <a:p>
            <a:pPr lvl="0"/>
            <a:r>
              <a:rPr lang="en-US" sz="1600" dirty="0"/>
              <a:t>Stand in the future having fulfilled the inspiring challenge. Ask yourself - How does it feel? Who are you celebrating with? How does the world look?</a:t>
            </a:r>
          </a:p>
          <a:p>
            <a:pPr lvl="0"/>
            <a:r>
              <a:rPr lang="en-US" sz="1600" dirty="0"/>
              <a:t>Ask “what happened” that allowed for that success—what final step took you to the top.</a:t>
            </a:r>
          </a:p>
          <a:p>
            <a:pPr lvl="0"/>
            <a:r>
              <a:rPr lang="en-US" sz="1600" dirty="0"/>
              <a:t>Continue to ask “what allowed for that” as you work your way ‘down the mountain’.</a:t>
            </a:r>
          </a:p>
          <a:p>
            <a:pPr lvl="0"/>
            <a:r>
              <a:rPr lang="en-US" sz="1600" dirty="0"/>
              <a:t>Now, create a second path, working back from the ‘top of the mountain’, asking “what allowed for that?”, and create a pathway of events back to the present.</a:t>
            </a:r>
          </a:p>
          <a:p>
            <a:endParaRPr lang="en-US" dirty="0"/>
          </a:p>
        </p:txBody>
      </p:sp>
      <p:sp>
        <p:nvSpPr>
          <p:cNvPr id="11" name="Rectangle 10"/>
          <p:cNvSpPr/>
          <p:nvPr/>
        </p:nvSpPr>
        <p:spPr>
          <a:xfrm>
            <a:off x="1866900" y="685800"/>
            <a:ext cx="5410200" cy="552450"/>
          </a:xfrm>
          <a:prstGeom prst="rect">
            <a:avLst/>
          </a:prstGeom>
          <a:solidFill>
            <a:srgbClr val="9FDDEA"/>
          </a:solidFill>
          <a:ln>
            <a:solidFill>
              <a:srgbClr val="E3D8B9"/>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smtClean="0">
                <a:solidFill>
                  <a:srgbClr val="004065"/>
                </a:solidFill>
              </a:rPr>
              <a:t>Creating Opportunity (Step A and Step B) </a:t>
            </a:r>
            <a:endParaRPr lang="en-US" sz="2400" b="1" dirty="0">
              <a:solidFill>
                <a:srgbClr val="004065"/>
              </a:solidFill>
            </a:endParaRPr>
          </a:p>
        </p:txBody>
      </p:sp>
      <p:pic>
        <p:nvPicPr>
          <p:cNvPr id="12" name="Picture 1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95" y="5895974"/>
            <a:ext cx="1285405" cy="962025"/>
          </a:xfrm>
          <a:prstGeom prst="rect">
            <a:avLst/>
          </a:prstGeom>
          <a:noFill/>
          <a:ln>
            <a:noFill/>
          </a:ln>
        </p:spPr>
      </p:pic>
      <p:pic>
        <p:nvPicPr>
          <p:cNvPr id="13" name="Picture 113" descr="Description: N:\326 - IIE San Francisco Shared Data\WES-Tunisia\Promotional Materials\Logos\WES logos\WESlogo_final.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84594" y="5900502"/>
            <a:ext cx="1720850"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83444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1"/>
          <p:cNvGrpSpPr>
            <a:grpSpLocks/>
          </p:cNvGrpSpPr>
          <p:nvPr/>
        </p:nvGrpSpPr>
        <p:grpSpPr bwMode="auto">
          <a:xfrm>
            <a:off x="0" y="23813"/>
            <a:ext cx="9144000" cy="314325"/>
            <a:chOff x="-2" y="27372"/>
            <a:chExt cx="9144004" cy="314325"/>
          </a:xfrm>
        </p:grpSpPr>
        <p:cxnSp>
          <p:nvCxnSpPr>
            <p:cNvPr id="3" name="Straight Connector 119"/>
            <p:cNvCxnSpPr>
              <a:cxnSpLocks noChangeShapeType="1"/>
            </p:cNvCxnSpPr>
            <p:nvPr/>
          </p:nvCxnSpPr>
          <p:spPr bwMode="auto">
            <a:xfrm>
              <a:off x="0" y="341697"/>
              <a:ext cx="9144001" cy="0"/>
            </a:xfrm>
            <a:prstGeom prst="line">
              <a:avLst/>
            </a:prstGeom>
            <a:noFill/>
            <a:ln w="120650">
              <a:solidFill>
                <a:srgbClr val="004065"/>
              </a:solidFill>
              <a:round/>
              <a:headEnd/>
              <a:tailEnd/>
            </a:ln>
            <a:extLst>
              <a:ext uri="{909E8E84-426E-40DD-AFC4-6F175D3DCCD1}">
                <a14:hiddenFill xmlns:a14="http://schemas.microsoft.com/office/drawing/2010/main">
                  <a:noFill/>
                </a14:hiddenFill>
              </a:ext>
            </a:extLst>
          </p:spPr>
        </p:cxnSp>
        <p:cxnSp>
          <p:nvCxnSpPr>
            <p:cNvPr id="4" name="Straight Connector 120"/>
            <p:cNvCxnSpPr>
              <a:cxnSpLocks noChangeShapeType="1"/>
            </p:cNvCxnSpPr>
            <p:nvPr/>
          </p:nvCxnSpPr>
          <p:spPr bwMode="auto">
            <a:xfrm>
              <a:off x="-2" y="27372"/>
              <a:ext cx="9144002" cy="0"/>
            </a:xfrm>
            <a:prstGeom prst="line">
              <a:avLst/>
            </a:prstGeom>
            <a:noFill/>
            <a:ln w="63500">
              <a:solidFill>
                <a:srgbClr val="E3D8B9"/>
              </a:solidFill>
              <a:round/>
              <a:headEnd/>
              <a:tailEnd/>
            </a:ln>
            <a:extLst>
              <a:ext uri="{909E8E84-426E-40DD-AFC4-6F175D3DCCD1}">
                <a14:hiddenFill xmlns:a14="http://schemas.microsoft.com/office/drawing/2010/main">
                  <a:noFill/>
                </a14:hiddenFill>
              </a:ext>
            </a:extLst>
          </p:spPr>
        </p:cxnSp>
        <p:cxnSp>
          <p:nvCxnSpPr>
            <p:cNvPr id="5" name="Straight Connector 121"/>
            <p:cNvCxnSpPr>
              <a:cxnSpLocks noChangeShapeType="1"/>
            </p:cNvCxnSpPr>
            <p:nvPr/>
          </p:nvCxnSpPr>
          <p:spPr bwMode="auto">
            <a:xfrm>
              <a:off x="0" y="152400"/>
              <a:ext cx="9144002" cy="0"/>
            </a:xfrm>
            <a:prstGeom prst="line">
              <a:avLst/>
            </a:prstGeom>
            <a:noFill/>
            <a:ln w="174625">
              <a:solidFill>
                <a:srgbClr val="9FDDEA"/>
              </a:solidFill>
              <a:round/>
              <a:headEnd/>
              <a:tailEnd/>
            </a:ln>
            <a:extLst>
              <a:ext uri="{909E8E84-426E-40DD-AFC4-6F175D3DCCD1}">
                <a14:hiddenFill xmlns:a14="http://schemas.microsoft.com/office/drawing/2010/main">
                  <a:noFill/>
                </a14:hiddenFill>
              </a:ext>
            </a:extLst>
          </p:spPr>
        </p:cxnSp>
        <p:cxnSp>
          <p:nvCxnSpPr>
            <p:cNvPr id="6" name="Straight Connector 122"/>
            <p:cNvCxnSpPr>
              <a:cxnSpLocks noChangeShapeType="1"/>
            </p:cNvCxnSpPr>
            <p:nvPr/>
          </p:nvCxnSpPr>
          <p:spPr bwMode="auto">
            <a:xfrm>
              <a:off x="-2" y="263910"/>
              <a:ext cx="9144002" cy="0"/>
            </a:xfrm>
            <a:prstGeom prst="line">
              <a:avLst/>
            </a:prstGeom>
            <a:noFill/>
            <a:ln w="63500">
              <a:solidFill>
                <a:srgbClr val="E3D8B9"/>
              </a:solidFill>
              <a:round/>
              <a:headEnd/>
              <a:tailEnd/>
            </a:ln>
            <a:extLst>
              <a:ext uri="{909E8E84-426E-40DD-AFC4-6F175D3DCCD1}">
                <a14:hiddenFill xmlns:a14="http://schemas.microsoft.com/office/drawing/2010/main">
                  <a:noFill/>
                </a14:hiddenFill>
              </a:ext>
            </a:extLst>
          </p:spPr>
        </p:cxnSp>
      </p:grpSp>
      <p:sp>
        <p:nvSpPr>
          <p:cNvPr id="10" name="Content Placeholder 9"/>
          <p:cNvSpPr>
            <a:spLocks noGrp="1"/>
          </p:cNvSpPr>
          <p:nvPr>
            <p:ph sz="half" idx="2"/>
          </p:nvPr>
        </p:nvSpPr>
        <p:spPr>
          <a:xfrm>
            <a:off x="457200" y="1600200"/>
            <a:ext cx="8229600" cy="4525963"/>
          </a:xfrm>
        </p:spPr>
        <p:txBody>
          <a:bodyPr>
            <a:normAutofit/>
          </a:bodyPr>
          <a:lstStyle/>
          <a:p>
            <a:pPr marL="0" indent="0">
              <a:buNone/>
            </a:pPr>
            <a:endParaRPr lang="en-US" sz="2400" b="1" dirty="0" smtClean="0"/>
          </a:p>
          <a:p>
            <a:pPr marL="0" indent="0">
              <a:buNone/>
            </a:pPr>
            <a:endParaRPr lang="en-US" sz="2400" b="1" dirty="0"/>
          </a:p>
          <a:p>
            <a:pPr marL="0" indent="0">
              <a:buNone/>
            </a:pPr>
            <a:r>
              <a:rPr lang="en-US" sz="2400" b="1" dirty="0" smtClean="0"/>
              <a:t>Outcome</a:t>
            </a:r>
          </a:p>
          <a:p>
            <a:pPr marL="0" indent="0">
              <a:buNone/>
            </a:pPr>
            <a:endParaRPr lang="en-US" sz="2400" b="1" dirty="0" smtClean="0"/>
          </a:p>
          <a:p>
            <a:pPr marL="0" indent="0">
              <a:buNone/>
            </a:pPr>
            <a:r>
              <a:rPr lang="en-US" sz="2400" dirty="0" smtClean="0"/>
              <a:t>Two or more possible pathways from the future for achieving the breakthrough outcome become visible</a:t>
            </a:r>
          </a:p>
          <a:p>
            <a:pPr marL="0" indent="0">
              <a:buNone/>
            </a:pPr>
            <a:r>
              <a:rPr lang="en-US" sz="2400" dirty="0" smtClean="0"/>
              <a:t>The vision and inspiring challenge looks feasible. </a:t>
            </a:r>
            <a:endParaRPr lang="en-US" sz="2400" dirty="0"/>
          </a:p>
        </p:txBody>
      </p:sp>
      <p:sp>
        <p:nvSpPr>
          <p:cNvPr id="11" name="Rectangle 10"/>
          <p:cNvSpPr/>
          <p:nvPr/>
        </p:nvSpPr>
        <p:spPr>
          <a:xfrm>
            <a:off x="1866900" y="685800"/>
            <a:ext cx="5410200" cy="552450"/>
          </a:xfrm>
          <a:prstGeom prst="rect">
            <a:avLst/>
          </a:prstGeom>
          <a:solidFill>
            <a:srgbClr val="9FDDEA"/>
          </a:solidFill>
          <a:ln>
            <a:solidFill>
              <a:srgbClr val="E3D8B9"/>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smtClean="0">
                <a:solidFill>
                  <a:srgbClr val="004065"/>
                </a:solidFill>
              </a:rPr>
              <a:t>Creating Opportunity (Step A and Step B) </a:t>
            </a:r>
            <a:endParaRPr lang="en-US" sz="2400" b="1" dirty="0">
              <a:solidFill>
                <a:srgbClr val="004065"/>
              </a:solidFill>
            </a:endParaRPr>
          </a:p>
        </p:txBody>
      </p:sp>
      <p:pic>
        <p:nvPicPr>
          <p:cNvPr id="12" name="Picture 1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95" y="5895974"/>
            <a:ext cx="1285405" cy="962025"/>
          </a:xfrm>
          <a:prstGeom prst="rect">
            <a:avLst/>
          </a:prstGeom>
          <a:noFill/>
          <a:ln>
            <a:noFill/>
          </a:ln>
        </p:spPr>
      </p:pic>
      <p:pic>
        <p:nvPicPr>
          <p:cNvPr id="13" name="Picture 113" descr="Description: N:\326 - IIE San Francisco Shared Data\WES-Tunisia\Promotional Materials\Logos\WES logos\WESlogo_final.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84594" y="5900502"/>
            <a:ext cx="1720850"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7898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1"/>
          <p:cNvGrpSpPr>
            <a:grpSpLocks/>
          </p:cNvGrpSpPr>
          <p:nvPr/>
        </p:nvGrpSpPr>
        <p:grpSpPr bwMode="auto">
          <a:xfrm>
            <a:off x="0" y="23813"/>
            <a:ext cx="9144000" cy="314325"/>
            <a:chOff x="-2" y="27372"/>
            <a:chExt cx="9144004" cy="314325"/>
          </a:xfrm>
        </p:grpSpPr>
        <p:cxnSp>
          <p:nvCxnSpPr>
            <p:cNvPr id="3" name="Straight Connector 119"/>
            <p:cNvCxnSpPr>
              <a:cxnSpLocks noChangeShapeType="1"/>
            </p:cNvCxnSpPr>
            <p:nvPr/>
          </p:nvCxnSpPr>
          <p:spPr bwMode="auto">
            <a:xfrm>
              <a:off x="0" y="341697"/>
              <a:ext cx="9144001" cy="0"/>
            </a:xfrm>
            <a:prstGeom prst="line">
              <a:avLst/>
            </a:prstGeom>
            <a:noFill/>
            <a:ln w="120650">
              <a:solidFill>
                <a:srgbClr val="004065"/>
              </a:solidFill>
              <a:round/>
              <a:headEnd/>
              <a:tailEnd/>
            </a:ln>
            <a:extLst>
              <a:ext uri="{909E8E84-426E-40DD-AFC4-6F175D3DCCD1}">
                <a14:hiddenFill xmlns:a14="http://schemas.microsoft.com/office/drawing/2010/main">
                  <a:noFill/>
                </a14:hiddenFill>
              </a:ext>
            </a:extLst>
          </p:spPr>
        </p:cxnSp>
        <p:cxnSp>
          <p:nvCxnSpPr>
            <p:cNvPr id="4" name="Straight Connector 120"/>
            <p:cNvCxnSpPr>
              <a:cxnSpLocks noChangeShapeType="1"/>
            </p:cNvCxnSpPr>
            <p:nvPr/>
          </p:nvCxnSpPr>
          <p:spPr bwMode="auto">
            <a:xfrm>
              <a:off x="-2" y="27372"/>
              <a:ext cx="9144002" cy="0"/>
            </a:xfrm>
            <a:prstGeom prst="line">
              <a:avLst/>
            </a:prstGeom>
            <a:noFill/>
            <a:ln w="63500">
              <a:solidFill>
                <a:srgbClr val="E3D8B9"/>
              </a:solidFill>
              <a:round/>
              <a:headEnd/>
              <a:tailEnd/>
            </a:ln>
            <a:extLst>
              <a:ext uri="{909E8E84-426E-40DD-AFC4-6F175D3DCCD1}">
                <a14:hiddenFill xmlns:a14="http://schemas.microsoft.com/office/drawing/2010/main">
                  <a:noFill/>
                </a14:hiddenFill>
              </a:ext>
            </a:extLst>
          </p:spPr>
        </p:cxnSp>
        <p:cxnSp>
          <p:nvCxnSpPr>
            <p:cNvPr id="5" name="Straight Connector 121"/>
            <p:cNvCxnSpPr>
              <a:cxnSpLocks noChangeShapeType="1"/>
            </p:cNvCxnSpPr>
            <p:nvPr/>
          </p:nvCxnSpPr>
          <p:spPr bwMode="auto">
            <a:xfrm>
              <a:off x="0" y="152400"/>
              <a:ext cx="9144002" cy="0"/>
            </a:xfrm>
            <a:prstGeom prst="line">
              <a:avLst/>
            </a:prstGeom>
            <a:noFill/>
            <a:ln w="174625">
              <a:solidFill>
                <a:srgbClr val="9FDDEA"/>
              </a:solidFill>
              <a:round/>
              <a:headEnd/>
              <a:tailEnd/>
            </a:ln>
            <a:extLst>
              <a:ext uri="{909E8E84-426E-40DD-AFC4-6F175D3DCCD1}">
                <a14:hiddenFill xmlns:a14="http://schemas.microsoft.com/office/drawing/2010/main">
                  <a:noFill/>
                </a14:hiddenFill>
              </a:ext>
            </a:extLst>
          </p:spPr>
        </p:cxnSp>
        <p:cxnSp>
          <p:nvCxnSpPr>
            <p:cNvPr id="6" name="Straight Connector 122"/>
            <p:cNvCxnSpPr>
              <a:cxnSpLocks noChangeShapeType="1"/>
            </p:cNvCxnSpPr>
            <p:nvPr/>
          </p:nvCxnSpPr>
          <p:spPr bwMode="auto">
            <a:xfrm>
              <a:off x="-2" y="263910"/>
              <a:ext cx="9144002" cy="0"/>
            </a:xfrm>
            <a:prstGeom prst="line">
              <a:avLst/>
            </a:prstGeom>
            <a:noFill/>
            <a:ln w="63500">
              <a:solidFill>
                <a:srgbClr val="E3D8B9"/>
              </a:solidFill>
              <a:round/>
              <a:headEnd/>
              <a:tailEnd/>
            </a:ln>
            <a:extLst>
              <a:ext uri="{909E8E84-426E-40DD-AFC4-6F175D3DCCD1}">
                <a14:hiddenFill xmlns:a14="http://schemas.microsoft.com/office/drawing/2010/main">
                  <a:noFill/>
                </a14:hiddenFill>
              </a:ext>
            </a:extLst>
          </p:spPr>
        </p:cxnSp>
      </p:grpSp>
      <p:sp>
        <p:nvSpPr>
          <p:cNvPr id="10" name="Content Placeholder 9"/>
          <p:cNvSpPr>
            <a:spLocks noGrp="1"/>
          </p:cNvSpPr>
          <p:nvPr>
            <p:ph sz="half" idx="2"/>
          </p:nvPr>
        </p:nvSpPr>
        <p:spPr>
          <a:xfrm>
            <a:off x="457200" y="1600200"/>
            <a:ext cx="8229600" cy="1524000"/>
          </a:xfrm>
        </p:spPr>
        <p:txBody>
          <a:bodyPr>
            <a:normAutofit fontScale="55000" lnSpcReduction="20000"/>
          </a:bodyPr>
          <a:lstStyle/>
          <a:p>
            <a:pPr marL="0" indent="0">
              <a:buNone/>
            </a:pPr>
            <a:r>
              <a:rPr lang="en-US" b="1" dirty="0" smtClean="0"/>
              <a:t>Vision</a:t>
            </a:r>
            <a:r>
              <a:rPr lang="en-US" b="1" dirty="0"/>
              <a:t>__________________________________________________________</a:t>
            </a:r>
          </a:p>
          <a:p>
            <a:pPr marL="0" indent="0">
              <a:buNone/>
            </a:pPr>
            <a:endParaRPr lang="en-US" b="1" dirty="0" smtClean="0"/>
          </a:p>
          <a:p>
            <a:pPr marL="0" indent="0">
              <a:buNone/>
            </a:pPr>
            <a:endParaRPr lang="en-US" b="1" dirty="0" smtClean="0"/>
          </a:p>
          <a:p>
            <a:pPr marL="0" indent="0">
              <a:buNone/>
            </a:pPr>
            <a:r>
              <a:rPr lang="en-US" b="1" dirty="0" smtClean="0"/>
              <a:t>Inspiring Challenge__________________________________________________________</a:t>
            </a:r>
            <a:endParaRPr lang="en-US" b="1" dirty="0"/>
          </a:p>
          <a:p>
            <a:pPr marL="0" indent="0">
              <a:buNone/>
            </a:pPr>
            <a:endParaRPr lang="en-US" b="1" dirty="0" smtClean="0"/>
          </a:p>
          <a:p>
            <a:pPr marL="0" indent="0">
              <a:buNone/>
            </a:pPr>
            <a:r>
              <a:rPr lang="en-US" dirty="0" smtClean="0"/>
              <a:t> </a:t>
            </a:r>
            <a:endParaRPr lang="en-US" dirty="0"/>
          </a:p>
        </p:txBody>
      </p:sp>
      <p:sp>
        <p:nvSpPr>
          <p:cNvPr id="11" name="Rectangle 10"/>
          <p:cNvSpPr/>
          <p:nvPr/>
        </p:nvSpPr>
        <p:spPr>
          <a:xfrm>
            <a:off x="1866900" y="685800"/>
            <a:ext cx="5410200" cy="552450"/>
          </a:xfrm>
          <a:prstGeom prst="rect">
            <a:avLst/>
          </a:prstGeom>
          <a:solidFill>
            <a:srgbClr val="9FDDEA"/>
          </a:solidFill>
          <a:ln>
            <a:solidFill>
              <a:srgbClr val="E3D8B9"/>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smtClean="0">
                <a:solidFill>
                  <a:srgbClr val="004065"/>
                </a:solidFill>
              </a:rPr>
              <a:t>Creating Opportunity (Step A and Step B) </a:t>
            </a:r>
            <a:endParaRPr lang="en-US" sz="2400" b="1" dirty="0">
              <a:solidFill>
                <a:srgbClr val="004065"/>
              </a:solidFill>
            </a:endParaRPr>
          </a:p>
        </p:txBody>
      </p:sp>
      <p:sp>
        <p:nvSpPr>
          <p:cNvPr id="12" name="AutoShape 806"/>
          <p:cNvSpPr>
            <a:spLocks noChangeArrowheads="1"/>
          </p:cNvSpPr>
          <p:nvPr/>
        </p:nvSpPr>
        <p:spPr bwMode="auto">
          <a:xfrm>
            <a:off x="2286000" y="2743200"/>
            <a:ext cx="3810000" cy="3600450"/>
          </a:xfrm>
          <a:prstGeom prst="triangle">
            <a:avLst>
              <a:gd name="adj" fmla="val 49667"/>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endParaRPr lang="en-US"/>
          </a:p>
        </p:txBody>
      </p:sp>
      <p:cxnSp>
        <p:nvCxnSpPr>
          <p:cNvPr id="13" name="Line 812"/>
          <p:cNvCxnSpPr/>
          <p:nvPr/>
        </p:nvCxnSpPr>
        <p:spPr bwMode="auto">
          <a:xfrm>
            <a:off x="4343400" y="3399790"/>
            <a:ext cx="800735" cy="127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4" name="Line 812"/>
          <p:cNvCxnSpPr/>
          <p:nvPr/>
        </p:nvCxnSpPr>
        <p:spPr bwMode="auto">
          <a:xfrm>
            <a:off x="3124200" y="3398520"/>
            <a:ext cx="800735" cy="127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5" name="Line 812"/>
          <p:cNvCxnSpPr/>
          <p:nvPr/>
        </p:nvCxnSpPr>
        <p:spPr bwMode="auto">
          <a:xfrm>
            <a:off x="4782502" y="4114800"/>
            <a:ext cx="800735" cy="127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6" name="Line 812"/>
          <p:cNvCxnSpPr/>
          <p:nvPr/>
        </p:nvCxnSpPr>
        <p:spPr bwMode="auto">
          <a:xfrm>
            <a:off x="5051425" y="4648200"/>
            <a:ext cx="800735" cy="127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7" name="Line 812"/>
          <p:cNvCxnSpPr/>
          <p:nvPr/>
        </p:nvCxnSpPr>
        <p:spPr bwMode="auto">
          <a:xfrm>
            <a:off x="5393690" y="5274310"/>
            <a:ext cx="800735" cy="127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8" name="Line 812"/>
          <p:cNvCxnSpPr/>
          <p:nvPr/>
        </p:nvCxnSpPr>
        <p:spPr bwMode="auto">
          <a:xfrm>
            <a:off x="5695632" y="5943600"/>
            <a:ext cx="800735" cy="127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9" name="Line 812"/>
          <p:cNvCxnSpPr/>
          <p:nvPr/>
        </p:nvCxnSpPr>
        <p:spPr bwMode="auto">
          <a:xfrm>
            <a:off x="2856865" y="4114165"/>
            <a:ext cx="800735" cy="127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0" name="Line 812"/>
          <p:cNvCxnSpPr/>
          <p:nvPr/>
        </p:nvCxnSpPr>
        <p:spPr bwMode="auto">
          <a:xfrm>
            <a:off x="2502217" y="4649470"/>
            <a:ext cx="800735" cy="127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1" name="Line 812"/>
          <p:cNvCxnSpPr/>
          <p:nvPr/>
        </p:nvCxnSpPr>
        <p:spPr bwMode="auto">
          <a:xfrm>
            <a:off x="2239644" y="5393690"/>
            <a:ext cx="800735" cy="127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2" name="Line 812"/>
          <p:cNvCxnSpPr/>
          <p:nvPr/>
        </p:nvCxnSpPr>
        <p:spPr bwMode="auto">
          <a:xfrm>
            <a:off x="1998027" y="5944870"/>
            <a:ext cx="800735" cy="127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pic>
        <p:nvPicPr>
          <p:cNvPr id="23" name="Picture 22"/>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95" y="5895974"/>
            <a:ext cx="1285405" cy="962025"/>
          </a:xfrm>
          <a:prstGeom prst="rect">
            <a:avLst/>
          </a:prstGeom>
          <a:noFill/>
          <a:ln>
            <a:noFill/>
          </a:ln>
        </p:spPr>
      </p:pic>
      <p:pic>
        <p:nvPicPr>
          <p:cNvPr id="24" name="Picture 113" descr="Description: N:\326 - IIE San Francisco Shared Data\WES-Tunisia\Promotional Materials\Logos\WES logos\WESlogo_final.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84594" y="5900502"/>
            <a:ext cx="1720850"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095744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1"/>
          <p:cNvGrpSpPr>
            <a:grpSpLocks/>
          </p:cNvGrpSpPr>
          <p:nvPr/>
        </p:nvGrpSpPr>
        <p:grpSpPr bwMode="auto">
          <a:xfrm>
            <a:off x="0" y="23813"/>
            <a:ext cx="9144000" cy="314325"/>
            <a:chOff x="-2" y="27372"/>
            <a:chExt cx="9144004" cy="314325"/>
          </a:xfrm>
        </p:grpSpPr>
        <p:cxnSp>
          <p:nvCxnSpPr>
            <p:cNvPr id="3" name="Straight Connector 119"/>
            <p:cNvCxnSpPr>
              <a:cxnSpLocks noChangeShapeType="1"/>
            </p:cNvCxnSpPr>
            <p:nvPr/>
          </p:nvCxnSpPr>
          <p:spPr bwMode="auto">
            <a:xfrm>
              <a:off x="0" y="341697"/>
              <a:ext cx="9144001" cy="0"/>
            </a:xfrm>
            <a:prstGeom prst="line">
              <a:avLst/>
            </a:prstGeom>
            <a:noFill/>
            <a:ln w="120650">
              <a:solidFill>
                <a:srgbClr val="004065"/>
              </a:solidFill>
              <a:round/>
              <a:headEnd/>
              <a:tailEnd/>
            </a:ln>
            <a:extLst>
              <a:ext uri="{909E8E84-426E-40DD-AFC4-6F175D3DCCD1}">
                <a14:hiddenFill xmlns:a14="http://schemas.microsoft.com/office/drawing/2010/main">
                  <a:noFill/>
                </a14:hiddenFill>
              </a:ext>
            </a:extLst>
          </p:spPr>
        </p:cxnSp>
        <p:cxnSp>
          <p:nvCxnSpPr>
            <p:cNvPr id="4" name="Straight Connector 120"/>
            <p:cNvCxnSpPr>
              <a:cxnSpLocks noChangeShapeType="1"/>
            </p:cNvCxnSpPr>
            <p:nvPr/>
          </p:nvCxnSpPr>
          <p:spPr bwMode="auto">
            <a:xfrm>
              <a:off x="-2" y="27372"/>
              <a:ext cx="9144002" cy="0"/>
            </a:xfrm>
            <a:prstGeom prst="line">
              <a:avLst/>
            </a:prstGeom>
            <a:noFill/>
            <a:ln w="63500">
              <a:solidFill>
                <a:srgbClr val="E3D8B9"/>
              </a:solidFill>
              <a:round/>
              <a:headEnd/>
              <a:tailEnd/>
            </a:ln>
            <a:extLst>
              <a:ext uri="{909E8E84-426E-40DD-AFC4-6F175D3DCCD1}">
                <a14:hiddenFill xmlns:a14="http://schemas.microsoft.com/office/drawing/2010/main">
                  <a:noFill/>
                </a14:hiddenFill>
              </a:ext>
            </a:extLst>
          </p:spPr>
        </p:cxnSp>
        <p:cxnSp>
          <p:nvCxnSpPr>
            <p:cNvPr id="5" name="Straight Connector 121"/>
            <p:cNvCxnSpPr>
              <a:cxnSpLocks noChangeShapeType="1"/>
            </p:cNvCxnSpPr>
            <p:nvPr/>
          </p:nvCxnSpPr>
          <p:spPr bwMode="auto">
            <a:xfrm>
              <a:off x="0" y="152400"/>
              <a:ext cx="9144002" cy="0"/>
            </a:xfrm>
            <a:prstGeom prst="line">
              <a:avLst/>
            </a:prstGeom>
            <a:noFill/>
            <a:ln w="174625">
              <a:solidFill>
                <a:srgbClr val="9FDDEA"/>
              </a:solidFill>
              <a:round/>
              <a:headEnd/>
              <a:tailEnd/>
            </a:ln>
            <a:extLst>
              <a:ext uri="{909E8E84-426E-40DD-AFC4-6F175D3DCCD1}">
                <a14:hiddenFill xmlns:a14="http://schemas.microsoft.com/office/drawing/2010/main">
                  <a:noFill/>
                </a14:hiddenFill>
              </a:ext>
            </a:extLst>
          </p:spPr>
        </p:cxnSp>
        <p:cxnSp>
          <p:nvCxnSpPr>
            <p:cNvPr id="6" name="Straight Connector 122"/>
            <p:cNvCxnSpPr>
              <a:cxnSpLocks noChangeShapeType="1"/>
            </p:cNvCxnSpPr>
            <p:nvPr/>
          </p:nvCxnSpPr>
          <p:spPr bwMode="auto">
            <a:xfrm>
              <a:off x="-2" y="263910"/>
              <a:ext cx="9144002" cy="0"/>
            </a:xfrm>
            <a:prstGeom prst="line">
              <a:avLst/>
            </a:prstGeom>
            <a:noFill/>
            <a:ln w="63500">
              <a:solidFill>
                <a:srgbClr val="E3D8B9"/>
              </a:solidFill>
              <a:round/>
              <a:headEnd/>
              <a:tailEnd/>
            </a:ln>
            <a:extLst>
              <a:ext uri="{909E8E84-426E-40DD-AFC4-6F175D3DCCD1}">
                <a14:hiddenFill xmlns:a14="http://schemas.microsoft.com/office/drawing/2010/main">
                  <a:noFill/>
                </a14:hiddenFill>
              </a:ext>
            </a:extLst>
          </p:spPr>
        </p:cxnSp>
      </p:grpSp>
      <p:sp>
        <p:nvSpPr>
          <p:cNvPr id="9" name="Subtitle 8"/>
          <p:cNvSpPr>
            <a:spLocks noGrp="1"/>
          </p:cNvSpPr>
          <p:nvPr>
            <p:ph type="subTitle" idx="1"/>
          </p:nvPr>
        </p:nvSpPr>
        <p:spPr>
          <a:xfrm>
            <a:off x="1371600" y="1676400"/>
            <a:ext cx="6400800" cy="3962400"/>
          </a:xfrm>
        </p:spPr>
        <p:txBody>
          <a:bodyPr>
            <a:normAutofit fontScale="85000" lnSpcReduction="20000"/>
          </a:bodyPr>
          <a:lstStyle/>
          <a:p>
            <a:pPr algn="l"/>
            <a:r>
              <a:rPr lang="en-US" sz="2400" b="1" dirty="0" smtClean="0">
                <a:solidFill>
                  <a:schemeClr val="tx1"/>
                </a:solidFill>
              </a:rPr>
              <a:t>Commitment</a:t>
            </a:r>
          </a:p>
          <a:p>
            <a:pPr algn="l"/>
            <a:r>
              <a:rPr lang="en-US" sz="2400" dirty="0" smtClean="0">
                <a:solidFill>
                  <a:schemeClr val="tx1"/>
                </a:solidFill>
              </a:rPr>
              <a:t>To commit to actions (requests and promises) that are visible and powerful</a:t>
            </a:r>
          </a:p>
          <a:p>
            <a:pPr algn="l"/>
            <a:endParaRPr lang="en-US" sz="2400" dirty="0" smtClean="0">
              <a:solidFill>
                <a:schemeClr val="tx1"/>
              </a:solidFill>
            </a:endParaRPr>
          </a:p>
          <a:p>
            <a:pPr algn="l"/>
            <a:r>
              <a:rPr lang="en-US" sz="2400" dirty="0" smtClean="0">
                <a:solidFill>
                  <a:schemeClr val="tx1"/>
                </a:solidFill>
              </a:rPr>
              <a:t>Action 1 ___________________________ </a:t>
            </a:r>
          </a:p>
          <a:p>
            <a:pPr algn="l"/>
            <a:r>
              <a:rPr lang="en-US" sz="2400" dirty="0" smtClean="0">
                <a:solidFill>
                  <a:schemeClr val="tx1"/>
                </a:solidFill>
              </a:rPr>
              <a:t>By When___________________ </a:t>
            </a:r>
            <a:endParaRPr lang="en-US" sz="2400" dirty="0">
              <a:solidFill>
                <a:schemeClr val="tx1"/>
              </a:solidFill>
            </a:endParaRPr>
          </a:p>
          <a:p>
            <a:pPr algn="l"/>
            <a:endParaRPr lang="en-US" sz="2400" dirty="0" smtClean="0">
              <a:solidFill>
                <a:schemeClr val="tx1"/>
              </a:solidFill>
            </a:endParaRPr>
          </a:p>
          <a:p>
            <a:pPr algn="l"/>
            <a:r>
              <a:rPr lang="en-US" sz="2400" dirty="0" smtClean="0">
                <a:solidFill>
                  <a:schemeClr val="tx1"/>
                </a:solidFill>
              </a:rPr>
              <a:t>Action 2 </a:t>
            </a:r>
            <a:r>
              <a:rPr lang="en-US" sz="2400" dirty="0">
                <a:solidFill>
                  <a:schemeClr val="tx1"/>
                </a:solidFill>
              </a:rPr>
              <a:t>___________________________</a:t>
            </a:r>
            <a:endParaRPr lang="en-US" sz="2400" dirty="0" smtClean="0">
              <a:solidFill>
                <a:schemeClr val="tx1"/>
              </a:solidFill>
            </a:endParaRPr>
          </a:p>
          <a:p>
            <a:pPr algn="l"/>
            <a:r>
              <a:rPr lang="en-US" sz="2400" dirty="0" smtClean="0">
                <a:solidFill>
                  <a:schemeClr val="tx1"/>
                </a:solidFill>
              </a:rPr>
              <a:t>By When </a:t>
            </a:r>
            <a:r>
              <a:rPr lang="en-US" sz="2400" dirty="0">
                <a:solidFill>
                  <a:schemeClr val="tx1"/>
                </a:solidFill>
              </a:rPr>
              <a:t>___________________ </a:t>
            </a:r>
          </a:p>
          <a:p>
            <a:pPr algn="l"/>
            <a:endParaRPr lang="en-US" sz="2400" dirty="0" smtClean="0">
              <a:solidFill>
                <a:schemeClr val="tx1"/>
              </a:solidFill>
            </a:endParaRPr>
          </a:p>
          <a:p>
            <a:pPr algn="l"/>
            <a:r>
              <a:rPr lang="en-US" sz="2400" dirty="0" smtClean="0">
                <a:solidFill>
                  <a:schemeClr val="tx1"/>
                </a:solidFill>
              </a:rPr>
              <a:t>Action 3 </a:t>
            </a:r>
            <a:r>
              <a:rPr lang="en-US" sz="2400" dirty="0">
                <a:solidFill>
                  <a:schemeClr val="tx1"/>
                </a:solidFill>
              </a:rPr>
              <a:t>___________________________</a:t>
            </a:r>
            <a:endParaRPr lang="en-US" sz="2400" dirty="0" smtClean="0">
              <a:solidFill>
                <a:schemeClr val="tx1"/>
              </a:solidFill>
            </a:endParaRPr>
          </a:p>
          <a:p>
            <a:pPr algn="l"/>
            <a:r>
              <a:rPr lang="en-US" sz="2400" dirty="0" smtClean="0">
                <a:solidFill>
                  <a:schemeClr val="tx1"/>
                </a:solidFill>
              </a:rPr>
              <a:t>By When </a:t>
            </a:r>
            <a:r>
              <a:rPr lang="en-US" sz="2400" dirty="0">
                <a:solidFill>
                  <a:schemeClr val="tx1"/>
                </a:solidFill>
              </a:rPr>
              <a:t>___________________ </a:t>
            </a:r>
          </a:p>
          <a:p>
            <a:pPr algn="l"/>
            <a:endParaRPr lang="en-US" sz="2400" dirty="0" smtClean="0">
              <a:solidFill>
                <a:schemeClr val="tx1"/>
              </a:solidFill>
            </a:endParaRPr>
          </a:p>
          <a:p>
            <a:pPr algn="l"/>
            <a:endParaRPr lang="en-US" sz="2400" dirty="0" smtClean="0">
              <a:solidFill>
                <a:schemeClr val="tx1"/>
              </a:solidFill>
            </a:endParaRPr>
          </a:p>
          <a:p>
            <a:endParaRPr lang="en-US" dirty="0"/>
          </a:p>
        </p:txBody>
      </p:sp>
      <p:sp>
        <p:nvSpPr>
          <p:cNvPr id="10" name="Rectangle 9"/>
          <p:cNvSpPr/>
          <p:nvPr/>
        </p:nvSpPr>
        <p:spPr>
          <a:xfrm>
            <a:off x="1866900" y="685800"/>
            <a:ext cx="5410200" cy="552450"/>
          </a:xfrm>
          <a:prstGeom prst="rect">
            <a:avLst/>
          </a:prstGeom>
          <a:solidFill>
            <a:srgbClr val="9FDDEA"/>
          </a:solidFill>
          <a:ln>
            <a:solidFill>
              <a:srgbClr val="E3D8B9"/>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smtClean="0">
                <a:solidFill>
                  <a:srgbClr val="004065"/>
                </a:solidFill>
              </a:rPr>
              <a:t>Creating Actions</a:t>
            </a:r>
            <a:endParaRPr lang="en-US" sz="2400" b="1" dirty="0">
              <a:solidFill>
                <a:srgbClr val="004065"/>
              </a:solidFill>
            </a:endParaRPr>
          </a:p>
        </p:txBody>
      </p:sp>
      <p:pic>
        <p:nvPicPr>
          <p:cNvPr id="11" name="Picture 10"/>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95" y="5895974"/>
            <a:ext cx="1285405" cy="962025"/>
          </a:xfrm>
          <a:prstGeom prst="rect">
            <a:avLst/>
          </a:prstGeom>
          <a:noFill/>
          <a:ln>
            <a:noFill/>
          </a:ln>
        </p:spPr>
      </p:pic>
      <p:pic>
        <p:nvPicPr>
          <p:cNvPr id="12" name="Picture 113" descr="Description: N:\326 - IIE San Francisco Shared Data\WES-Tunisia\Promotional Materials\Logos\WES logos\WESlogo_final.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84594" y="5900502"/>
            <a:ext cx="1720850"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457534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1"/>
          <p:cNvGrpSpPr>
            <a:grpSpLocks/>
          </p:cNvGrpSpPr>
          <p:nvPr/>
        </p:nvGrpSpPr>
        <p:grpSpPr bwMode="auto">
          <a:xfrm>
            <a:off x="0" y="23813"/>
            <a:ext cx="9144000" cy="314325"/>
            <a:chOff x="-2" y="27372"/>
            <a:chExt cx="9144004" cy="314325"/>
          </a:xfrm>
        </p:grpSpPr>
        <p:cxnSp>
          <p:nvCxnSpPr>
            <p:cNvPr id="3" name="Straight Connector 119"/>
            <p:cNvCxnSpPr>
              <a:cxnSpLocks noChangeShapeType="1"/>
            </p:cNvCxnSpPr>
            <p:nvPr/>
          </p:nvCxnSpPr>
          <p:spPr bwMode="auto">
            <a:xfrm>
              <a:off x="0" y="341697"/>
              <a:ext cx="9144001" cy="0"/>
            </a:xfrm>
            <a:prstGeom prst="line">
              <a:avLst/>
            </a:prstGeom>
            <a:noFill/>
            <a:ln w="120650">
              <a:solidFill>
                <a:srgbClr val="004065"/>
              </a:solidFill>
              <a:round/>
              <a:headEnd/>
              <a:tailEnd/>
            </a:ln>
            <a:extLst>
              <a:ext uri="{909E8E84-426E-40DD-AFC4-6F175D3DCCD1}">
                <a14:hiddenFill xmlns:a14="http://schemas.microsoft.com/office/drawing/2010/main">
                  <a:noFill/>
                </a14:hiddenFill>
              </a:ext>
            </a:extLst>
          </p:spPr>
        </p:cxnSp>
        <p:cxnSp>
          <p:nvCxnSpPr>
            <p:cNvPr id="4" name="Straight Connector 120"/>
            <p:cNvCxnSpPr>
              <a:cxnSpLocks noChangeShapeType="1"/>
            </p:cNvCxnSpPr>
            <p:nvPr/>
          </p:nvCxnSpPr>
          <p:spPr bwMode="auto">
            <a:xfrm>
              <a:off x="-2" y="27372"/>
              <a:ext cx="9144002" cy="0"/>
            </a:xfrm>
            <a:prstGeom prst="line">
              <a:avLst/>
            </a:prstGeom>
            <a:noFill/>
            <a:ln w="63500">
              <a:solidFill>
                <a:srgbClr val="E3D8B9"/>
              </a:solidFill>
              <a:round/>
              <a:headEnd/>
              <a:tailEnd/>
            </a:ln>
            <a:extLst>
              <a:ext uri="{909E8E84-426E-40DD-AFC4-6F175D3DCCD1}">
                <a14:hiddenFill xmlns:a14="http://schemas.microsoft.com/office/drawing/2010/main">
                  <a:noFill/>
                </a14:hiddenFill>
              </a:ext>
            </a:extLst>
          </p:spPr>
        </p:cxnSp>
        <p:cxnSp>
          <p:nvCxnSpPr>
            <p:cNvPr id="5" name="Straight Connector 121"/>
            <p:cNvCxnSpPr>
              <a:cxnSpLocks noChangeShapeType="1"/>
            </p:cNvCxnSpPr>
            <p:nvPr/>
          </p:nvCxnSpPr>
          <p:spPr bwMode="auto">
            <a:xfrm>
              <a:off x="0" y="152400"/>
              <a:ext cx="9144002" cy="0"/>
            </a:xfrm>
            <a:prstGeom prst="line">
              <a:avLst/>
            </a:prstGeom>
            <a:noFill/>
            <a:ln w="174625">
              <a:solidFill>
                <a:srgbClr val="9FDDEA"/>
              </a:solidFill>
              <a:round/>
              <a:headEnd/>
              <a:tailEnd/>
            </a:ln>
            <a:extLst>
              <a:ext uri="{909E8E84-426E-40DD-AFC4-6F175D3DCCD1}">
                <a14:hiddenFill xmlns:a14="http://schemas.microsoft.com/office/drawing/2010/main">
                  <a:noFill/>
                </a14:hiddenFill>
              </a:ext>
            </a:extLst>
          </p:spPr>
        </p:cxnSp>
        <p:cxnSp>
          <p:nvCxnSpPr>
            <p:cNvPr id="6" name="Straight Connector 122"/>
            <p:cNvCxnSpPr>
              <a:cxnSpLocks noChangeShapeType="1"/>
            </p:cNvCxnSpPr>
            <p:nvPr/>
          </p:nvCxnSpPr>
          <p:spPr bwMode="auto">
            <a:xfrm>
              <a:off x="-2" y="263910"/>
              <a:ext cx="9144002" cy="0"/>
            </a:xfrm>
            <a:prstGeom prst="line">
              <a:avLst/>
            </a:prstGeom>
            <a:noFill/>
            <a:ln w="63500">
              <a:solidFill>
                <a:srgbClr val="E3D8B9"/>
              </a:solidFill>
              <a:round/>
              <a:headEnd/>
              <a:tailEnd/>
            </a:ln>
            <a:extLst>
              <a:ext uri="{909E8E84-426E-40DD-AFC4-6F175D3DCCD1}">
                <a14:hiddenFill xmlns:a14="http://schemas.microsoft.com/office/drawing/2010/main">
                  <a:noFill/>
                </a14:hiddenFill>
              </a:ext>
            </a:extLst>
          </p:spPr>
        </p:cxnSp>
      </p:grpSp>
      <p:sp>
        <p:nvSpPr>
          <p:cNvPr id="9" name="Subtitle 8"/>
          <p:cNvSpPr>
            <a:spLocks noGrp="1"/>
          </p:cNvSpPr>
          <p:nvPr>
            <p:ph type="subTitle" idx="1"/>
          </p:nvPr>
        </p:nvSpPr>
        <p:spPr>
          <a:xfrm>
            <a:off x="1371600" y="1752600"/>
            <a:ext cx="6400800" cy="3886200"/>
          </a:xfrm>
        </p:spPr>
        <p:txBody>
          <a:bodyPr>
            <a:normAutofit fontScale="92500" lnSpcReduction="10000"/>
          </a:bodyPr>
          <a:lstStyle/>
          <a:p>
            <a:pPr algn="l"/>
            <a:r>
              <a:rPr lang="en-US" sz="2400" dirty="0" smtClean="0">
                <a:solidFill>
                  <a:schemeClr val="tx1"/>
                </a:solidFill>
              </a:rPr>
              <a:t>My committed listener(s)</a:t>
            </a:r>
          </a:p>
          <a:p>
            <a:pPr algn="l"/>
            <a:endParaRPr lang="en-US" sz="2400" dirty="0" smtClean="0">
              <a:solidFill>
                <a:schemeClr val="tx1"/>
              </a:solidFill>
            </a:endParaRPr>
          </a:p>
          <a:p>
            <a:pPr algn="l"/>
            <a:endParaRPr lang="en-US" sz="2400" dirty="0">
              <a:solidFill>
                <a:schemeClr val="tx1"/>
              </a:solidFill>
            </a:endParaRPr>
          </a:p>
          <a:p>
            <a:pPr algn="l"/>
            <a:endParaRPr lang="en-US" sz="2400" dirty="0" smtClean="0">
              <a:solidFill>
                <a:schemeClr val="tx1"/>
              </a:solidFill>
            </a:endParaRPr>
          </a:p>
          <a:p>
            <a:pPr algn="l"/>
            <a:endParaRPr lang="en-US" sz="2400" dirty="0">
              <a:solidFill>
                <a:schemeClr val="tx1"/>
              </a:solidFill>
            </a:endParaRPr>
          </a:p>
          <a:p>
            <a:pPr algn="l"/>
            <a:endParaRPr lang="en-US" sz="2400" dirty="0" smtClean="0">
              <a:solidFill>
                <a:schemeClr val="tx1"/>
              </a:solidFill>
            </a:endParaRPr>
          </a:p>
          <a:p>
            <a:pPr algn="l"/>
            <a:endParaRPr lang="en-US" sz="2400" dirty="0">
              <a:solidFill>
                <a:schemeClr val="tx1"/>
              </a:solidFill>
            </a:endParaRPr>
          </a:p>
          <a:p>
            <a:pPr algn="l"/>
            <a:endParaRPr lang="en-US" sz="2400" dirty="0" smtClean="0">
              <a:solidFill>
                <a:schemeClr val="tx1"/>
              </a:solidFill>
            </a:endParaRPr>
          </a:p>
          <a:p>
            <a:pPr algn="l"/>
            <a:r>
              <a:rPr lang="en-US" sz="2400" dirty="0" smtClean="0">
                <a:solidFill>
                  <a:schemeClr val="tx1"/>
                </a:solidFill>
              </a:rPr>
              <a:t>Action 4: Meet with listener(s)</a:t>
            </a:r>
          </a:p>
          <a:p>
            <a:pPr algn="l"/>
            <a:r>
              <a:rPr lang="en-US" sz="2400" dirty="0" smtClean="0">
                <a:solidFill>
                  <a:schemeClr val="tx1"/>
                </a:solidFill>
              </a:rPr>
              <a:t>Date: _____  Time</a:t>
            </a:r>
            <a:r>
              <a:rPr lang="en-US" sz="2400" dirty="0">
                <a:solidFill>
                  <a:schemeClr val="tx1"/>
                </a:solidFill>
              </a:rPr>
              <a:t> : _____ </a:t>
            </a:r>
            <a:r>
              <a:rPr lang="en-US" sz="2400" dirty="0" smtClean="0">
                <a:solidFill>
                  <a:schemeClr val="tx1"/>
                </a:solidFill>
              </a:rPr>
              <a:t>Place</a:t>
            </a:r>
            <a:r>
              <a:rPr lang="en-US" sz="2400" dirty="0">
                <a:solidFill>
                  <a:schemeClr val="tx1"/>
                </a:solidFill>
              </a:rPr>
              <a:t> : _____ </a:t>
            </a:r>
          </a:p>
        </p:txBody>
      </p:sp>
      <p:sp>
        <p:nvSpPr>
          <p:cNvPr id="10" name="Rectangle 9"/>
          <p:cNvSpPr/>
          <p:nvPr/>
        </p:nvSpPr>
        <p:spPr>
          <a:xfrm>
            <a:off x="1866900" y="685800"/>
            <a:ext cx="5410200" cy="552450"/>
          </a:xfrm>
          <a:prstGeom prst="rect">
            <a:avLst/>
          </a:prstGeom>
          <a:solidFill>
            <a:srgbClr val="9FDDEA"/>
          </a:solidFill>
          <a:ln>
            <a:solidFill>
              <a:srgbClr val="E3D8B9"/>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smtClean="0">
                <a:solidFill>
                  <a:srgbClr val="004065"/>
                </a:solidFill>
              </a:rPr>
              <a:t>Creating Actions</a:t>
            </a:r>
            <a:endParaRPr lang="en-US" sz="2400" b="1" dirty="0">
              <a:solidFill>
                <a:srgbClr val="004065"/>
              </a:solidFill>
            </a:endParaRPr>
          </a:p>
        </p:txBody>
      </p:sp>
      <p:graphicFrame>
        <p:nvGraphicFramePr>
          <p:cNvPr id="11" name="Table 10"/>
          <p:cNvGraphicFramePr>
            <a:graphicFrameLocks noGrp="1"/>
          </p:cNvGraphicFramePr>
          <p:nvPr>
            <p:extLst>
              <p:ext uri="{D42A27DB-BD31-4B8C-83A1-F6EECF244321}">
                <p14:modId xmlns:p14="http://schemas.microsoft.com/office/powerpoint/2010/main" val="1784626364"/>
              </p:ext>
            </p:extLst>
          </p:nvPr>
        </p:nvGraphicFramePr>
        <p:xfrm>
          <a:off x="1524001" y="2438400"/>
          <a:ext cx="6096000" cy="1854200"/>
        </p:xfrm>
        <a:graphic>
          <a:graphicData uri="http://schemas.openxmlformats.org/drawingml/2006/table">
            <a:tbl>
              <a:tblPr firstRow="1" bandRow="1">
                <a:tableStyleId>{5C22544A-7EE6-4342-B048-85BDC9FD1C3A}</a:tableStyleId>
              </a:tblPr>
              <a:tblGrid>
                <a:gridCol w="3048000"/>
                <a:gridCol w="3048000"/>
              </a:tblGrid>
              <a:tr h="370840">
                <a:tc>
                  <a:txBody>
                    <a:bodyPr/>
                    <a:lstStyle/>
                    <a:p>
                      <a:pPr algn="ctr"/>
                      <a:r>
                        <a:rPr lang="en-US" dirty="0" smtClean="0">
                          <a:solidFill>
                            <a:schemeClr val="tx1"/>
                          </a:solidFill>
                        </a:rPr>
                        <a:t>Name</a:t>
                      </a:r>
                      <a:endParaRPr lang="en-US" dirty="0">
                        <a:solidFill>
                          <a:schemeClr val="tx1"/>
                        </a:solidFill>
                      </a:endParaRPr>
                    </a:p>
                  </a:txBody>
                  <a:tcPr/>
                </a:tc>
                <a:tc>
                  <a:txBody>
                    <a:bodyPr/>
                    <a:lstStyle/>
                    <a:p>
                      <a:pPr algn="ctr"/>
                      <a:r>
                        <a:rPr lang="en-US" dirty="0" smtClean="0">
                          <a:solidFill>
                            <a:schemeClr val="tx1"/>
                          </a:solidFill>
                        </a:rPr>
                        <a:t>Phone/Email</a:t>
                      </a:r>
                      <a:endParaRPr lang="en-US" dirty="0">
                        <a:solidFill>
                          <a:schemeClr val="tx1"/>
                        </a:solidFill>
                      </a:endParaRPr>
                    </a:p>
                  </a:txBody>
                  <a:tcPr/>
                </a:tc>
              </a:tr>
              <a:tr h="370840">
                <a:tc>
                  <a:txBody>
                    <a:bodyPr/>
                    <a:lstStyle/>
                    <a:p>
                      <a:endParaRPr lang="en-US"/>
                    </a:p>
                  </a:txBody>
                  <a:tcPr/>
                </a:tc>
                <a:tc>
                  <a:txBody>
                    <a:bodyPr/>
                    <a:lstStyle/>
                    <a:p>
                      <a:endParaRPr lang="en-US"/>
                    </a:p>
                  </a:txBody>
                  <a:tcPr/>
                </a:tc>
              </a:tr>
              <a:tr h="370840">
                <a:tc>
                  <a:txBody>
                    <a:bodyPr/>
                    <a:lstStyle/>
                    <a:p>
                      <a:endParaRPr lang="en-US" dirty="0"/>
                    </a:p>
                  </a:txBody>
                  <a:tcPr/>
                </a:tc>
                <a:tc>
                  <a:txBody>
                    <a:bodyPr/>
                    <a:lstStyle/>
                    <a:p>
                      <a:endParaRPr lang="en-US"/>
                    </a:p>
                  </a:txBody>
                  <a:tcPr/>
                </a:tc>
              </a:tr>
              <a:tr h="370840">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dirty="0"/>
                    </a:p>
                  </a:txBody>
                  <a:tcPr/>
                </a:tc>
              </a:tr>
            </a:tbl>
          </a:graphicData>
        </a:graphic>
      </p:graphicFrame>
      <p:pic>
        <p:nvPicPr>
          <p:cNvPr id="12" name="Picture 1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95" y="5895974"/>
            <a:ext cx="1285405" cy="962025"/>
          </a:xfrm>
          <a:prstGeom prst="rect">
            <a:avLst/>
          </a:prstGeom>
          <a:noFill/>
          <a:ln>
            <a:noFill/>
          </a:ln>
        </p:spPr>
      </p:pic>
      <p:pic>
        <p:nvPicPr>
          <p:cNvPr id="13" name="Picture 113" descr="Description: N:\326 - IIE San Francisco Shared Data\WES-Tunisia\Promotional Materials\Logos\WES logos\WESlogo_final.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84594" y="5900502"/>
            <a:ext cx="1720850"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703799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1"/>
          <p:cNvGrpSpPr>
            <a:grpSpLocks/>
          </p:cNvGrpSpPr>
          <p:nvPr/>
        </p:nvGrpSpPr>
        <p:grpSpPr bwMode="auto">
          <a:xfrm>
            <a:off x="0" y="23813"/>
            <a:ext cx="9144000" cy="314325"/>
            <a:chOff x="-2" y="27372"/>
            <a:chExt cx="9144004" cy="314325"/>
          </a:xfrm>
        </p:grpSpPr>
        <p:cxnSp>
          <p:nvCxnSpPr>
            <p:cNvPr id="3" name="Straight Connector 119"/>
            <p:cNvCxnSpPr>
              <a:cxnSpLocks noChangeShapeType="1"/>
            </p:cNvCxnSpPr>
            <p:nvPr/>
          </p:nvCxnSpPr>
          <p:spPr bwMode="auto">
            <a:xfrm>
              <a:off x="0" y="341697"/>
              <a:ext cx="9144001" cy="0"/>
            </a:xfrm>
            <a:prstGeom prst="line">
              <a:avLst/>
            </a:prstGeom>
            <a:noFill/>
            <a:ln w="120650">
              <a:solidFill>
                <a:srgbClr val="004065"/>
              </a:solidFill>
              <a:round/>
              <a:headEnd/>
              <a:tailEnd/>
            </a:ln>
            <a:extLst>
              <a:ext uri="{909E8E84-426E-40DD-AFC4-6F175D3DCCD1}">
                <a14:hiddenFill xmlns:a14="http://schemas.microsoft.com/office/drawing/2010/main">
                  <a:noFill/>
                </a14:hiddenFill>
              </a:ext>
            </a:extLst>
          </p:spPr>
        </p:cxnSp>
        <p:cxnSp>
          <p:nvCxnSpPr>
            <p:cNvPr id="4" name="Straight Connector 120"/>
            <p:cNvCxnSpPr>
              <a:cxnSpLocks noChangeShapeType="1"/>
            </p:cNvCxnSpPr>
            <p:nvPr/>
          </p:nvCxnSpPr>
          <p:spPr bwMode="auto">
            <a:xfrm>
              <a:off x="-2" y="27372"/>
              <a:ext cx="9144002" cy="0"/>
            </a:xfrm>
            <a:prstGeom prst="line">
              <a:avLst/>
            </a:prstGeom>
            <a:noFill/>
            <a:ln w="63500">
              <a:solidFill>
                <a:srgbClr val="E3D8B9"/>
              </a:solidFill>
              <a:round/>
              <a:headEnd/>
              <a:tailEnd/>
            </a:ln>
            <a:extLst>
              <a:ext uri="{909E8E84-426E-40DD-AFC4-6F175D3DCCD1}">
                <a14:hiddenFill xmlns:a14="http://schemas.microsoft.com/office/drawing/2010/main">
                  <a:noFill/>
                </a14:hiddenFill>
              </a:ext>
            </a:extLst>
          </p:spPr>
        </p:cxnSp>
        <p:cxnSp>
          <p:nvCxnSpPr>
            <p:cNvPr id="5" name="Straight Connector 121"/>
            <p:cNvCxnSpPr>
              <a:cxnSpLocks noChangeShapeType="1"/>
            </p:cNvCxnSpPr>
            <p:nvPr/>
          </p:nvCxnSpPr>
          <p:spPr bwMode="auto">
            <a:xfrm>
              <a:off x="0" y="152400"/>
              <a:ext cx="9144002" cy="0"/>
            </a:xfrm>
            <a:prstGeom prst="line">
              <a:avLst/>
            </a:prstGeom>
            <a:noFill/>
            <a:ln w="174625">
              <a:solidFill>
                <a:srgbClr val="9FDDEA"/>
              </a:solidFill>
              <a:round/>
              <a:headEnd/>
              <a:tailEnd/>
            </a:ln>
            <a:extLst>
              <a:ext uri="{909E8E84-426E-40DD-AFC4-6F175D3DCCD1}">
                <a14:hiddenFill xmlns:a14="http://schemas.microsoft.com/office/drawing/2010/main">
                  <a:noFill/>
                </a14:hiddenFill>
              </a:ext>
            </a:extLst>
          </p:spPr>
        </p:cxnSp>
        <p:cxnSp>
          <p:nvCxnSpPr>
            <p:cNvPr id="6" name="Straight Connector 122"/>
            <p:cNvCxnSpPr>
              <a:cxnSpLocks noChangeShapeType="1"/>
            </p:cNvCxnSpPr>
            <p:nvPr/>
          </p:nvCxnSpPr>
          <p:spPr bwMode="auto">
            <a:xfrm>
              <a:off x="-2" y="263910"/>
              <a:ext cx="9144002" cy="0"/>
            </a:xfrm>
            <a:prstGeom prst="line">
              <a:avLst/>
            </a:prstGeom>
            <a:noFill/>
            <a:ln w="63500">
              <a:solidFill>
                <a:srgbClr val="E3D8B9"/>
              </a:solidFill>
              <a:round/>
              <a:headEnd/>
              <a:tailEnd/>
            </a:ln>
            <a:extLst>
              <a:ext uri="{909E8E84-426E-40DD-AFC4-6F175D3DCCD1}">
                <a14:hiddenFill xmlns:a14="http://schemas.microsoft.com/office/drawing/2010/main">
                  <a:noFill/>
                </a14:hiddenFill>
              </a:ext>
            </a:extLst>
          </p:spPr>
        </p:cxnSp>
      </p:grpSp>
      <p:sp>
        <p:nvSpPr>
          <p:cNvPr id="8" name="Rectangle 7"/>
          <p:cNvSpPr/>
          <p:nvPr/>
        </p:nvSpPr>
        <p:spPr>
          <a:xfrm>
            <a:off x="1866900" y="685800"/>
            <a:ext cx="5410200" cy="552450"/>
          </a:xfrm>
          <a:prstGeom prst="rect">
            <a:avLst/>
          </a:prstGeom>
          <a:solidFill>
            <a:srgbClr val="9FDDEA"/>
          </a:solidFill>
          <a:ln>
            <a:solidFill>
              <a:srgbClr val="E3D8B9"/>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smtClean="0">
                <a:solidFill>
                  <a:srgbClr val="004065"/>
                </a:solidFill>
              </a:rPr>
              <a:t>Register For Accomplishment </a:t>
            </a:r>
            <a:endParaRPr lang="en-US" sz="2400" b="1" dirty="0">
              <a:solidFill>
                <a:srgbClr val="004065"/>
              </a:solidFill>
            </a:endParaRPr>
          </a:p>
        </p:txBody>
      </p:sp>
      <p:graphicFrame>
        <p:nvGraphicFramePr>
          <p:cNvPr id="9" name="Table 8"/>
          <p:cNvGraphicFramePr>
            <a:graphicFrameLocks noGrp="1"/>
          </p:cNvGraphicFramePr>
          <p:nvPr>
            <p:extLst>
              <p:ext uri="{D42A27DB-BD31-4B8C-83A1-F6EECF244321}">
                <p14:modId xmlns:p14="http://schemas.microsoft.com/office/powerpoint/2010/main" val="2569862106"/>
              </p:ext>
            </p:extLst>
          </p:nvPr>
        </p:nvGraphicFramePr>
        <p:xfrm>
          <a:off x="1524001" y="1676400"/>
          <a:ext cx="6934199" cy="4480560"/>
        </p:xfrm>
        <a:graphic>
          <a:graphicData uri="http://schemas.openxmlformats.org/drawingml/2006/table">
            <a:tbl>
              <a:tblPr firstRow="1" bandRow="1">
                <a:tableStyleId>{5C22544A-7EE6-4342-B048-85BDC9FD1C3A}</a:tableStyleId>
              </a:tblPr>
              <a:tblGrid>
                <a:gridCol w="1523999"/>
                <a:gridCol w="990600"/>
                <a:gridCol w="1066800"/>
                <a:gridCol w="1066800"/>
                <a:gridCol w="1143000"/>
                <a:gridCol w="1143000"/>
              </a:tblGrid>
              <a:tr h="853440">
                <a:tc>
                  <a:txBody>
                    <a:bodyPr/>
                    <a:lstStyle/>
                    <a:p>
                      <a:r>
                        <a:rPr lang="en-US" b="0" dirty="0" smtClean="0">
                          <a:solidFill>
                            <a:schemeClr val="tx1"/>
                          </a:solidFill>
                        </a:rPr>
                        <a:t>Who will you acknowledge for making this possible</a:t>
                      </a:r>
                      <a:endParaRPr lang="en-US" b="0" dirty="0">
                        <a:solidFill>
                          <a:schemeClr val="tx1"/>
                        </a:solidFill>
                      </a:endParaRPr>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r>
              <a:tr h="853440">
                <a:tc>
                  <a:txBody>
                    <a:bodyPr/>
                    <a:lstStyle/>
                    <a:p>
                      <a:r>
                        <a:rPr lang="en-US" b="0" dirty="0" smtClean="0"/>
                        <a:t>What was predictable had you not participated</a:t>
                      </a:r>
                      <a:endParaRPr lang="en-US" b="0"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853440">
                <a:tc>
                  <a:txBody>
                    <a:bodyPr/>
                    <a:lstStyle/>
                    <a:p>
                      <a:r>
                        <a:rPr lang="en-US" b="0" dirty="0" smtClean="0"/>
                        <a:t>What will that allow for in the future</a:t>
                      </a:r>
                      <a:endParaRPr lang="en-US" b="0"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853440">
                <a:tc>
                  <a:txBody>
                    <a:bodyPr/>
                    <a:lstStyle/>
                    <a:p>
                      <a:r>
                        <a:rPr lang="en-US" b="0" dirty="0" smtClean="0"/>
                        <a:t>What was accomplished out of your participation </a:t>
                      </a:r>
                      <a:endParaRPr lang="en-US" b="0"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pic>
        <p:nvPicPr>
          <p:cNvPr id="10" name="Picture 9"/>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95" y="5895974"/>
            <a:ext cx="1285405" cy="962025"/>
          </a:xfrm>
          <a:prstGeom prst="rect">
            <a:avLst/>
          </a:prstGeom>
          <a:noFill/>
          <a:ln>
            <a:noFill/>
          </a:ln>
        </p:spPr>
      </p:pic>
      <p:pic>
        <p:nvPicPr>
          <p:cNvPr id="11" name="Picture 113" descr="Description: N:\326 - IIE San Francisco Shared Data\WES-Tunisia\Promotional Materials\Logos\WES logos\WESlogo_final.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84594" y="5900502"/>
            <a:ext cx="1720850"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249644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1"/>
          <p:cNvGrpSpPr>
            <a:grpSpLocks/>
          </p:cNvGrpSpPr>
          <p:nvPr/>
        </p:nvGrpSpPr>
        <p:grpSpPr bwMode="auto">
          <a:xfrm>
            <a:off x="0" y="23813"/>
            <a:ext cx="9144000" cy="314325"/>
            <a:chOff x="-2" y="27372"/>
            <a:chExt cx="9144004" cy="314325"/>
          </a:xfrm>
        </p:grpSpPr>
        <p:cxnSp>
          <p:nvCxnSpPr>
            <p:cNvPr id="3" name="Straight Connector 119"/>
            <p:cNvCxnSpPr>
              <a:cxnSpLocks noChangeShapeType="1"/>
            </p:cNvCxnSpPr>
            <p:nvPr/>
          </p:nvCxnSpPr>
          <p:spPr bwMode="auto">
            <a:xfrm>
              <a:off x="0" y="341697"/>
              <a:ext cx="9144001" cy="0"/>
            </a:xfrm>
            <a:prstGeom prst="line">
              <a:avLst/>
            </a:prstGeom>
            <a:noFill/>
            <a:ln w="120650">
              <a:solidFill>
                <a:srgbClr val="004065"/>
              </a:solidFill>
              <a:round/>
              <a:headEnd/>
              <a:tailEnd/>
            </a:ln>
            <a:extLst>
              <a:ext uri="{909E8E84-426E-40DD-AFC4-6F175D3DCCD1}">
                <a14:hiddenFill xmlns:a14="http://schemas.microsoft.com/office/drawing/2010/main">
                  <a:noFill/>
                </a14:hiddenFill>
              </a:ext>
            </a:extLst>
          </p:spPr>
        </p:cxnSp>
        <p:cxnSp>
          <p:nvCxnSpPr>
            <p:cNvPr id="4" name="Straight Connector 120"/>
            <p:cNvCxnSpPr>
              <a:cxnSpLocks noChangeShapeType="1"/>
            </p:cNvCxnSpPr>
            <p:nvPr/>
          </p:nvCxnSpPr>
          <p:spPr bwMode="auto">
            <a:xfrm>
              <a:off x="-2" y="27372"/>
              <a:ext cx="9144002" cy="0"/>
            </a:xfrm>
            <a:prstGeom prst="line">
              <a:avLst/>
            </a:prstGeom>
            <a:noFill/>
            <a:ln w="63500">
              <a:solidFill>
                <a:srgbClr val="E3D8B9"/>
              </a:solidFill>
              <a:round/>
              <a:headEnd/>
              <a:tailEnd/>
            </a:ln>
            <a:extLst>
              <a:ext uri="{909E8E84-426E-40DD-AFC4-6F175D3DCCD1}">
                <a14:hiddenFill xmlns:a14="http://schemas.microsoft.com/office/drawing/2010/main">
                  <a:noFill/>
                </a14:hiddenFill>
              </a:ext>
            </a:extLst>
          </p:spPr>
        </p:cxnSp>
        <p:cxnSp>
          <p:nvCxnSpPr>
            <p:cNvPr id="5" name="Straight Connector 121"/>
            <p:cNvCxnSpPr>
              <a:cxnSpLocks noChangeShapeType="1"/>
            </p:cNvCxnSpPr>
            <p:nvPr/>
          </p:nvCxnSpPr>
          <p:spPr bwMode="auto">
            <a:xfrm>
              <a:off x="0" y="152400"/>
              <a:ext cx="9144002" cy="0"/>
            </a:xfrm>
            <a:prstGeom prst="line">
              <a:avLst/>
            </a:prstGeom>
            <a:noFill/>
            <a:ln w="174625">
              <a:solidFill>
                <a:srgbClr val="9FDDEA"/>
              </a:solidFill>
              <a:round/>
              <a:headEnd/>
              <a:tailEnd/>
            </a:ln>
            <a:extLst>
              <a:ext uri="{909E8E84-426E-40DD-AFC4-6F175D3DCCD1}">
                <a14:hiddenFill xmlns:a14="http://schemas.microsoft.com/office/drawing/2010/main">
                  <a:noFill/>
                </a14:hiddenFill>
              </a:ext>
            </a:extLst>
          </p:spPr>
        </p:cxnSp>
        <p:cxnSp>
          <p:nvCxnSpPr>
            <p:cNvPr id="6" name="Straight Connector 122"/>
            <p:cNvCxnSpPr>
              <a:cxnSpLocks noChangeShapeType="1"/>
            </p:cNvCxnSpPr>
            <p:nvPr/>
          </p:nvCxnSpPr>
          <p:spPr bwMode="auto">
            <a:xfrm>
              <a:off x="-2" y="263910"/>
              <a:ext cx="9144002" cy="0"/>
            </a:xfrm>
            <a:prstGeom prst="line">
              <a:avLst/>
            </a:prstGeom>
            <a:noFill/>
            <a:ln w="63500">
              <a:solidFill>
                <a:srgbClr val="E3D8B9"/>
              </a:solidFill>
              <a:round/>
              <a:headEnd/>
              <a:tailEnd/>
            </a:ln>
            <a:extLst>
              <a:ext uri="{909E8E84-426E-40DD-AFC4-6F175D3DCCD1}">
                <a14:hiddenFill xmlns:a14="http://schemas.microsoft.com/office/drawing/2010/main">
                  <a:noFill/>
                </a14:hiddenFill>
              </a:ext>
            </a:extLst>
          </p:spPr>
        </p:cxnSp>
      </p:grpSp>
      <p:sp>
        <p:nvSpPr>
          <p:cNvPr id="8" name="Rectangle 7"/>
          <p:cNvSpPr/>
          <p:nvPr/>
        </p:nvSpPr>
        <p:spPr>
          <a:xfrm>
            <a:off x="1812925" y="1828800"/>
            <a:ext cx="5410200" cy="2057400"/>
          </a:xfrm>
          <a:prstGeom prst="rect">
            <a:avLst/>
          </a:prstGeom>
          <a:solidFill>
            <a:srgbClr val="9FDDEA"/>
          </a:solidFill>
          <a:ln>
            <a:solidFill>
              <a:srgbClr val="E3D8B9"/>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smtClean="0">
                <a:solidFill>
                  <a:srgbClr val="004065"/>
                </a:solidFill>
              </a:rPr>
              <a:t>THANK YOU</a:t>
            </a:r>
            <a:endParaRPr lang="en-US" sz="2400" b="1" dirty="0">
              <a:solidFill>
                <a:srgbClr val="004065"/>
              </a:solidFill>
            </a:endParaRPr>
          </a:p>
        </p:txBody>
      </p:sp>
      <p:pic>
        <p:nvPicPr>
          <p:cNvPr id="10" name="Picture 9"/>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95" y="5895974"/>
            <a:ext cx="1285405" cy="962025"/>
          </a:xfrm>
          <a:prstGeom prst="rect">
            <a:avLst/>
          </a:prstGeom>
          <a:noFill/>
          <a:ln>
            <a:noFill/>
          </a:ln>
        </p:spPr>
      </p:pic>
      <p:pic>
        <p:nvPicPr>
          <p:cNvPr id="11" name="Picture 113" descr="Description: N:\326 - IIE San Francisco Shared Data\WES-Tunisia\Promotional Materials\Logos\WES logos\WESlogo_final.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84594" y="5900502"/>
            <a:ext cx="1720850"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56231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1"/>
          <p:cNvGrpSpPr>
            <a:grpSpLocks/>
          </p:cNvGrpSpPr>
          <p:nvPr/>
        </p:nvGrpSpPr>
        <p:grpSpPr bwMode="auto">
          <a:xfrm>
            <a:off x="0" y="23813"/>
            <a:ext cx="9144000" cy="314325"/>
            <a:chOff x="-2" y="27372"/>
            <a:chExt cx="9144004" cy="314325"/>
          </a:xfrm>
        </p:grpSpPr>
        <p:cxnSp>
          <p:nvCxnSpPr>
            <p:cNvPr id="3" name="Straight Connector 119"/>
            <p:cNvCxnSpPr>
              <a:cxnSpLocks noChangeShapeType="1"/>
            </p:cNvCxnSpPr>
            <p:nvPr/>
          </p:nvCxnSpPr>
          <p:spPr bwMode="auto">
            <a:xfrm>
              <a:off x="0" y="341697"/>
              <a:ext cx="9144001" cy="0"/>
            </a:xfrm>
            <a:prstGeom prst="line">
              <a:avLst/>
            </a:prstGeom>
            <a:noFill/>
            <a:ln w="120650">
              <a:solidFill>
                <a:srgbClr val="004065"/>
              </a:solidFill>
              <a:round/>
              <a:headEnd/>
              <a:tailEnd/>
            </a:ln>
            <a:extLst>
              <a:ext uri="{909E8E84-426E-40DD-AFC4-6F175D3DCCD1}">
                <a14:hiddenFill xmlns:a14="http://schemas.microsoft.com/office/drawing/2010/main">
                  <a:noFill/>
                </a14:hiddenFill>
              </a:ext>
            </a:extLst>
          </p:spPr>
        </p:cxnSp>
        <p:cxnSp>
          <p:nvCxnSpPr>
            <p:cNvPr id="4" name="Straight Connector 120"/>
            <p:cNvCxnSpPr>
              <a:cxnSpLocks noChangeShapeType="1"/>
            </p:cNvCxnSpPr>
            <p:nvPr/>
          </p:nvCxnSpPr>
          <p:spPr bwMode="auto">
            <a:xfrm>
              <a:off x="-2" y="27372"/>
              <a:ext cx="9144002" cy="0"/>
            </a:xfrm>
            <a:prstGeom prst="line">
              <a:avLst/>
            </a:prstGeom>
            <a:noFill/>
            <a:ln w="63500">
              <a:solidFill>
                <a:srgbClr val="E3D8B9"/>
              </a:solidFill>
              <a:round/>
              <a:headEnd/>
              <a:tailEnd/>
            </a:ln>
            <a:extLst>
              <a:ext uri="{909E8E84-426E-40DD-AFC4-6F175D3DCCD1}">
                <a14:hiddenFill xmlns:a14="http://schemas.microsoft.com/office/drawing/2010/main">
                  <a:noFill/>
                </a14:hiddenFill>
              </a:ext>
            </a:extLst>
          </p:spPr>
        </p:cxnSp>
        <p:cxnSp>
          <p:nvCxnSpPr>
            <p:cNvPr id="5" name="Straight Connector 121"/>
            <p:cNvCxnSpPr>
              <a:cxnSpLocks noChangeShapeType="1"/>
            </p:cNvCxnSpPr>
            <p:nvPr/>
          </p:nvCxnSpPr>
          <p:spPr bwMode="auto">
            <a:xfrm>
              <a:off x="0" y="152400"/>
              <a:ext cx="9144002" cy="0"/>
            </a:xfrm>
            <a:prstGeom prst="line">
              <a:avLst/>
            </a:prstGeom>
            <a:noFill/>
            <a:ln w="174625">
              <a:solidFill>
                <a:srgbClr val="9FDDEA"/>
              </a:solidFill>
              <a:round/>
              <a:headEnd/>
              <a:tailEnd/>
            </a:ln>
            <a:extLst>
              <a:ext uri="{909E8E84-426E-40DD-AFC4-6F175D3DCCD1}">
                <a14:hiddenFill xmlns:a14="http://schemas.microsoft.com/office/drawing/2010/main">
                  <a:noFill/>
                </a14:hiddenFill>
              </a:ext>
            </a:extLst>
          </p:spPr>
        </p:cxnSp>
        <p:cxnSp>
          <p:nvCxnSpPr>
            <p:cNvPr id="6" name="Straight Connector 122"/>
            <p:cNvCxnSpPr>
              <a:cxnSpLocks noChangeShapeType="1"/>
            </p:cNvCxnSpPr>
            <p:nvPr/>
          </p:nvCxnSpPr>
          <p:spPr bwMode="auto">
            <a:xfrm>
              <a:off x="-2" y="263910"/>
              <a:ext cx="9144002" cy="0"/>
            </a:xfrm>
            <a:prstGeom prst="line">
              <a:avLst/>
            </a:prstGeom>
            <a:noFill/>
            <a:ln w="63500">
              <a:solidFill>
                <a:srgbClr val="E3D8B9"/>
              </a:solidFill>
              <a:round/>
              <a:headEnd/>
              <a:tailEnd/>
            </a:ln>
            <a:extLst>
              <a:ext uri="{909E8E84-426E-40DD-AFC4-6F175D3DCCD1}">
                <a14:hiddenFill xmlns:a14="http://schemas.microsoft.com/office/drawing/2010/main">
                  <a:noFill/>
                </a14:hiddenFill>
              </a:ext>
            </a:extLst>
          </p:spPr>
        </p:cxnSp>
      </p:grpSp>
      <p:sp>
        <p:nvSpPr>
          <p:cNvPr id="11" name="Rectangle 10"/>
          <p:cNvSpPr/>
          <p:nvPr/>
        </p:nvSpPr>
        <p:spPr>
          <a:xfrm>
            <a:off x="1866900" y="685800"/>
            <a:ext cx="5410200" cy="552450"/>
          </a:xfrm>
          <a:prstGeom prst="rect">
            <a:avLst/>
          </a:prstGeom>
          <a:solidFill>
            <a:srgbClr val="9FDDEA"/>
          </a:solidFill>
          <a:ln>
            <a:solidFill>
              <a:srgbClr val="E3D8B9"/>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smtClean="0">
                <a:solidFill>
                  <a:srgbClr val="004065"/>
                </a:solidFill>
              </a:rPr>
              <a:t>Introductions </a:t>
            </a:r>
            <a:endParaRPr lang="en-US" sz="2400" b="1" dirty="0">
              <a:solidFill>
                <a:srgbClr val="004065"/>
              </a:solidFill>
            </a:endParaRPr>
          </a:p>
        </p:txBody>
      </p:sp>
      <p:sp>
        <p:nvSpPr>
          <p:cNvPr id="12" name="Content Placeholder 11"/>
          <p:cNvSpPr>
            <a:spLocks noGrp="1"/>
          </p:cNvSpPr>
          <p:nvPr>
            <p:ph idx="1"/>
          </p:nvPr>
        </p:nvSpPr>
        <p:spPr/>
        <p:txBody>
          <a:bodyPr/>
          <a:lstStyle/>
          <a:p>
            <a:r>
              <a:rPr lang="en-US" dirty="0" smtClean="0"/>
              <a:t>Participant introductions</a:t>
            </a:r>
          </a:p>
          <a:p>
            <a:endParaRPr lang="en-US" dirty="0"/>
          </a:p>
          <a:p>
            <a:r>
              <a:rPr lang="en-US" dirty="0" smtClean="0"/>
              <a:t>Course introduction</a:t>
            </a:r>
          </a:p>
          <a:p>
            <a:pPr marL="0" indent="0">
              <a:buNone/>
            </a:pPr>
            <a:r>
              <a:rPr lang="en-US" dirty="0"/>
              <a:t>You will learn a powerful new mode of listening, you will set inspiring goals beyond what you previously thought possible, and you will define actionable pathways for fulfilling those goals.</a:t>
            </a:r>
            <a:endParaRPr lang="en-US" b="1" dirty="0"/>
          </a:p>
          <a:p>
            <a:endParaRPr lang="en-US" dirty="0"/>
          </a:p>
        </p:txBody>
      </p:sp>
      <p:pic>
        <p:nvPicPr>
          <p:cNvPr id="10" name="Picture 9"/>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95" y="5895974"/>
            <a:ext cx="1285405" cy="962025"/>
          </a:xfrm>
          <a:prstGeom prst="rect">
            <a:avLst/>
          </a:prstGeom>
          <a:noFill/>
          <a:ln>
            <a:noFill/>
          </a:ln>
        </p:spPr>
      </p:pic>
      <p:pic>
        <p:nvPicPr>
          <p:cNvPr id="13" name="Picture 113" descr="Description: N:\326 - IIE San Francisco Shared Data\WES-Tunisia\Promotional Materials\Logos\WES logos\WESlogo_final.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84594" y="5900502"/>
            <a:ext cx="1720850"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727198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1"/>
          <p:cNvGrpSpPr>
            <a:grpSpLocks/>
          </p:cNvGrpSpPr>
          <p:nvPr/>
        </p:nvGrpSpPr>
        <p:grpSpPr bwMode="auto">
          <a:xfrm>
            <a:off x="0" y="23813"/>
            <a:ext cx="9144000" cy="314325"/>
            <a:chOff x="-2" y="27372"/>
            <a:chExt cx="9144004" cy="314325"/>
          </a:xfrm>
        </p:grpSpPr>
        <p:cxnSp>
          <p:nvCxnSpPr>
            <p:cNvPr id="3" name="Straight Connector 119"/>
            <p:cNvCxnSpPr>
              <a:cxnSpLocks noChangeShapeType="1"/>
            </p:cNvCxnSpPr>
            <p:nvPr/>
          </p:nvCxnSpPr>
          <p:spPr bwMode="auto">
            <a:xfrm>
              <a:off x="0" y="341697"/>
              <a:ext cx="9144001" cy="0"/>
            </a:xfrm>
            <a:prstGeom prst="line">
              <a:avLst/>
            </a:prstGeom>
            <a:noFill/>
            <a:ln w="120650">
              <a:solidFill>
                <a:srgbClr val="004065"/>
              </a:solidFill>
              <a:round/>
              <a:headEnd/>
              <a:tailEnd/>
            </a:ln>
            <a:extLst>
              <a:ext uri="{909E8E84-426E-40DD-AFC4-6F175D3DCCD1}">
                <a14:hiddenFill xmlns:a14="http://schemas.microsoft.com/office/drawing/2010/main">
                  <a:noFill/>
                </a14:hiddenFill>
              </a:ext>
            </a:extLst>
          </p:spPr>
        </p:cxnSp>
        <p:cxnSp>
          <p:nvCxnSpPr>
            <p:cNvPr id="4" name="Straight Connector 120"/>
            <p:cNvCxnSpPr>
              <a:cxnSpLocks noChangeShapeType="1"/>
            </p:cNvCxnSpPr>
            <p:nvPr/>
          </p:nvCxnSpPr>
          <p:spPr bwMode="auto">
            <a:xfrm>
              <a:off x="-2" y="27372"/>
              <a:ext cx="9144002" cy="0"/>
            </a:xfrm>
            <a:prstGeom prst="line">
              <a:avLst/>
            </a:prstGeom>
            <a:noFill/>
            <a:ln w="63500">
              <a:solidFill>
                <a:srgbClr val="E3D8B9"/>
              </a:solidFill>
              <a:round/>
              <a:headEnd/>
              <a:tailEnd/>
            </a:ln>
            <a:extLst>
              <a:ext uri="{909E8E84-426E-40DD-AFC4-6F175D3DCCD1}">
                <a14:hiddenFill xmlns:a14="http://schemas.microsoft.com/office/drawing/2010/main">
                  <a:noFill/>
                </a14:hiddenFill>
              </a:ext>
            </a:extLst>
          </p:spPr>
        </p:cxnSp>
        <p:cxnSp>
          <p:nvCxnSpPr>
            <p:cNvPr id="5" name="Straight Connector 121"/>
            <p:cNvCxnSpPr>
              <a:cxnSpLocks noChangeShapeType="1"/>
            </p:cNvCxnSpPr>
            <p:nvPr/>
          </p:nvCxnSpPr>
          <p:spPr bwMode="auto">
            <a:xfrm>
              <a:off x="0" y="152400"/>
              <a:ext cx="9144002" cy="0"/>
            </a:xfrm>
            <a:prstGeom prst="line">
              <a:avLst/>
            </a:prstGeom>
            <a:noFill/>
            <a:ln w="174625">
              <a:solidFill>
                <a:srgbClr val="9FDDEA"/>
              </a:solidFill>
              <a:round/>
              <a:headEnd/>
              <a:tailEnd/>
            </a:ln>
            <a:extLst>
              <a:ext uri="{909E8E84-426E-40DD-AFC4-6F175D3DCCD1}">
                <a14:hiddenFill xmlns:a14="http://schemas.microsoft.com/office/drawing/2010/main">
                  <a:noFill/>
                </a14:hiddenFill>
              </a:ext>
            </a:extLst>
          </p:spPr>
        </p:cxnSp>
        <p:cxnSp>
          <p:nvCxnSpPr>
            <p:cNvPr id="6" name="Straight Connector 122"/>
            <p:cNvCxnSpPr>
              <a:cxnSpLocks noChangeShapeType="1"/>
            </p:cNvCxnSpPr>
            <p:nvPr/>
          </p:nvCxnSpPr>
          <p:spPr bwMode="auto">
            <a:xfrm>
              <a:off x="-2" y="263910"/>
              <a:ext cx="9144002" cy="0"/>
            </a:xfrm>
            <a:prstGeom prst="line">
              <a:avLst/>
            </a:prstGeom>
            <a:noFill/>
            <a:ln w="63500">
              <a:solidFill>
                <a:srgbClr val="E3D8B9"/>
              </a:solidFill>
              <a:round/>
              <a:headEnd/>
              <a:tailEnd/>
            </a:ln>
            <a:extLst>
              <a:ext uri="{909E8E84-426E-40DD-AFC4-6F175D3DCCD1}">
                <a14:hiddenFill xmlns:a14="http://schemas.microsoft.com/office/drawing/2010/main">
                  <a:noFill/>
                </a14:hiddenFill>
              </a:ext>
            </a:extLst>
          </p:spPr>
        </p:cxnSp>
      </p:grpSp>
      <p:sp>
        <p:nvSpPr>
          <p:cNvPr id="11" name="Rectangle 10"/>
          <p:cNvSpPr/>
          <p:nvPr/>
        </p:nvSpPr>
        <p:spPr>
          <a:xfrm>
            <a:off x="1866900" y="685800"/>
            <a:ext cx="5410200" cy="552450"/>
          </a:xfrm>
          <a:prstGeom prst="rect">
            <a:avLst/>
          </a:prstGeom>
          <a:solidFill>
            <a:srgbClr val="9FDDEA"/>
          </a:solidFill>
          <a:ln>
            <a:solidFill>
              <a:srgbClr val="E3D8B9"/>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smtClean="0">
                <a:solidFill>
                  <a:srgbClr val="004065"/>
                </a:solidFill>
              </a:rPr>
              <a:t>Core components of the Workshop </a:t>
            </a:r>
            <a:endParaRPr lang="en-US" sz="2400" b="1" dirty="0">
              <a:solidFill>
                <a:srgbClr val="004065"/>
              </a:solidFill>
            </a:endParaRPr>
          </a:p>
        </p:txBody>
      </p:sp>
      <p:sp>
        <p:nvSpPr>
          <p:cNvPr id="12" name="Content Placeholder 11"/>
          <p:cNvSpPr>
            <a:spLocks noGrp="1"/>
          </p:cNvSpPr>
          <p:nvPr>
            <p:ph idx="1"/>
          </p:nvPr>
        </p:nvSpPr>
        <p:spPr/>
        <p:txBody>
          <a:bodyPr>
            <a:normAutofit fontScale="62500" lnSpcReduction="20000"/>
          </a:bodyPr>
          <a:lstStyle/>
          <a:p>
            <a:pPr marL="0" indent="0">
              <a:buNone/>
            </a:pPr>
            <a:r>
              <a:rPr lang="en-US" b="1" dirty="0"/>
              <a:t>1</a:t>
            </a:r>
            <a:r>
              <a:rPr lang="en-US" b="1" baseline="30000" dirty="0"/>
              <a:t>st</a:t>
            </a:r>
            <a:r>
              <a:rPr lang="en-US" b="1" dirty="0"/>
              <a:t> Critical Component </a:t>
            </a:r>
            <a:endParaRPr lang="en-US" dirty="0"/>
          </a:p>
          <a:p>
            <a:pPr marL="0" indent="0">
              <a:buNone/>
            </a:pPr>
            <a:r>
              <a:rPr lang="en-US" dirty="0"/>
              <a:t>To reveal the current (and hidden) context or worldview, i.e. the beliefs, assumptions, myths and rules that determine what people see as possible. Left unexamined these deeply held and, for the most part, unseen beliefs can limit our thinking and effectiveness.  Seeing these blinds spots and disengaging these limiting mindsets and removing these barriers and straitjackets leaves you with an enormous freedom and burst of confidence and expanded creativity.  You see the world in a new way, think in new ways, and see new possibilities and opportunities.  Your vision comes alive!</a:t>
            </a:r>
          </a:p>
          <a:p>
            <a:pPr marL="0" indent="0">
              <a:buNone/>
            </a:pPr>
            <a:endParaRPr lang="en-US" dirty="0"/>
          </a:p>
          <a:p>
            <a:pPr marL="0" indent="0">
              <a:buNone/>
            </a:pPr>
            <a:r>
              <a:rPr lang="en-US" b="1" dirty="0"/>
              <a:t>2</a:t>
            </a:r>
            <a:r>
              <a:rPr lang="en-US" b="1" baseline="30000" dirty="0"/>
              <a:t>nd</a:t>
            </a:r>
            <a:r>
              <a:rPr lang="en-US" b="1" dirty="0"/>
              <a:t> Critical Component </a:t>
            </a:r>
            <a:endParaRPr lang="en-US" dirty="0"/>
          </a:p>
          <a:p>
            <a:pPr marL="0" indent="0">
              <a:buNone/>
            </a:pPr>
            <a:r>
              <a:rPr lang="en-US" dirty="0"/>
              <a:t>We provide new language, principles and frameworks – a model/methodology for designing these new possibilities. We will take your vision and walk it through the model and actually design your vision and inspiring challenge (Breakthrough result).</a:t>
            </a:r>
          </a:p>
          <a:p>
            <a:endParaRPr lang="en-US" dirty="0"/>
          </a:p>
          <a:p>
            <a:endParaRPr lang="en-US" sz="3600" dirty="0"/>
          </a:p>
          <a:p>
            <a:endParaRPr lang="en-US" dirty="0"/>
          </a:p>
        </p:txBody>
      </p:sp>
      <p:pic>
        <p:nvPicPr>
          <p:cNvPr id="10" name="Picture 9"/>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95" y="5895974"/>
            <a:ext cx="1285405" cy="962025"/>
          </a:xfrm>
          <a:prstGeom prst="rect">
            <a:avLst/>
          </a:prstGeom>
          <a:noFill/>
          <a:ln>
            <a:noFill/>
          </a:ln>
        </p:spPr>
      </p:pic>
      <p:pic>
        <p:nvPicPr>
          <p:cNvPr id="13" name="Picture 113" descr="Description: N:\326 - IIE San Francisco Shared Data\WES-Tunisia\Promotional Materials\Logos\WES logos\WESlogo_final.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84594" y="5900502"/>
            <a:ext cx="1720850"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642246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1"/>
          <p:cNvGrpSpPr>
            <a:grpSpLocks/>
          </p:cNvGrpSpPr>
          <p:nvPr/>
        </p:nvGrpSpPr>
        <p:grpSpPr bwMode="auto">
          <a:xfrm>
            <a:off x="0" y="23813"/>
            <a:ext cx="9144000" cy="314325"/>
            <a:chOff x="-2" y="27372"/>
            <a:chExt cx="9144004" cy="314325"/>
          </a:xfrm>
        </p:grpSpPr>
        <p:cxnSp>
          <p:nvCxnSpPr>
            <p:cNvPr id="3" name="Straight Connector 119"/>
            <p:cNvCxnSpPr>
              <a:cxnSpLocks noChangeShapeType="1"/>
            </p:cNvCxnSpPr>
            <p:nvPr/>
          </p:nvCxnSpPr>
          <p:spPr bwMode="auto">
            <a:xfrm>
              <a:off x="0" y="341697"/>
              <a:ext cx="9144001" cy="0"/>
            </a:xfrm>
            <a:prstGeom prst="line">
              <a:avLst/>
            </a:prstGeom>
            <a:noFill/>
            <a:ln w="120650">
              <a:solidFill>
                <a:srgbClr val="004065"/>
              </a:solidFill>
              <a:round/>
              <a:headEnd/>
              <a:tailEnd/>
            </a:ln>
            <a:extLst>
              <a:ext uri="{909E8E84-426E-40DD-AFC4-6F175D3DCCD1}">
                <a14:hiddenFill xmlns:a14="http://schemas.microsoft.com/office/drawing/2010/main">
                  <a:noFill/>
                </a14:hiddenFill>
              </a:ext>
            </a:extLst>
          </p:spPr>
        </p:cxnSp>
        <p:cxnSp>
          <p:nvCxnSpPr>
            <p:cNvPr id="4" name="Straight Connector 120"/>
            <p:cNvCxnSpPr>
              <a:cxnSpLocks noChangeShapeType="1"/>
            </p:cNvCxnSpPr>
            <p:nvPr/>
          </p:nvCxnSpPr>
          <p:spPr bwMode="auto">
            <a:xfrm>
              <a:off x="-2" y="27372"/>
              <a:ext cx="9144002" cy="0"/>
            </a:xfrm>
            <a:prstGeom prst="line">
              <a:avLst/>
            </a:prstGeom>
            <a:noFill/>
            <a:ln w="63500">
              <a:solidFill>
                <a:srgbClr val="E3D8B9"/>
              </a:solidFill>
              <a:round/>
              <a:headEnd/>
              <a:tailEnd/>
            </a:ln>
            <a:extLst>
              <a:ext uri="{909E8E84-426E-40DD-AFC4-6F175D3DCCD1}">
                <a14:hiddenFill xmlns:a14="http://schemas.microsoft.com/office/drawing/2010/main">
                  <a:noFill/>
                </a14:hiddenFill>
              </a:ext>
            </a:extLst>
          </p:spPr>
        </p:cxnSp>
        <p:cxnSp>
          <p:nvCxnSpPr>
            <p:cNvPr id="5" name="Straight Connector 121"/>
            <p:cNvCxnSpPr>
              <a:cxnSpLocks noChangeShapeType="1"/>
            </p:cNvCxnSpPr>
            <p:nvPr/>
          </p:nvCxnSpPr>
          <p:spPr bwMode="auto">
            <a:xfrm>
              <a:off x="0" y="152400"/>
              <a:ext cx="9144002" cy="0"/>
            </a:xfrm>
            <a:prstGeom prst="line">
              <a:avLst/>
            </a:prstGeom>
            <a:noFill/>
            <a:ln w="174625">
              <a:solidFill>
                <a:srgbClr val="9FDDEA"/>
              </a:solidFill>
              <a:round/>
              <a:headEnd/>
              <a:tailEnd/>
            </a:ln>
            <a:extLst>
              <a:ext uri="{909E8E84-426E-40DD-AFC4-6F175D3DCCD1}">
                <a14:hiddenFill xmlns:a14="http://schemas.microsoft.com/office/drawing/2010/main">
                  <a:noFill/>
                </a14:hiddenFill>
              </a:ext>
            </a:extLst>
          </p:spPr>
        </p:cxnSp>
        <p:cxnSp>
          <p:nvCxnSpPr>
            <p:cNvPr id="6" name="Straight Connector 122"/>
            <p:cNvCxnSpPr>
              <a:cxnSpLocks noChangeShapeType="1"/>
            </p:cNvCxnSpPr>
            <p:nvPr/>
          </p:nvCxnSpPr>
          <p:spPr bwMode="auto">
            <a:xfrm>
              <a:off x="-2" y="263910"/>
              <a:ext cx="9144002" cy="0"/>
            </a:xfrm>
            <a:prstGeom prst="line">
              <a:avLst/>
            </a:prstGeom>
            <a:noFill/>
            <a:ln w="63500">
              <a:solidFill>
                <a:srgbClr val="E3D8B9"/>
              </a:solidFill>
              <a:round/>
              <a:headEnd/>
              <a:tailEnd/>
            </a:ln>
            <a:extLst>
              <a:ext uri="{909E8E84-426E-40DD-AFC4-6F175D3DCCD1}">
                <a14:hiddenFill xmlns:a14="http://schemas.microsoft.com/office/drawing/2010/main">
                  <a:noFill/>
                </a14:hiddenFill>
              </a:ext>
            </a:extLst>
          </p:spPr>
        </p:cxnSp>
      </p:grpSp>
      <p:sp>
        <p:nvSpPr>
          <p:cNvPr id="9" name="Content Placeholder 8"/>
          <p:cNvSpPr>
            <a:spLocks noGrp="1"/>
          </p:cNvSpPr>
          <p:nvPr>
            <p:ph sz="half" idx="1"/>
          </p:nvPr>
        </p:nvSpPr>
        <p:spPr/>
        <p:txBody>
          <a:bodyPr>
            <a:normAutofit fontScale="85000" lnSpcReduction="20000"/>
          </a:bodyPr>
          <a:lstStyle/>
          <a:p>
            <a:pPr marL="0" indent="0">
              <a:buNone/>
            </a:pPr>
            <a:r>
              <a:rPr lang="en-US" b="1" dirty="0" smtClean="0">
                <a:solidFill>
                  <a:srgbClr val="004065"/>
                </a:solidFill>
              </a:rPr>
              <a:t>Automatic Questions</a:t>
            </a:r>
          </a:p>
          <a:p>
            <a:r>
              <a:rPr lang="en-US" dirty="0" smtClean="0"/>
              <a:t>How?</a:t>
            </a:r>
          </a:p>
          <a:p>
            <a:r>
              <a:rPr lang="en-US" dirty="0" smtClean="0"/>
              <a:t>Why?</a:t>
            </a:r>
          </a:p>
          <a:p>
            <a:r>
              <a:rPr lang="en-US" dirty="0" smtClean="0"/>
              <a:t>Do I like it/not like it</a:t>
            </a:r>
          </a:p>
          <a:p>
            <a:r>
              <a:rPr lang="en-US" dirty="0" smtClean="0"/>
              <a:t>Is this good/bad?</a:t>
            </a:r>
          </a:p>
          <a:p>
            <a:r>
              <a:rPr lang="en-US" dirty="0" smtClean="0"/>
              <a:t>Is this right/wrong?</a:t>
            </a:r>
          </a:p>
          <a:p>
            <a:r>
              <a:rPr lang="en-US" dirty="0" smtClean="0"/>
              <a:t>Does this fit/ not fit with what I know?</a:t>
            </a:r>
          </a:p>
          <a:p>
            <a:r>
              <a:rPr lang="en-US" dirty="0" smtClean="0"/>
              <a:t>Does this make sense/not make sense to me?</a:t>
            </a:r>
          </a:p>
          <a:p>
            <a:r>
              <a:rPr lang="en-US" dirty="0" smtClean="0"/>
              <a:t>Do I agree/disagree?</a:t>
            </a:r>
          </a:p>
          <a:p>
            <a:r>
              <a:rPr lang="en-US" dirty="0" smtClean="0"/>
              <a:t>Do I believe it? </a:t>
            </a:r>
            <a:endParaRPr lang="en-US" dirty="0"/>
          </a:p>
        </p:txBody>
      </p:sp>
      <p:sp>
        <p:nvSpPr>
          <p:cNvPr id="10" name="Content Placeholder 9"/>
          <p:cNvSpPr>
            <a:spLocks noGrp="1"/>
          </p:cNvSpPr>
          <p:nvPr>
            <p:ph sz="half" idx="2"/>
          </p:nvPr>
        </p:nvSpPr>
        <p:spPr/>
        <p:txBody>
          <a:bodyPr>
            <a:normAutofit fontScale="85000" lnSpcReduction="20000"/>
          </a:bodyPr>
          <a:lstStyle/>
          <a:p>
            <a:pPr marL="0" indent="0">
              <a:buNone/>
            </a:pPr>
            <a:r>
              <a:rPr lang="en-US" b="1" dirty="0" smtClean="0">
                <a:solidFill>
                  <a:srgbClr val="004065"/>
                </a:solidFill>
              </a:rPr>
              <a:t>Self-Generated Questions</a:t>
            </a:r>
          </a:p>
          <a:p>
            <a:r>
              <a:rPr lang="en-US" dirty="0" smtClean="0"/>
              <a:t>What I like about that is…</a:t>
            </a:r>
          </a:p>
          <a:p>
            <a:r>
              <a:rPr lang="en-US" dirty="0" smtClean="0"/>
              <a:t>What would that allow for&gt;</a:t>
            </a:r>
          </a:p>
          <a:p>
            <a:r>
              <a:rPr lang="en-US" dirty="0" smtClean="0"/>
              <a:t>What can we build with that?</a:t>
            </a:r>
          </a:p>
          <a:p>
            <a:r>
              <a:rPr lang="en-US" dirty="0" smtClean="0"/>
              <a:t>What’s the possibility in that?</a:t>
            </a:r>
          </a:p>
          <a:p>
            <a:r>
              <a:rPr lang="en-US" dirty="0" smtClean="0"/>
              <a:t>What could that provide?</a:t>
            </a:r>
          </a:p>
          <a:p>
            <a:r>
              <a:rPr lang="en-US" dirty="0" smtClean="0"/>
              <a:t>What if…?</a:t>
            </a:r>
          </a:p>
          <a:p>
            <a:r>
              <a:rPr lang="en-US" dirty="0" smtClean="0"/>
              <a:t>Tell me more…</a:t>
            </a:r>
            <a:endParaRPr lang="en-US" dirty="0"/>
          </a:p>
        </p:txBody>
      </p:sp>
      <p:sp>
        <p:nvSpPr>
          <p:cNvPr id="11" name="Rectangle 10"/>
          <p:cNvSpPr/>
          <p:nvPr/>
        </p:nvSpPr>
        <p:spPr>
          <a:xfrm>
            <a:off x="1866900" y="685800"/>
            <a:ext cx="5410200" cy="552450"/>
          </a:xfrm>
          <a:prstGeom prst="rect">
            <a:avLst/>
          </a:prstGeom>
          <a:solidFill>
            <a:srgbClr val="9FDDEA"/>
          </a:solidFill>
          <a:ln>
            <a:solidFill>
              <a:srgbClr val="E3D8B9"/>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smtClean="0">
                <a:solidFill>
                  <a:srgbClr val="004065"/>
                </a:solidFill>
              </a:rPr>
              <a:t>Automatic and Self-Generated Listening</a:t>
            </a:r>
            <a:endParaRPr lang="en-US" sz="2400" b="1" dirty="0">
              <a:solidFill>
                <a:srgbClr val="004065"/>
              </a:solidFill>
            </a:endParaRPr>
          </a:p>
        </p:txBody>
      </p:sp>
      <p:pic>
        <p:nvPicPr>
          <p:cNvPr id="12" name="Picture 1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95" y="5895974"/>
            <a:ext cx="1285405" cy="962025"/>
          </a:xfrm>
          <a:prstGeom prst="rect">
            <a:avLst/>
          </a:prstGeom>
          <a:noFill/>
          <a:ln>
            <a:noFill/>
          </a:ln>
        </p:spPr>
      </p:pic>
      <p:pic>
        <p:nvPicPr>
          <p:cNvPr id="13" name="Picture 113" descr="Description: N:\326 - IIE San Francisco Shared Data\WES-Tunisia\Promotional Materials\Logos\WES logos\WESlogo_final.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84594" y="5900502"/>
            <a:ext cx="1720850"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21070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1"/>
          <p:cNvGrpSpPr>
            <a:grpSpLocks/>
          </p:cNvGrpSpPr>
          <p:nvPr/>
        </p:nvGrpSpPr>
        <p:grpSpPr bwMode="auto">
          <a:xfrm>
            <a:off x="0" y="23813"/>
            <a:ext cx="9144000" cy="314325"/>
            <a:chOff x="-2" y="27372"/>
            <a:chExt cx="9144004" cy="314325"/>
          </a:xfrm>
        </p:grpSpPr>
        <p:cxnSp>
          <p:nvCxnSpPr>
            <p:cNvPr id="3" name="Straight Connector 119"/>
            <p:cNvCxnSpPr>
              <a:cxnSpLocks noChangeShapeType="1"/>
            </p:cNvCxnSpPr>
            <p:nvPr/>
          </p:nvCxnSpPr>
          <p:spPr bwMode="auto">
            <a:xfrm>
              <a:off x="0" y="341697"/>
              <a:ext cx="9144001" cy="0"/>
            </a:xfrm>
            <a:prstGeom prst="line">
              <a:avLst/>
            </a:prstGeom>
            <a:noFill/>
            <a:ln w="120650">
              <a:solidFill>
                <a:srgbClr val="004065"/>
              </a:solidFill>
              <a:round/>
              <a:headEnd/>
              <a:tailEnd/>
            </a:ln>
            <a:extLst>
              <a:ext uri="{909E8E84-426E-40DD-AFC4-6F175D3DCCD1}">
                <a14:hiddenFill xmlns:a14="http://schemas.microsoft.com/office/drawing/2010/main">
                  <a:noFill/>
                </a14:hiddenFill>
              </a:ext>
            </a:extLst>
          </p:spPr>
        </p:cxnSp>
        <p:cxnSp>
          <p:nvCxnSpPr>
            <p:cNvPr id="4" name="Straight Connector 120"/>
            <p:cNvCxnSpPr>
              <a:cxnSpLocks noChangeShapeType="1"/>
            </p:cNvCxnSpPr>
            <p:nvPr/>
          </p:nvCxnSpPr>
          <p:spPr bwMode="auto">
            <a:xfrm>
              <a:off x="-2" y="27372"/>
              <a:ext cx="9144002" cy="0"/>
            </a:xfrm>
            <a:prstGeom prst="line">
              <a:avLst/>
            </a:prstGeom>
            <a:noFill/>
            <a:ln w="63500">
              <a:solidFill>
                <a:srgbClr val="E3D8B9"/>
              </a:solidFill>
              <a:round/>
              <a:headEnd/>
              <a:tailEnd/>
            </a:ln>
            <a:extLst>
              <a:ext uri="{909E8E84-426E-40DD-AFC4-6F175D3DCCD1}">
                <a14:hiddenFill xmlns:a14="http://schemas.microsoft.com/office/drawing/2010/main">
                  <a:noFill/>
                </a14:hiddenFill>
              </a:ext>
            </a:extLst>
          </p:spPr>
        </p:cxnSp>
        <p:cxnSp>
          <p:nvCxnSpPr>
            <p:cNvPr id="5" name="Straight Connector 121"/>
            <p:cNvCxnSpPr>
              <a:cxnSpLocks noChangeShapeType="1"/>
            </p:cNvCxnSpPr>
            <p:nvPr/>
          </p:nvCxnSpPr>
          <p:spPr bwMode="auto">
            <a:xfrm>
              <a:off x="0" y="152400"/>
              <a:ext cx="9144002" cy="0"/>
            </a:xfrm>
            <a:prstGeom prst="line">
              <a:avLst/>
            </a:prstGeom>
            <a:noFill/>
            <a:ln w="174625">
              <a:solidFill>
                <a:srgbClr val="9FDDEA"/>
              </a:solidFill>
              <a:round/>
              <a:headEnd/>
              <a:tailEnd/>
            </a:ln>
            <a:extLst>
              <a:ext uri="{909E8E84-426E-40DD-AFC4-6F175D3DCCD1}">
                <a14:hiddenFill xmlns:a14="http://schemas.microsoft.com/office/drawing/2010/main">
                  <a:noFill/>
                </a14:hiddenFill>
              </a:ext>
            </a:extLst>
          </p:spPr>
        </p:cxnSp>
        <p:cxnSp>
          <p:nvCxnSpPr>
            <p:cNvPr id="6" name="Straight Connector 122"/>
            <p:cNvCxnSpPr>
              <a:cxnSpLocks noChangeShapeType="1"/>
            </p:cNvCxnSpPr>
            <p:nvPr/>
          </p:nvCxnSpPr>
          <p:spPr bwMode="auto">
            <a:xfrm>
              <a:off x="-2" y="263910"/>
              <a:ext cx="9144002" cy="0"/>
            </a:xfrm>
            <a:prstGeom prst="line">
              <a:avLst/>
            </a:prstGeom>
            <a:noFill/>
            <a:ln w="63500">
              <a:solidFill>
                <a:srgbClr val="E3D8B9"/>
              </a:solidFill>
              <a:round/>
              <a:headEnd/>
              <a:tailEnd/>
            </a:ln>
            <a:extLst>
              <a:ext uri="{909E8E84-426E-40DD-AFC4-6F175D3DCCD1}">
                <a14:hiddenFill xmlns:a14="http://schemas.microsoft.com/office/drawing/2010/main">
                  <a:noFill/>
                </a14:hiddenFill>
              </a:ext>
            </a:extLst>
          </p:spPr>
        </p:cxnSp>
      </p:grpSp>
      <p:sp>
        <p:nvSpPr>
          <p:cNvPr id="8" name="Rectangle 7"/>
          <p:cNvSpPr/>
          <p:nvPr/>
        </p:nvSpPr>
        <p:spPr>
          <a:xfrm>
            <a:off x="1866900" y="685800"/>
            <a:ext cx="5829300" cy="838200"/>
          </a:xfrm>
          <a:prstGeom prst="rect">
            <a:avLst/>
          </a:prstGeom>
          <a:solidFill>
            <a:srgbClr val="9FDDEA"/>
          </a:solidFill>
          <a:ln>
            <a:solidFill>
              <a:srgbClr val="E3D8B9"/>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a:solidFill>
                  <a:srgbClr val="004065"/>
                </a:solidFill>
              </a:rPr>
              <a:t>A</a:t>
            </a:r>
            <a:r>
              <a:rPr lang="en-US" sz="2400" b="1" dirty="0" smtClean="0">
                <a:solidFill>
                  <a:srgbClr val="004065"/>
                </a:solidFill>
              </a:rPr>
              <a:t>utomatic </a:t>
            </a:r>
            <a:r>
              <a:rPr lang="en-US" sz="2400" b="1" dirty="0">
                <a:solidFill>
                  <a:srgbClr val="004065"/>
                </a:solidFill>
              </a:rPr>
              <a:t>filters that influence our thinking</a:t>
            </a:r>
          </a:p>
        </p:txBody>
      </p:sp>
      <p:sp>
        <p:nvSpPr>
          <p:cNvPr id="10" name="Subtitle 9"/>
          <p:cNvSpPr>
            <a:spLocks noGrp="1"/>
          </p:cNvSpPr>
          <p:nvPr>
            <p:ph type="subTitle" idx="1"/>
          </p:nvPr>
        </p:nvSpPr>
        <p:spPr>
          <a:xfrm>
            <a:off x="1371600" y="1905000"/>
            <a:ext cx="6400800" cy="3733800"/>
          </a:xfrm>
        </p:spPr>
        <p:txBody>
          <a:bodyPr>
            <a:normAutofit/>
          </a:bodyPr>
          <a:lstStyle/>
          <a:p>
            <a:pPr marL="457200" lvl="0" indent="-457200" algn="l">
              <a:buFont typeface="Arial" pitchFamily="34" charset="0"/>
              <a:buChar char="•"/>
            </a:pPr>
            <a:r>
              <a:rPr lang="en-US" sz="2800" dirty="0">
                <a:solidFill>
                  <a:schemeClr val="tx1"/>
                </a:solidFill>
              </a:rPr>
              <a:t>L</a:t>
            </a:r>
            <a:r>
              <a:rPr lang="en-US" sz="2800" dirty="0" smtClean="0">
                <a:solidFill>
                  <a:schemeClr val="tx1"/>
                </a:solidFill>
              </a:rPr>
              <a:t>istening </a:t>
            </a:r>
            <a:r>
              <a:rPr lang="en-US" sz="2800" dirty="0">
                <a:solidFill>
                  <a:schemeClr val="tx1"/>
                </a:solidFill>
              </a:rPr>
              <a:t>through judgments and </a:t>
            </a:r>
            <a:r>
              <a:rPr lang="en-US" sz="2800" dirty="0" smtClean="0">
                <a:solidFill>
                  <a:schemeClr val="tx1"/>
                </a:solidFill>
              </a:rPr>
              <a:t>evaluation</a:t>
            </a:r>
          </a:p>
          <a:p>
            <a:pPr marL="457200" lvl="0" indent="-457200" algn="l">
              <a:buFont typeface="Arial" pitchFamily="34" charset="0"/>
              <a:buChar char="•"/>
            </a:pPr>
            <a:r>
              <a:rPr lang="en-US" sz="2800" dirty="0" smtClean="0">
                <a:solidFill>
                  <a:schemeClr val="tx1"/>
                </a:solidFill>
              </a:rPr>
              <a:t>Listening </a:t>
            </a:r>
            <a:r>
              <a:rPr lang="en-US" sz="2800" dirty="0">
                <a:solidFill>
                  <a:schemeClr val="tx1"/>
                </a:solidFill>
              </a:rPr>
              <a:t>for fir or confirmation</a:t>
            </a:r>
            <a:r>
              <a:rPr lang="en-US" sz="2800" dirty="0" smtClean="0">
                <a:solidFill>
                  <a:schemeClr val="tx1"/>
                </a:solidFill>
              </a:rPr>
              <a:t>.</a:t>
            </a:r>
          </a:p>
          <a:p>
            <a:pPr marL="457200" lvl="0" indent="-457200" algn="l">
              <a:buFont typeface="Arial" pitchFamily="34" charset="0"/>
              <a:buChar char="•"/>
            </a:pPr>
            <a:r>
              <a:rPr lang="en-US" sz="2800" dirty="0" smtClean="0">
                <a:solidFill>
                  <a:schemeClr val="tx1"/>
                </a:solidFill>
              </a:rPr>
              <a:t>Taking everything as personal</a:t>
            </a:r>
          </a:p>
          <a:p>
            <a:pPr marL="457200" lvl="0" indent="-457200" algn="l">
              <a:buFont typeface="Arial" pitchFamily="34" charset="0"/>
              <a:buChar char="•"/>
            </a:pPr>
            <a:r>
              <a:rPr lang="en-US" sz="2800" dirty="0" smtClean="0">
                <a:solidFill>
                  <a:schemeClr val="tx1"/>
                </a:solidFill>
              </a:rPr>
              <a:t>Mind is attempting to look good</a:t>
            </a:r>
          </a:p>
          <a:p>
            <a:pPr marL="457200" lvl="0" indent="-457200" algn="l">
              <a:buFont typeface="Arial" pitchFamily="34" charset="0"/>
              <a:buChar char="•"/>
            </a:pPr>
            <a:r>
              <a:rPr lang="en-US" sz="2800" dirty="0">
                <a:solidFill>
                  <a:schemeClr val="tx1"/>
                </a:solidFill>
              </a:rPr>
              <a:t>R</a:t>
            </a:r>
            <a:r>
              <a:rPr lang="en-US" sz="2800" dirty="0" smtClean="0">
                <a:solidFill>
                  <a:schemeClr val="tx1"/>
                </a:solidFill>
              </a:rPr>
              <a:t>esignation</a:t>
            </a:r>
            <a:endParaRPr lang="en-US" sz="2800" dirty="0">
              <a:solidFill>
                <a:schemeClr val="tx1"/>
              </a:solidFill>
            </a:endParaRPr>
          </a:p>
        </p:txBody>
      </p:sp>
      <p:pic>
        <p:nvPicPr>
          <p:cNvPr id="11" name="Picture 10"/>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95" y="5895974"/>
            <a:ext cx="1285405" cy="962025"/>
          </a:xfrm>
          <a:prstGeom prst="rect">
            <a:avLst/>
          </a:prstGeom>
          <a:noFill/>
          <a:ln>
            <a:noFill/>
          </a:ln>
        </p:spPr>
      </p:pic>
      <p:pic>
        <p:nvPicPr>
          <p:cNvPr id="12" name="Picture 113" descr="Description: N:\326 - IIE San Francisco Shared Data\WES-Tunisia\Promotional Materials\Logos\WES logos\WESlogo_final.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84594" y="5900502"/>
            <a:ext cx="1720850"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987015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1"/>
          <p:cNvGrpSpPr>
            <a:grpSpLocks/>
          </p:cNvGrpSpPr>
          <p:nvPr/>
        </p:nvGrpSpPr>
        <p:grpSpPr bwMode="auto">
          <a:xfrm>
            <a:off x="0" y="23813"/>
            <a:ext cx="9144000" cy="314325"/>
            <a:chOff x="-2" y="27372"/>
            <a:chExt cx="9144004" cy="314325"/>
          </a:xfrm>
        </p:grpSpPr>
        <p:cxnSp>
          <p:nvCxnSpPr>
            <p:cNvPr id="3" name="Straight Connector 119"/>
            <p:cNvCxnSpPr>
              <a:cxnSpLocks noChangeShapeType="1"/>
            </p:cNvCxnSpPr>
            <p:nvPr/>
          </p:nvCxnSpPr>
          <p:spPr bwMode="auto">
            <a:xfrm>
              <a:off x="0" y="341697"/>
              <a:ext cx="9144001" cy="0"/>
            </a:xfrm>
            <a:prstGeom prst="line">
              <a:avLst/>
            </a:prstGeom>
            <a:noFill/>
            <a:ln w="120650">
              <a:solidFill>
                <a:srgbClr val="004065"/>
              </a:solidFill>
              <a:round/>
              <a:headEnd/>
              <a:tailEnd/>
            </a:ln>
            <a:extLst>
              <a:ext uri="{909E8E84-426E-40DD-AFC4-6F175D3DCCD1}">
                <a14:hiddenFill xmlns:a14="http://schemas.microsoft.com/office/drawing/2010/main">
                  <a:noFill/>
                </a14:hiddenFill>
              </a:ext>
            </a:extLst>
          </p:spPr>
        </p:cxnSp>
        <p:cxnSp>
          <p:nvCxnSpPr>
            <p:cNvPr id="4" name="Straight Connector 120"/>
            <p:cNvCxnSpPr>
              <a:cxnSpLocks noChangeShapeType="1"/>
            </p:cNvCxnSpPr>
            <p:nvPr/>
          </p:nvCxnSpPr>
          <p:spPr bwMode="auto">
            <a:xfrm>
              <a:off x="-2" y="27372"/>
              <a:ext cx="9144002" cy="0"/>
            </a:xfrm>
            <a:prstGeom prst="line">
              <a:avLst/>
            </a:prstGeom>
            <a:noFill/>
            <a:ln w="63500">
              <a:solidFill>
                <a:srgbClr val="E3D8B9"/>
              </a:solidFill>
              <a:round/>
              <a:headEnd/>
              <a:tailEnd/>
            </a:ln>
            <a:extLst>
              <a:ext uri="{909E8E84-426E-40DD-AFC4-6F175D3DCCD1}">
                <a14:hiddenFill xmlns:a14="http://schemas.microsoft.com/office/drawing/2010/main">
                  <a:noFill/>
                </a14:hiddenFill>
              </a:ext>
            </a:extLst>
          </p:spPr>
        </p:cxnSp>
        <p:cxnSp>
          <p:nvCxnSpPr>
            <p:cNvPr id="5" name="Straight Connector 121"/>
            <p:cNvCxnSpPr>
              <a:cxnSpLocks noChangeShapeType="1"/>
            </p:cNvCxnSpPr>
            <p:nvPr/>
          </p:nvCxnSpPr>
          <p:spPr bwMode="auto">
            <a:xfrm>
              <a:off x="0" y="152400"/>
              <a:ext cx="9144002" cy="0"/>
            </a:xfrm>
            <a:prstGeom prst="line">
              <a:avLst/>
            </a:prstGeom>
            <a:noFill/>
            <a:ln w="174625">
              <a:solidFill>
                <a:srgbClr val="9FDDEA"/>
              </a:solidFill>
              <a:round/>
              <a:headEnd/>
              <a:tailEnd/>
            </a:ln>
            <a:extLst>
              <a:ext uri="{909E8E84-426E-40DD-AFC4-6F175D3DCCD1}">
                <a14:hiddenFill xmlns:a14="http://schemas.microsoft.com/office/drawing/2010/main">
                  <a:noFill/>
                </a14:hiddenFill>
              </a:ext>
            </a:extLst>
          </p:spPr>
        </p:cxnSp>
        <p:cxnSp>
          <p:nvCxnSpPr>
            <p:cNvPr id="6" name="Straight Connector 122"/>
            <p:cNvCxnSpPr>
              <a:cxnSpLocks noChangeShapeType="1"/>
            </p:cNvCxnSpPr>
            <p:nvPr/>
          </p:nvCxnSpPr>
          <p:spPr bwMode="auto">
            <a:xfrm>
              <a:off x="-2" y="263910"/>
              <a:ext cx="9144002" cy="0"/>
            </a:xfrm>
            <a:prstGeom prst="line">
              <a:avLst/>
            </a:prstGeom>
            <a:noFill/>
            <a:ln w="63500">
              <a:solidFill>
                <a:srgbClr val="E3D8B9"/>
              </a:solidFill>
              <a:round/>
              <a:headEnd/>
              <a:tailEnd/>
            </a:ln>
            <a:extLst>
              <a:ext uri="{909E8E84-426E-40DD-AFC4-6F175D3DCCD1}">
                <a14:hiddenFill xmlns:a14="http://schemas.microsoft.com/office/drawing/2010/main">
                  <a:noFill/>
                </a14:hiddenFill>
              </a:ext>
            </a:extLst>
          </p:spPr>
        </p:cxnSp>
      </p:grpSp>
      <p:sp>
        <p:nvSpPr>
          <p:cNvPr id="8" name="Rectangle 7"/>
          <p:cNvSpPr/>
          <p:nvPr/>
        </p:nvSpPr>
        <p:spPr>
          <a:xfrm>
            <a:off x="1866900" y="685800"/>
            <a:ext cx="5829300" cy="838200"/>
          </a:xfrm>
          <a:prstGeom prst="rect">
            <a:avLst/>
          </a:prstGeom>
          <a:solidFill>
            <a:srgbClr val="9FDDEA"/>
          </a:solidFill>
          <a:ln>
            <a:solidFill>
              <a:srgbClr val="E3D8B9"/>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a:solidFill>
                  <a:srgbClr val="004065"/>
                </a:solidFill>
              </a:rPr>
              <a:t>A</a:t>
            </a:r>
            <a:r>
              <a:rPr lang="en-US" sz="2400" b="1" dirty="0" smtClean="0">
                <a:solidFill>
                  <a:srgbClr val="004065"/>
                </a:solidFill>
              </a:rPr>
              <a:t>utomatic and Self-Generated Listening Exercise</a:t>
            </a:r>
            <a:endParaRPr lang="en-US" sz="2400" b="1" dirty="0">
              <a:solidFill>
                <a:srgbClr val="004065"/>
              </a:solidFill>
            </a:endParaRPr>
          </a:p>
        </p:txBody>
      </p:sp>
      <p:sp>
        <p:nvSpPr>
          <p:cNvPr id="10" name="Subtitle 9"/>
          <p:cNvSpPr>
            <a:spLocks noGrp="1"/>
          </p:cNvSpPr>
          <p:nvPr>
            <p:ph type="subTitle" idx="1"/>
          </p:nvPr>
        </p:nvSpPr>
        <p:spPr>
          <a:xfrm>
            <a:off x="1371600" y="1905000"/>
            <a:ext cx="6400800" cy="3733800"/>
          </a:xfrm>
        </p:spPr>
        <p:txBody>
          <a:bodyPr>
            <a:normAutofit/>
          </a:bodyPr>
          <a:lstStyle/>
          <a:p>
            <a:pPr lvl="0" algn="l"/>
            <a:r>
              <a:rPr lang="en-US" sz="2800" dirty="0" smtClean="0">
                <a:solidFill>
                  <a:schemeClr val="tx1"/>
                </a:solidFill>
              </a:rPr>
              <a:t>Let us share a vision and practice self-generated listening </a:t>
            </a:r>
            <a:endParaRPr lang="en-US" sz="2800" dirty="0">
              <a:solidFill>
                <a:schemeClr val="tx1"/>
              </a:solidFill>
            </a:endParaRPr>
          </a:p>
        </p:txBody>
      </p:sp>
      <p:pic>
        <p:nvPicPr>
          <p:cNvPr id="11" name="Picture 10"/>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95" y="5895974"/>
            <a:ext cx="1285405" cy="962025"/>
          </a:xfrm>
          <a:prstGeom prst="rect">
            <a:avLst/>
          </a:prstGeom>
          <a:noFill/>
          <a:ln>
            <a:noFill/>
          </a:ln>
        </p:spPr>
      </p:pic>
      <p:pic>
        <p:nvPicPr>
          <p:cNvPr id="12" name="Picture 113" descr="Description: N:\326 - IIE San Francisco Shared Data\WES-Tunisia\Promotional Materials\Logos\WES logos\WESlogo_final.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84594" y="5900502"/>
            <a:ext cx="1720850"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031765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1"/>
          <p:cNvGrpSpPr>
            <a:grpSpLocks/>
          </p:cNvGrpSpPr>
          <p:nvPr/>
        </p:nvGrpSpPr>
        <p:grpSpPr bwMode="auto">
          <a:xfrm>
            <a:off x="0" y="23813"/>
            <a:ext cx="9144000" cy="314325"/>
            <a:chOff x="-2" y="27372"/>
            <a:chExt cx="9144004" cy="314325"/>
          </a:xfrm>
        </p:grpSpPr>
        <p:cxnSp>
          <p:nvCxnSpPr>
            <p:cNvPr id="3" name="Straight Connector 119"/>
            <p:cNvCxnSpPr>
              <a:cxnSpLocks noChangeShapeType="1"/>
            </p:cNvCxnSpPr>
            <p:nvPr/>
          </p:nvCxnSpPr>
          <p:spPr bwMode="auto">
            <a:xfrm>
              <a:off x="0" y="341697"/>
              <a:ext cx="9144001" cy="0"/>
            </a:xfrm>
            <a:prstGeom prst="line">
              <a:avLst/>
            </a:prstGeom>
            <a:noFill/>
            <a:ln w="120650">
              <a:solidFill>
                <a:srgbClr val="004065"/>
              </a:solidFill>
              <a:round/>
              <a:headEnd/>
              <a:tailEnd/>
            </a:ln>
            <a:extLst>
              <a:ext uri="{909E8E84-426E-40DD-AFC4-6F175D3DCCD1}">
                <a14:hiddenFill xmlns:a14="http://schemas.microsoft.com/office/drawing/2010/main">
                  <a:noFill/>
                </a14:hiddenFill>
              </a:ext>
            </a:extLst>
          </p:spPr>
        </p:cxnSp>
        <p:cxnSp>
          <p:nvCxnSpPr>
            <p:cNvPr id="4" name="Straight Connector 120"/>
            <p:cNvCxnSpPr>
              <a:cxnSpLocks noChangeShapeType="1"/>
            </p:cNvCxnSpPr>
            <p:nvPr/>
          </p:nvCxnSpPr>
          <p:spPr bwMode="auto">
            <a:xfrm>
              <a:off x="-2" y="27372"/>
              <a:ext cx="9144002" cy="0"/>
            </a:xfrm>
            <a:prstGeom prst="line">
              <a:avLst/>
            </a:prstGeom>
            <a:noFill/>
            <a:ln w="63500">
              <a:solidFill>
                <a:srgbClr val="E3D8B9"/>
              </a:solidFill>
              <a:round/>
              <a:headEnd/>
              <a:tailEnd/>
            </a:ln>
            <a:extLst>
              <a:ext uri="{909E8E84-426E-40DD-AFC4-6F175D3DCCD1}">
                <a14:hiddenFill xmlns:a14="http://schemas.microsoft.com/office/drawing/2010/main">
                  <a:noFill/>
                </a14:hiddenFill>
              </a:ext>
            </a:extLst>
          </p:spPr>
        </p:cxnSp>
        <p:cxnSp>
          <p:nvCxnSpPr>
            <p:cNvPr id="5" name="Straight Connector 121"/>
            <p:cNvCxnSpPr>
              <a:cxnSpLocks noChangeShapeType="1"/>
            </p:cNvCxnSpPr>
            <p:nvPr/>
          </p:nvCxnSpPr>
          <p:spPr bwMode="auto">
            <a:xfrm>
              <a:off x="0" y="152400"/>
              <a:ext cx="9144002" cy="0"/>
            </a:xfrm>
            <a:prstGeom prst="line">
              <a:avLst/>
            </a:prstGeom>
            <a:noFill/>
            <a:ln w="174625">
              <a:solidFill>
                <a:srgbClr val="9FDDEA"/>
              </a:solidFill>
              <a:round/>
              <a:headEnd/>
              <a:tailEnd/>
            </a:ln>
            <a:extLst>
              <a:ext uri="{909E8E84-426E-40DD-AFC4-6F175D3DCCD1}">
                <a14:hiddenFill xmlns:a14="http://schemas.microsoft.com/office/drawing/2010/main">
                  <a:noFill/>
                </a14:hiddenFill>
              </a:ext>
            </a:extLst>
          </p:spPr>
        </p:cxnSp>
        <p:cxnSp>
          <p:nvCxnSpPr>
            <p:cNvPr id="6" name="Straight Connector 122"/>
            <p:cNvCxnSpPr>
              <a:cxnSpLocks noChangeShapeType="1"/>
            </p:cNvCxnSpPr>
            <p:nvPr/>
          </p:nvCxnSpPr>
          <p:spPr bwMode="auto">
            <a:xfrm>
              <a:off x="-2" y="263910"/>
              <a:ext cx="9144002" cy="0"/>
            </a:xfrm>
            <a:prstGeom prst="line">
              <a:avLst/>
            </a:prstGeom>
            <a:noFill/>
            <a:ln w="63500">
              <a:solidFill>
                <a:srgbClr val="E3D8B9"/>
              </a:solidFill>
              <a:round/>
              <a:headEnd/>
              <a:tailEnd/>
            </a:ln>
            <a:extLst>
              <a:ext uri="{909E8E84-426E-40DD-AFC4-6F175D3DCCD1}">
                <a14:hiddenFill xmlns:a14="http://schemas.microsoft.com/office/drawing/2010/main">
                  <a:noFill/>
                </a14:hiddenFill>
              </a:ext>
            </a:extLst>
          </p:spPr>
        </p:cxnSp>
      </p:grpSp>
      <p:sp>
        <p:nvSpPr>
          <p:cNvPr id="8" name="Rectangle 7"/>
          <p:cNvSpPr/>
          <p:nvPr/>
        </p:nvSpPr>
        <p:spPr>
          <a:xfrm>
            <a:off x="838200" y="685800"/>
            <a:ext cx="6858000" cy="838200"/>
          </a:xfrm>
          <a:prstGeom prst="rect">
            <a:avLst/>
          </a:prstGeom>
          <a:solidFill>
            <a:srgbClr val="9FDDEA"/>
          </a:solidFill>
          <a:ln>
            <a:solidFill>
              <a:srgbClr val="E3D8B9"/>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a:solidFill>
                  <a:srgbClr val="004065"/>
                </a:solidFill>
              </a:rPr>
              <a:t>Self-Generated Questions  (generous listening)</a:t>
            </a:r>
          </a:p>
        </p:txBody>
      </p:sp>
      <p:sp>
        <p:nvSpPr>
          <p:cNvPr id="10" name="Subtitle 9"/>
          <p:cNvSpPr>
            <a:spLocks noGrp="1"/>
          </p:cNvSpPr>
          <p:nvPr>
            <p:ph type="subTitle" idx="1"/>
          </p:nvPr>
        </p:nvSpPr>
        <p:spPr>
          <a:xfrm>
            <a:off x="1371600" y="1905000"/>
            <a:ext cx="6400800" cy="3733800"/>
          </a:xfrm>
        </p:spPr>
        <p:txBody>
          <a:bodyPr>
            <a:normAutofit/>
          </a:bodyPr>
          <a:lstStyle/>
          <a:p>
            <a:pPr marL="457200" lvl="0" indent="-457200" algn="l">
              <a:buFont typeface="Arial" pitchFamily="34" charset="0"/>
              <a:buChar char="•"/>
            </a:pPr>
            <a:r>
              <a:rPr lang="en-US" sz="2800" dirty="0" smtClean="0">
                <a:solidFill>
                  <a:schemeClr val="tx1"/>
                </a:solidFill>
              </a:rPr>
              <a:t>What I like about that is…</a:t>
            </a:r>
          </a:p>
          <a:p>
            <a:pPr marL="457200" lvl="0" indent="-457200" algn="l">
              <a:buFont typeface="Arial" pitchFamily="34" charset="0"/>
              <a:buChar char="•"/>
            </a:pPr>
            <a:r>
              <a:rPr lang="en-US" sz="2800" dirty="0" smtClean="0">
                <a:solidFill>
                  <a:schemeClr val="tx1"/>
                </a:solidFill>
              </a:rPr>
              <a:t>What would that allow for?</a:t>
            </a:r>
          </a:p>
          <a:p>
            <a:pPr marL="457200" lvl="0" indent="-457200" algn="l">
              <a:buFont typeface="Arial" pitchFamily="34" charset="0"/>
              <a:buChar char="•"/>
            </a:pPr>
            <a:r>
              <a:rPr lang="en-US" sz="2800" dirty="0" smtClean="0">
                <a:solidFill>
                  <a:schemeClr val="tx1"/>
                </a:solidFill>
              </a:rPr>
              <a:t>What can we build with that?</a:t>
            </a:r>
          </a:p>
          <a:p>
            <a:pPr marL="457200" lvl="0" indent="-457200" algn="l">
              <a:buFont typeface="Arial" pitchFamily="34" charset="0"/>
              <a:buChar char="•"/>
            </a:pPr>
            <a:r>
              <a:rPr lang="en-US" sz="2800" dirty="0" smtClean="0">
                <a:solidFill>
                  <a:schemeClr val="tx1"/>
                </a:solidFill>
              </a:rPr>
              <a:t>What’s the possibility in that?</a:t>
            </a:r>
          </a:p>
          <a:p>
            <a:pPr marL="457200" lvl="0" indent="-457200" algn="l">
              <a:buFont typeface="Arial" pitchFamily="34" charset="0"/>
              <a:buChar char="•"/>
            </a:pPr>
            <a:r>
              <a:rPr lang="en-US" sz="2800" dirty="0" smtClean="0">
                <a:solidFill>
                  <a:schemeClr val="tx1"/>
                </a:solidFill>
              </a:rPr>
              <a:t>What could that provide for?</a:t>
            </a:r>
          </a:p>
          <a:p>
            <a:pPr marL="457200" lvl="0" indent="-457200" algn="l">
              <a:buFont typeface="Arial" pitchFamily="34" charset="0"/>
              <a:buChar char="•"/>
            </a:pPr>
            <a:r>
              <a:rPr lang="en-US" sz="2800" dirty="0" smtClean="0">
                <a:solidFill>
                  <a:schemeClr val="tx1"/>
                </a:solidFill>
              </a:rPr>
              <a:t>What if…?</a:t>
            </a:r>
            <a:endParaRPr lang="en-US" sz="2800" dirty="0">
              <a:solidFill>
                <a:schemeClr val="tx1"/>
              </a:solidFill>
            </a:endParaRPr>
          </a:p>
        </p:txBody>
      </p:sp>
      <p:pic>
        <p:nvPicPr>
          <p:cNvPr id="11" name="Picture 10"/>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95" y="5895974"/>
            <a:ext cx="1285405" cy="962025"/>
          </a:xfrm>
          <a:prstGeom prst="rect">
            <a:avLst/>
          </a:prstGeom>
          <a:noFill/>
          <a:ln>
            <a:noFill/>
          </a:ln>
        </p:spPr>
      </p:pic>
      <p:pic>
        <p:nvPicPr>
          <p:cNvPr id="12" name="Picture 113" descr="Description: N:\326 - IIE San Francisco Shared Data\WES-Tunisia\Promotional Materials\Logos\WES logos\WESlogo_final.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84594" y="5900502"/>
            <a:ext cx="1720850"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625661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1"/>
          <p:cNvGrpSpPr>
            <a:grpSpLocks/>
          </p:cNvGrpSpPr>
          <p:nvPr/>
        </p:nvGrpSpPr>
        <p:grpSpPr bwMode="auto">
          <a:xfrm>
            <a:off x="0" y="23813"/>
            <a:ext cx="9144000" cy="314325"/>
            <a:chOff x="-2" y="27372"/>
            <a:chExt cx="9144004" cy="314325"/>
          </a:xfrm>
        </p:grpSpPr>
        <p:cxnSp>
          <p:nvCxnSpPr>
            <p:cNvPr id="3" name="Straight Connector 119"/>
            <p:cNvCxnSpPr>
              <a:cxnSpLocks noChangeShapeType="1"/>
            </p:cNvCxnSpPr>
            <p:nvPr/>
          </p:nvCxnSpPr>
          <p:spPr bwMode="auto">
            <a:xfrm>
              <a:off x="0" y="341697"/>
              <a:ext cx="9144001" cy="0"/>
            </a:xfrm>
            <a:prstGeom prst="line">
              <a:avLst/>
            </a:prstGeom>
            <a:noFill/>
            <a:ln w="120650">
              <a:solidFill>
                <a:srgbClr val="004065"/>
              </a:solidFill>
              <a:round/>
              <a:headEnd/>
              <a:tailEnd/>
            </a:ln>
            <a:extLst>
              <a:ext uri="{909E8E84-426E-40DD-AFC4-6F175D3DCCD1}">
                <a14:hiddenFill xmlns:a14="http://schemas.microsoft.com/office/drawing/2010/main">
                  <a:noFill/>
                </a14:hiddenFill>
              </a:ext>
            </a:extLst>
          </p:spPr>
        </p:cxnSp>
        <p:cxnSp>
          <p:nvCxnSpPr>
            <p:cNvPr id="4" name="Straight Connector 120"/>
            <p:cNvCxnSpPr>
              <a:cxnSpLocks noChangeShapeType="1"/>
            </p:cNvCxnSpPr>
            <p:nvPr/>
          </p:nvCxnSpPr>
          <p:spPr bwMode="auto">
            <a:xfrm>
              <a:off x="-2" y="27372"/>
              <a:ext cx="9144002" cy="0"/>
            </a:xfrm>
            <a:prstGeom prst="line">
              <a:avLst/>
            </a:prstGeom>
            <a:noFill/>
            <a:ln w="63500">
              <a:solidFill>
                <a:srgbClr val="E3D8B9"/>
              </a:solidFill>
              <a:round/>
              <a:headEnd/>
              <a:tailEnd/>
            </a:ln>
            <a:extLst>
              <a:ext uri="{909E8E84-426E-40DD-AFC4-6F175D3DCCD1}">
                <a14:hiddenFill xmlns:a14="http://schemas.microsoft.com/office/drawing/2010/main">
                  <a:noFill/>
                </a14:hiddenFill>
              </a:ext>
            </a:extLst>
          </p:spPr>
        </p:cxnSp>
        <p:cxnSp>
          <p:nvCxnSpPr>
            <p:cNvPr id="5" name="Straight Connector 121"/>
            <p:cNvCxnSpPr>
              <a:cxnSpLocks noChangeShapeType="1"/>
            </p:cNvCxnSpPr>
            <p:nvPr/>
          </p:nvCxnSpPr>
          <p:spPr bwMode="auto">
            <a:xfrm>
              <a:off x="0" y="152400"/>
              <a:ext cx="9144002" cy="0"/>
            </a:xfrm>
            <a:prstGeom prst="line">
              <a:avLst/>
            </a:prstGeom>
            <a:noFill/>
            <a:ln w="174625">
              <a:solidFill>
                <a:srgbClr val="9FDDEA"/>
              </a:solidFill>
              <a:round/>
              <a:headEnd/>
              <a:tailEnd/>
            </a:ln>
            <a:extLst>
              <a:ext uri="{909E8E84-426E-40DD-AFC4-6F175D3DCCD1}">
                <a14:hiddenFill xmlns:a14="http://schemas.microsoft.com/office/drawing/2010/main">
                  <a:noFill/>
                </a14:hiddenFill>
              </a:ext>
            </a:extLst>
          </p:spPr>
        </p:cxnSp>
        <p:cxnSp>
          <p:nvCxnSpPr>
            <p:cNvPr id="6" name="Straight Connector 122"/>
            <p:cNvCxnSpPr>
              <a:cxnSpLocks noChangeShapeType="1"/>
            </p:cNvCxnSpPr>
            <p:nvPr/>
          </p:nvCxnSpPr>
          <p:spPr bwMode="auto">
            <a:xfrm>
              <a:off x="-2" y="263910"/>
              <a:ext cx="9144002" cy="0"/>
            </a:xfrm>
            <a:prstGeom prst="line">
              <a:avLst/>
            </a:prstGeom>
            <a:noFill/>
            <a:ln w="63500">
              <a:solidFill>
                <a:srgbClr val="E3D8B9"/>
              </a:solidFill>
              <a:round/>
              <a:headEnd/>
              <a:tailEnd/>
            </a:ln>
            <a:extLst>
              <a:ext uri="{909E8E84-426E-40DD-AFC4-6F175D3DCCD1}">
                <a14:hiddenFill xmlns:a14="http://schemas.microsoft.com/office/drawing/2010/main">
                  <a:noFill/>
                </a14:hiddenFill>
              </a:ext>
            </a:extLst>
          </p:spPr>
        </p:cxnSp>
      </p:grpSp>
      <p:graphicFrame>
        <p:nvGraphicFramePr>
          <p:cNvPr id="8" name="Table 7"/>
          <p:cNvGraphicFramePr>
            <a:graphicFrameLocks noGrp="1"/>
          </p:cNvGraphicFramePr>
          <p:nvPr>
            <p:extLst>
              <p:ext uri="{D42A27DB-BD31-4B8C-83A1-F6EECF244321}">
                <p14:modId xmlns:p14="http://schemas.microsoft.com/office/powerpoint/2010/main" val="2829398139"/>
              </p:ext>
            </p:extLst>
          </p:nvPr>
        </p:nvGraphicFramePr>
        <p:xfrm>
          <a:off x="533400" y="1905000"/>
          <a:ext cx="8077200" cy="4429147"/>
        </p:xfrm>
        <a:graphic>
          <a:graphicData uri="http://schemas.openxmlformats.org/drawingml/2006/table">
            <a:tbl>
              <a:tblPr firstRow="1" firstCol="1" lastRow="1" lastCol="1" bandRow="1" bandCol="1">
                <a:tableStyleId>{5C22544A-7EE6-4342-B048-85BDC9FD1C3A}</a:tableStyleId>
              </a:tblPr>
              <a:tblGrid>
                <a:gridCol w="457200"/>
                <a:gridCol w="2362200"/>
                <a:gridCol w="3319272"/>
                <a:gridCol w="1938528"/>
              </a:tblGrid>
              <a:tr h="304800">
                <a:tc>
                  <a:txBody>
                    <a:bodyPr/>
                    <a:lstStyle/>
                    <a:p>
                      <a:pPr marL="71755" marR="71755">
                        <a:lnSpc>
                          <a:spcPct val="115000"/>
                        </a:lnSpc>
                        <a:spcBef>
                          <a:spcPts val="900"/>
                        </a:spcBef>
                        <a:spcAft>
                          <a:spcPts val="900"/>
                        </a:spcAft>
                      </a:pPr>
                      <a:r>
                        <a:rPr lang="fr-FR" sz="1000" dirty="0">
                          <a:effectLst/>
                        </a:rPr>
                        <a:t> </a:t>
                      </a:r>
                      <a:endParaRPr lang="en-US" sz="1100" dirty="0">
                        <a:effectLst/>
                        <a:latin typeface="Calibri"/>
                        <a:ea typeface="Calibri"/>
                        <a:cs typeface="Times New Roman"/>
                      </a:endParaRPr>
                    </a:p>
                  </a:txBody>
                  <a:tcPr marL="68580" marR="68580" marT="0" marB="0" vert="vert270">
                    <a:solidFill>
                      <a:schemeClr val="accent1">
                        <a:lumMod val="20000"/>
                        <a:lumOff val="80000"/>
                      </a:schemeClr>
                    </a:solidFill>
                  </a:tcPr>
                </a:tc>
                <a:tc>
                  <a:txBody>
                    <a:bodyPr/>
                    <a:lstStyle/>
                    <a:p>
                      <a:pPr marL="0" marR="0" algn="ctr">
                        <a:lnSpc>
                          <a:spcPct val="115000"/>
                        </a:lnSpc>
                        <a:spcBef>
                          <a:spcPts val="900"/>
                        </a:spcBef>
                        <a:spcAft>
                          <a:spcPts val="900"/>
                        </a:spcAft>
                      </a:pPr>
                      <a:r>
                        <a:rPr lang="fr-FR" sz="1400" dirty="0">
                          <a:solidFill>
                            <a:schemeClr val="tx1"/>
                          </a:solidFill>
                          <a:effectLst/>
                        </a:rPr>
                        <a:t>Questions</a:t>
                      </a:r>
                      <a:endParaRPr lang="en-US" sz="1400" dirty="0">
                        <a:solidFill>
                          <a:schemeClr val="tx1"/>
                        </a:solidFill>
                        <a:effectLst/>
                        <a:latin typeface="Calibri"/>
                        <a:ea typeface="Calibri"/>
                        <a:cs typeface="Times New Roman"/>
                      </a:endParaRPr>
                    </a:p>
                  </a:txBody>
                  <a:tcPr marL="68580" marR="68580" marT="0" marB="0">
                    <a:solidFill>
                      <a:schemeClr val="accent1">
                        <a:lumMod val="20000"/>
                        <a:lumOff val="80000"/>
                      </a:schemeClr>
                    </a:solidFill>
                  </a:tcPr>
                </a:tc>
                <a:tc>
                  <a:txBody>
                    <a:bodyPr/>
                    <a:lstStyle/>
                    <a:p>
                      <a:pPr marL="0" marR="0" algn="ctr">
                        <a:lnSpc>
                          <a:spcPct val="115000"/>
                        </a:lnSpc>
                        <a:spcBef>
                          <a:spcPts val="900"/>
                        </a:spcBef>
                        <a:spcAft>
                          <a:spcPts val="900"/>
                        </a:spcAft>
                      </a:pPr>
                      <a:r>
                        <a:rPr lang="fr-FR" sz="1400" dirty="0">
                          <a:solidFill>
                            <a:schemeClr val="tx1"/>
                          </a:solidFill>
                          <a:effectLst/>
                        </a:rPr>
                        <a:t>Actions</a:t>
                      </a:r>
                      <a:endParaRPr lang="en-US" sz="1400" dirty="0">
                        <a:solidFill>
                          <a:schemeClr val="tx1"/>
                        </a:solidFill>
                        <a:effectLst/>
                        <a:latin typeface="Calibri"/>
                        <a:ea typeface="Calibri"/>
                        <a:cs typeface="Times New Roman"/>
                      </a:endParaRPr>
                    </a:p>
                  </a:txBody>
                  <a:tcPr marL="68580" marR="68580" marT="0" marB="0">
                    <a:solidFill>
                      <a:schemeClr val="accent1">
                        <a:lumMod val="20000"/>
                        <a:lumOff val="80000"/>
                      </a:schemeClr>
                    </a:solidFill>
                  </a:tcPr>
                </a:tc>
                <a:tc>
                  <a:txBody>
                    <a:bodyPr/>
                    <a:lstStyle/>
                    <a:p>
                      <a:pPr marL="0" marR="0" algn="ctr">
                        <a:lnSpc>
                          <a:spcPct val="115000"/>
                        </a:lnSpc>
                        <a:spcBef>
                          <a:spcPts val="900"/>
                        </a:spcBef>
                        <a:spcAft>
                          <a:spcPts val="900"/>
                        </a:spcAft>
                      </a:pPr>
                      <a:r>
                        <a:rPr lang="fr-FR" sz="1400" smtClean="0">
                          <a:solidFill>
                            <a:schemeClr val="tx1"/>
                          </a:solidFill>
                          <a:effectLst/>
                        </a:rPr>
                        <a:t>Results</a:t>
                      </a:r>
                      <a:endParaRPr lang="en-US" sz="1400" dirty="0">
                        <a:solidFill>
                          <a:schemeClr val="tx1"/>
                        </a:solidFill>
                        <a:effectLst/>
                        <a:latin typeface="Calibri"/>
                        <a:ea typeface="Calibri"/>
                        <a:cs typeface="Times New Roman"/>
                      </a:endParaRPr>
                    </a:p>
                  </a:txBody>
                  <a:tcPr marL="68580" marR="68580" marT="0" marB="0">
                    <a:solidFill>
                      <a:schemeClr val="accent1">
                        <a:lumMod val="20000"/>
                        <a:lumOff val="80000"/>
                      </a:schemeClr>
                    </a:solidFill>
                  </a:tcPr>
                </a:tc>
              </a:tr>
              <a:tr h="1211522">
                <a:tc>
                  <a:txBody>
                    <a:bodyPr/>
                    <a:lstStyle/>
                    <a:p>
                      <a:pPr marL="71755" marR="0" indent="0" algn="ctr">
                        <a:spcBef>
                          <a:spcPts val="480"/>
                        </a:spcBef>
                        <a:spcAft>
                          <a:spcPts val="960"/>
                        </a:spcAft>
                        <a:tabLst>
                          <a:tab pos="1828800" algn="l"/>
                        </a:tabLst>
                      </a:pPr>
                      <a:r>
                        <a:rPr lang="fr-FR" sz="1400" dirty="0" smtClean="0">
                          <a:solidFill>
                            <a:schemeClr val="tx1"/>
                          </a:solidFill>
                          <a:effectLst/>
                        </a:rPr>
                        <a:t>Reactive</a:t>
                      </a:r>
                      <a:endParaRPr lang="en-US" sz="1400" i="1" dirty="0">
                        <a:solidFill>
                          <a:schemeClr val="tx1"/>
                        </a:solidFill>
                        <a:effectLst/>
                        <a:latin typeface="Perpetua"/>
                        <a:ea typeface="Times New Roman"/>
                        <a:cs typeface="Vrinda"/>
                      </a:endParaRPr>
                    </a:p>
                  </a:txBody>
                  <a:tcPr marL="68580" marR="68580" marT="0" marB="0" vert="vert270">
                    <a:solidFill>
                      <a:schemeClr val="accent1">
                        <a:lumMod val="20000"/>
                        <a:lumOff val="80000"/>
                      </a:schemeClr>
                    </a:solidFill>
                  </a:tcPr>
                </a:tc>
                <a:tc>
                  <a:txBody>
                    <a:bodyPr/>
                    <a:lstStyle/>
                    <a:p>
                      <a:pPr marL="0" marR="0" indent="0">
                        <a:spcBef>
                          <a:spcPts val="960"/>
                        </a:spcBef>
                        <a:spcAft>
                          <a:spcPts val="960"/>
                        </a:spcAft>
                        <a:tabLst>
                          <a:tab pos="1828800" algn="l"/>
                        </a:tabLst>
                      </a:pPr>
                      <a:r>
                        <a:rPr lang="en-US" sz="1200" kern="1200" dirty="0" smtClean="0">
                          <a:solidFill>
                            <a:schemeClr val="dk1"/>
                          </a:solidFill>
                          <a:effectLst/>
                          <a:latin typeface="+mn-lt"/>
                          <a:ea typeface="+mn-ea"/>
                          <a:cs typeface="+mn-cs"/>
                        </a:rPr>
                        <a:t>How could this happen?</a:t>
                      </a:r>
                      <a:br>
                        <a:rPr lang="en-US" sz="1200" kern="1200" dirty="0" smtClean="0">
                          <a:solidFill>
                            <a:schemeClr val="dk1"/>
                          </a:solidFill>
                          <a:effectLst/>
                          <a:latin typeface="+mn-lt"/>
                          <a:ea typeface="+mn-ea"/>
                          <a:cs typeface="+mn-cs"/>
                        </a:rPr>
                      </a:br>
                      <a:r>
                        <a:rPr lang="en-US" sz="1200" kern="1200" dirty="0" smtClean="0">
                          <a:solidFill>
                            <a:schemeClr val="dk1"/>
                          </a:solidFill>
                          <a:effectLst/>
                          <a:latin typeface="+mn-lt"/>
                          <a:ea typeface="+mn-ea"/>
                          <a:cs typeface="+mn-cs"/>
                        </a:rPr>
                        <a:t>Who did it?</a:t>
                      </a:r>
                      <a:br>
                        <a:rPr lang="en-US" sz="1200" kern="1200" dirty="0" smtClean="0">
                          <a:solidFill>
                            <a:schemeClr val="dk1"/>
                          </a:solidFill>
                          <a:effectLst/>
                          <a:latin typeface="+mn-lt"/>
                          <a:ea typeface="+mn-ea"/>
                          <a:cs typeface="+mn-cs"/>
                        </a:rPr>
                      </a:br>
                      <a:r>
                        <a:rPr lang="en-US" sz="1200" kern="1200" dirty="0" smtClean="0">
                          <a:solidFill>
                            <a:schemeClr val="dk1"/>
                          </a:solidFill>
                          <a:effectLst/>
                          <a:latin typeface="+mn-lt"/>
                          <a:ea typeface="+mn-ea"/>
                          <a:cs typeface="+mn-cs"/>
                        </a:rPr>
                        <a:t>Who messed up?</a:t>
                      </a:r>
                      <a:br>
                        <a:rPr lang="en-US" sz="1200" kern="1200" dirty="0" smtClean="0">
                          <a:solidFill>
                            <a:schemeClr val="dk1"/>
                          </a:solidFill>
                          <a:effectLst/>
                          <a:latin typeface="+mn-lt"/>
                          <a:ea typeface="+mn-ea"/>
                          <a:cs typeface="+mn-cs"/>
                        </a:rPr>
                      </a:br>
                      <a:r>
                        <a:rPr lang="en-US" sz="1200" kern="1200" dirty="0" smtClean="0">
                          <a:solidFill>
                            <a:schemeClr val="dk1"/>
                          </a:solidFill>
                          <a:effectLst/>
                          <a:latin typeface="+mn-lt"/>
                          <a:ea typeface="+mn-ea"/>
                          <a:cs typeface="+mn-cs"/>
                        </a:rPr>
                        <a:t>What were they thinking?</a:t>
                      </a:r>
                      <a:br>
                        <a:rPr lang="en-US" sz="1200" kern="1200" dirty="0" smtClean="0">
                          <a:solidFill>
                            <a:schemeClr val="dk1"/>
                          </a:solidFill>
                          <a:effectLst/>
                          <a:latin typeface="+mn-lt"/>
                          <a:ea typeface="+mn-ea"/>
                          <a:cs typeface="+mn-cs"/>
                        </a:rPr>
                      </a:br>
                      <a:r>
                        <a:rPr lang="en-US" sz="1200" kern="1200" dirty="0" smtClean="0">
                          <a:solidFill>
                            <a:schemeClr val="dk1"/>
                          </a:solidFill>
                          <a:effectLst/>
                          <a:latin typeface="+mn-lt"/>
                          <a:ea typeface="+mn-ea"/>
                          <a:cs typeface="+mn-cs"/>
                        </a:rPr>
                        <a:t>Why isn’t anyone fixing it?</a:t>
                      </a:r>
                      <a:endParaRPr lang="en-US" sz="1200" i="1" dirty="0">
                        <a:solidFill>
                          <a:schemeClr val="tx1"/>
                        </a:solidFill>
                        <a:effectLst/>
                        <a:latin typeface="+mn-lt"/>
                        <a:ea typeface="Times New Roman"/>
                        <a:cs typeface="Vrinda"/>
                      </a:endParaRPr>
                    </a:p>
                  </a:txBody>
                  <a:tcPr marL="68580" marR="68580" marT="0" marB="0">
                    <a:solidFill>
                      <a:schemeClr val="accent1">
                        <a:lumMod val="20000"/>
                        <a:lumOff val="80000"/>
                      </a:schemeClr>
                    </a:solidFill>
                  </a:tcPr>
                </a:tc>
                <a:tc>
                  <a:txBody>
                    <a:bodyPr/>
                    <a:lstStyle/>
                    <a:p>
                      <a:pPr marL="0" marR="0" algn="ctr">
                        <a:lnSpc>
                          <a:spcPct val="115000"/>
                        </a:lnSpc>
                        <a:spcBef>
                          <a:spcPts val="0"/>
                        </a:spcBef>
                        <a:spcAft>
                          <a:spcPts val="0"/>
                        </a:spcAft>
                      </a:pPr>
                      <a:r>
                        <a:rPr lang="fr-FR" sz="1200" dirty="0">
                          <a:solidFill>
                            <a:schemeClr val="tx1"/>
                          </a:solidFill>
                          <a:effectLst/>
                          <a:latin typeface="+mn-lt"/>
                        </a:rPr>
                        <a:t> </a:t>
                      </a:r>
                      <a:endParaRPr lang="en-US" sz="1200" dirty="0">
                        <a:solidFill>
                          <a:schemeClr val="tx1"/>
                        </a:solidFill>
                        <a:effectLst/>
                        <a:latin typeface="+mn-lt"/>
                      </a:endParaRPr>
                    </a:p>
                    <a:p>
                      <a:pPr marL="0" marR="0" algn="ctr">
                        <a:lnSpc>
                          <a:spcPct val="115000"/>
                        </a:lnSpc>
                        <a:spcBef>
                          <a:spcPts val="0"/>
                        </a:spcBef>
                        <a:spcAft>
                          <a:spcPts val="0"/>
                        </a:spcAft>
                      </a:pPr>
                      <a:r>
                        <a:rPr lang="en-US" sz="1200" kern="1200" dirty="0" smtClean="0">
                          <a:solidFill>
                            <a:schemeClr val="dk1"/>
                          </a:solidFill>
                          <a:effectLst/>
                          <a:latin typeface="+mn-lt"/>
                          <a:ea typeface="+mn-ea"/>
                          <a:cs typeface="+mn-cs"/>
                        </a:rPr>
                        <a:t>past-based</a:t>
                      </a:r>
                      <a:br>
                        <a:rPr lang="en-US" sz="1200" kern="1200" dirty="0" smtClean="0">
                          <a:solidFill>
                            <a:schemeClr val="dk1"/>
                          </a:solidFill>
                          <a:effectLst/>
                          <a:latin typeface="+mn-lt"/>
                          <a:ea typeface="+mn-ea"/>
                          <a:cs typeface="+mn-cs"/>
                        </a:rPr>
                      </a:br>
                      <a:r>
                        <a:rPr lang="en-US" sz="1200" kern="1200" dirty="0" smtClean="0">
                          <a:solidFill>
                            <a:schemeClr val="dk1"/>
                          </a:solidFill>
                          <a:effectLst/>
                          <a:latin typeface="+mn-lt"/>
                          <a:ea typeface="+mn-ea"/>
                          <a:cs typeface="+mn-cs"/>
                        </a:rPr>
                        <a:t>blaming</a:t>
                      </a:r>
                      <a:br>
                        <a:rPr lang="en-US" sz="1200" kern="1200" dirty="0" smtClean="0">
                          <a:solidFill>
                            <a:schemeClr val="dk1"/>
                          </a:solidFill>
                          <a:effectLst/>
                          <a:latin typeface="+mn-lt"/>
                          <a:ea typeface="+mn-ea"/>
                          <a:cs typeface="+mn-cs"/>
                        </a:rPr>
                      </a:br>
                      <a:r>
                        <a:rPr lang="en-US" sz="1200" kern="1200" dirty="0" smtClean="0">
                          <a:solidFill>
                            <a:schemeClr val="dk1"/>
                          </a:solidFill>
                          <a:effectLst/>
                          <a:latin typeface="+mn-lt"/>
                          <a:ea typeface="+mn-ea"/>
                          <a:cs typeface="+mn-cs"/>
                        </a:rPr>
                        <a:t>punitive</a:t>
                      </a:r>
                      <a:br>
                        <a:rPr lang="en-US" sz="1200" kern="1200" dirty="0" smtClean="0">
                          <a:solidFill>
                            <a:schemeClr val="dk1"/>
                          </a:solidFill>
                          <a:effectLst/>
                          <a:latin typeface="+mn-lt"/>
                          <a:ea typeface="+mn-ea"/>
                          <a:cs typeface="+mn-cs"/>
                        </a:rPr>
                      </a:br>
                      <a:r>
                        <a:rPr lang="en-US" sz="1200" kern="1200" dirty="0" smtClean="0">
                          <a:solidFill>
                            <a:schemeClr val="dk1"/>
                          </a:solidFill>
                          <a:effectLst/>
                          <a:latin typeface="+mn-lt"/>
                          <a:ea typeface="+mn-ea"/>
                          <a:cs typeface="+mn-cs"/>
                        </a:rPr>
                        <a:t>remedial</a:t>
                      </a:r>
                      <a:br>
                        <a:rPr lang="en-US" sz="1200" kern="1200" dirty="0" smtClean="0">
                          <a:solidFill>
                            <a:schemeClr val="dk1"/>
                          </a:solidFill>
                          <a:effectLst/>
                          <a:latin typeface="+mn-lt"/>
                          <a:ea typeface="+mn-ea"/>
                          <a:cs typeface="+mn-cs"/>
                        </a:rPr>
                      </a:br>
                      <a:r>
                        <a:rPr lang="en-US" sz="1200" kern="1200" dirty="0" smtClean="0">
                          <a:solidFill>
                            <a:schemeClr val="dk1"/>
                          </a:solidFill>
                          <a:effectLst/>
                          <a:latin typeface="+mn-lt"/>
                          <a:ea typeface="+mn-ea"/>
                          <a:cs typeface="+mn-cs"/>
                        </a:rPr>
                        <a:t>defensive</a:t>
                      </a:r>
                      <a:br>
                        <a:rPr lang="en-US" sz="1200" kern="1200" dirty="0" smtClean="0">
                          <a:solidFill>
                            <a:schemeClr val="dk1"/>
                          </a:solidFill>
                          <a:effectLst/>
                          <a:latin typeface="+mn-lt"/>
                          <a:ea typeface="+mn-ea"/>
                          <a:cs typeface="+mn-cs"/>
                        </a:rPr>
                      </a:br>
                      <a:r>
                        <a:rPr lang="en-US" sz="1200" kern="1200" dirty="0" smtClean="0">
                          <a:solidFill>
                            <a:schemeClr val="dk1"/>
                          </a:solidFill>
                          <a:effectLst/>
                          <a:latin typeface="+mn-lt"/>
                          <a:ea typeface="+mn-ea"/>
                          <a:cs typeface="+mn-cs"/>
                        </a:rPr>
                        <a:t>hiding</a:t>
                      </a:r>
                      <a:endParaRPr lang="en-US" sz="1200" dirty="0">
                        <a:solidFill>
                          <a:schemeClr val="tx1"/>
                        </a:solidFill>
                        <a:effectLst/>
                        <a:latin typeface="+mn-lt"/>
                        <a:ea typeface="Calibri"/>
                        <a:cs typeface="Times New Roman"/>
                      </a:endParaRPr>
                    </a:p>
                  </a:txBody>
                  <a:tcPr marL="68580" marR="68580" marT="0" marB="0">
                    <a:solidFill>
                      <a:schemeClr val="accent1">
                        <a:lumMod val="20000"/>
                        <a:lumOff val="80000"/>
                      </a:schemeClr>
                    </a:solidFill>
                  </a:tcPr>
                </a:tc>
                <a:tc>
                  <a:txBody>
                    <a:bodyPr/>
                    <a:lstStyle/>
                    <a:p>
                      <a:pPr marL="0" marR="0" algn="ctr">
                        <a:lnSpc>
                          <a:spcPct val="115000"/>
                        </a:lnSpc>
                        <a:spcBef>
                          <a:spcPts val="480"/>
                        </a:spcBef>
                        <a:spcAft>
                          <a:spcPts val="960"/>
                        </a:spcAft>
                      </a:pPr>
                      <a:r>
                        <a:rPr lang="fr-FR" sz="1200" b="0" dirty="0">
                          <a:solidFill>
                            <a:schemeClr val="tx1"/>
                          </a:solidFill>
                          <a:effectLst/>
                          <a:latin typeface="+mn-lt"/>
                        </a:rPr>
                        <a:t>???</a:t>
                      </a:r>
                      <a:endParaRPr lang="en-US" sz="1200" b="0" dirty="0">
                        <a:solidFill>
                          <a:schemeClr val="tx1"/>
                        </a:solidFill>
                        <a:effectLst/>
                        <a:latin typeface="+mn-lt"/>
                        <a:ea typeface="Calibri"/>
                        <a:cs typeface="Times New Roman"/>
                      </a:endParaRPr>
                    </a:p>
                  </a:txBody>
                  <a:tcPr marL="68580" marR="68580" marT="0" marB="0">
                    <a:solidFill>
                      <a:schemeClr val="accent1">
                        <a:lumMod val="20000"/>
                        <a:lumOff val="80000"/>
                      </a:schemeClr>
                    </a:solidFill>
                  </a:tcPr>
                </a:tc>
              </a:tr>
              <a:tr h="1605449">
                <a:tc>
                  <a:txBody>
                    <a:bodyPr/>
                    <a:lstStyle/>
                    <a:p>
                      <a:pPr marL="528955" marR="0" indent="0">
                        <a:spcBef>
                          <a:spcPts val="960"/>
                        </a:spcBef>
                        <a:spcAft>
                          <a:spcPts val="960"/>
                        </a:spcAft>
                        <a:tabLst>
                          <a:tab pos="1828800" algn="l"/>
                        </a:tabLst>
                      </a:pPr>
                      <a:r>
                        <a:rPr lang="fr-FR" sz="1400" dirty="0">
                          <a:solidFill>
                            <a:schemeClr val="tx1"/>
                          </a:solidFill>
                          <a:effectLst/>
                        </a:rPr>
                        <a:t> </a:t>
                      </a:r>
                      <a:r>
                        <a:rPr lang="fr-FR" sz="1400" b="1" dirty="0" smtClean="0">
                          <a:solidFill>
                            <a:schemeClr val="tx1"/>
                          </a:solidFill>
                          <a:effectLst/>
                        </a:rPr>
                        <a:t>Analati</a:t>
                      </a:r>
                      <a:r>
                        <a:rPr lang="fr-FR" sz="1400" dirty="0" smtClean="0">
                          <a:solidFill>
                            <a:schemeClr val="tx1"/>
                          </a:solidFill>
                          <a:effectLst/>
                        </a:rPr>
                        <a:t>c</a:t>
                      </a:r>
                      <a:endParaRPr lang="en-US" sz="1400" i="1" dirty="0">
                        <a:solidFill>
                          <a:schemeClr val="tx1"/>
                        </a:solidFill>
                        <a:effectLst/>
                        <a:latin typeface="Perpetua"/>
                        <a:ea typeface="Times New Roman"/>
                        <a:cs typeface="Vrinda"/>
                      </a:endParaRPr>
                    </a:p>
                  </a:txBody>
                  <a:tcPr marL="68580" marR="68580" marT="0" marB="0" vert="vert270">
                    <a:solidFill>
                      <a:schemeClr val="accent1">
                        <a:lumMod val="20000"/>
                        <a:lumOff val="80000"/>
                      </a:schemeClr>
                    </a:solidFill>
                  </a:tcPr>
                </a:tc>
                <a:tc>
                  <a:txBody>
                    <a:bodyPr/>
                    <a:lstStyle/>
                    <a:p>
                      <a:pPr marL="0" marR="0">
                        <a:lnSpc>
                          <a:spcPct val="115000"/>
                        </a:lnSpc>
                        <a:spcBef>
                          <a:spcPts val="0"/>
                        </a:spcBef>
                        <a:spcAft>
                          <a:spcPts val="0"/>
                        </a:spcAft>
                      </a:pPr>
                      <a:r>
                        <a:rPr lang="fr-FR" sz="1200" dirty="0">
                          <a:solidFill>
                            <a:schemeClr val="tx1"/>
                          </a:solidFill>
                          <a:effectLst/>
                          <a:latin typeface="+mn-lt"/>
                        </a:rPr>
                        <a:t> </a:t>
                      </a:r>
                      <a:endParaRPr lang="en-US" sz="1200" dirty="0">
                        <a:solidFill>
                          <a:schemeClr val="tx1"/>
                        </a:solidFill>
                        <a:effectLst/>
                        <a:latin typeface="+mn-lt"/>
                      </a:endParaRPr>
                    </a:p>
                    <a:p>
                      <a:pPr marL="0" marR="0">
                        <a:lnSpc>
                          <a:spcPct val="115000"/>
                        </a:lnSpc>
                        <a:spcBef>
                          <a:spcPts val="0"/>
                        </a:spcBef>
                        <a:spcAft>
                          <a:spcPts val="0"/>
                        </a:spcAft>
                      </a:pPr>
                      <a:r>
                        <a:rPr lang="fr-FR" sz="1200" dirty="0">
                          <a:solidFill>
                            <a:schemeClr val="tx1"/>
                          </a:solidFill>
                          <a:effectLst/>
                          <a:latin typeface="+mn-lt"/>
                        </a:rPr>
                        <a:t> </a:t>
                      </a:r>
                      <a:endParaRPr lang="en-US" sz="1200" dirty="0">
                        <a:solidFill>
                          <a:schemeClr val="tx1"/>
                        </a:solidFill>
                        <a:effectLst/>
                        <a:latin typeface="+mn-lt"/>
                      </a:endParaRPr>
                    </a:p>
                    <a:p>
                      <a:pPr marL="0" marR="0">
                        <a:lnSpc>
                          <a:spcPct val="115000"/>
                        </a:lnSpc>
                        <a:spcBef>
                          <a:spcPts val="0"/>
                        </a:spcBef>
                        <a:spcAft>
                          <a:spcPts val="0"/>
                        </a:spcAft>
                      </a:pPr>
                      <a:r>
                        <a:rPr lang="en-US" sz="1200" kern="1200" dirty="0" smtClean="0">
                          <a:solidFill>
                            <a:schemeClr val="dk1"/>
                          </a:solidFill>
                          <a:effectLst/>
                          <a:latin typeface="+mn-lt"/>
                          <a:ea typeface="+mn-ea"/>
                          <a:cs typeface="+mn-cs"/>
                        </a:rPr>
                        <a:t>What’s working?</a:t>
                      </a:r>
                      <a:br>
                        <a:rPr lang="en-US" sz="1200" kern="1200" dirty="0" smtClean="0">
                          <a:solidFill>
                            <a:schemeClr val="dk1"/>
                          </a:solidFill>
                          <a:effectLst/>
                          <a:latin typeface="+mn-lt"/>
                          <a:ea typeface="+mn-ea"/>
                          <a:cs typeface="+mn-cs"/>
                        </a:rPr>
                      </a:br>
                      <a:r>
                        <a:rPr lang="en-US" sz="1200" kern="1200" dirty="0" smtClean="0">
                          <a:solidFill>
                            <a:schemeClr val="dk1"/>
                          </a:solidFill>
                          <a:effectLst/>
                          <a:latin typeface="+mn-lt"/>
                          <a:ea typeface="+mn-ea"/>
                          <a:cs typeface="+mn-cs"/>
                        </a:rPr>
                        <a:t>What’s not working?</a:t>
                      </a:r>
                      <a:br>
                        <a:rPr lang="en-US" sz="1200" kern="1200" dirty="0" smtClean="0">
                          <a:solidFill>
                            <a:schemeClr val="dk1"/>
                          </a:solidFill>
                          <a:effectLst/>
                          <a:latin typeface="+mn-lt"/>
                          <a:ea typeface="+mn-ea"/>
                          <a:cs typeface="+mn-cs"/>
                        </a:rPr>
                      </a:br>
                      <a:r>
                        <a:rPr lang="en-US" sz="1200" kern="1200" dirty="0" smtClean="0">
                          <a:solidFill>
                            <a:schemeClr val="dk1"/>
                          </a:solidFill>
                          <a:effectLst/>
                          <a:latin typeface="+mn-lt"/>
                          <a:ea typeface="+mn-ea"/>
                          <a:cs typeface="+mn-cs"/>
                        </a:rPr>
                        <a:t>What’s missing?</a:t>
                      </a:r>
                      <a:br>
                        <a:rPr lang="en-US" sz="1200" kern="1200" dirty="0" smtClean="0">
                          <a:solidFill>
                            <a:schemeClr val="dk1"/>
                          </a:solidFill>
                          <a:effectLst/>
                          <a:latin typeface="+mn-lt"/>
                          <a:ea typeface="+mn-ea"/>
                          <a:cs typeface="+mn-cs"/>
                        </a:rPr>
                      </a:br>
                      <a:r>
                        <a:rPr lang="en-US" sz="1200" kern="1200" dirty="0" smtClean="0">
                          <a:solidFill>
                            <a:schemeClr val="dk1"/>
                          </a:solidFill>
                          <a:effectLst/>
                          <a:latin typeface="+mn-lt"/>
                          <a:ea typeface="+mn-ea"/>
                          <a:cs typeface="+mn-cs"/>
                        </a:rPr>
                        <a:t>What can be improved?</a:t>
                      </a:r>
                      <a:endParaRPr lang="en-US" sz="1200" dirty="0">
                        <a:solidFill>
                          <a:schemeClr val="tx1"/>
                        </a:solidFill>
                        <a:effectLst/>
                        <a:latin typeface="+mn-lt"/>
                        <a:ea typeface="Calibri"/>
                        <a:cs typeface="Times New Roman"/>
                      </a:endParaRPr>
                    </a:p>
                  </a:txBody>
                  <a:tcPr marL="68580" marR="68580" marT="0" marB="0">
                    <a:solidFill>
                      <a:schemeClr val="accent1">
                        <a:lumMod val="20000"/>
                        <a:lumOff val="80000"/>
                      </a:schemeClr>
                    </a:solidFill>
                  </a:tcPr>
                </a:tc>
                <a:tc>
                  <a:txBody>
                    <a:bodyPr/>
                    <a:lstStyle/>
                    <a:p>
                      <a:pPr marL="0" marR="0" algn="ctr">
                        <a:lnSpc>
                          <a:spcPct val="115000"/>
                        </a:lnSpc>
                        <a:spcBef>
                          <a:spcPts val="960"/>
                        </a:spcBef>
                        <a:spcAft>
                          <a:spcPts val="960"/>
                        </a:spcAft>
                      </a:pPr>
                      <a:r>
                        <a:rPr lang="en-US" sz="1200" dirty="0">
                          <a:solidFill>
                            <a:schemeClr val="tx1"/>
                          </a:solidFill>
                          <a:effectLst/>
                          <a:latin typeface="+mn-lt"/>
                          <a:ea typeface="Calibri"/>
                          <a:cs typeface="Calibri"/>
                        </a:rPr>
                        <a:t>data-based</a:t>
                      </a:r>
                      <a:br>
                        <a:rPr lang="en-US" sz="1200" dirty="0">
                          <a:solidFill>
                            <a:schemeClr val="tx1"/>
                          </a:solidFill>
                          <a:effectLst/>
                          <a:latin typeface="+mn-lt"/>
                          <a:ea typeface="Calibri"/>
                          <a:cs typeface="Calibri"/>
                        </a:rPr>
                      </a:br>
                      <a:r>
                        <a:rPr lang="en-US" sz="1200" dirty="0">
                          <a:solidFill>
                            <a:schemeClr val="tx1"/>
                          </a:solidFill>
                          <a:effectLst/>
                          <a:latin typeface="+mn-lt"/>
                          <a:ea typeface="Calibri"/>
                          <a:cs typeface="Calibri"/>
                        </a:rPr>
                        <a:t>diagnostic</a:t>
                      </a:r>
                      <a:br>
                        <a:rPr lang="en-US" sz="1200" dirty="0">
                          <a:solidFill>
                            <a:schemeClr val="tx1"/>
                          </a:solidFill>
                          <a:effectLst/>
                          <a:latin typeface="+mn-lt"/>
                          <a:ea typeface="Calibri"/>
                          <a:cs typeface="Calibri"/>
                        </a:rPr>
                      </a:br>
                      <a:r>
                        <a:rPr lang="en-US" sz="1200" dirty="0">
                          <a:solidFill>
                            <a:schemeClr val="tx1"/>
                          </a:solidFill>
                          <a:effectLst/>
                          <a:latin typeface="+mn-lt"/>
                          <a:ea typeface="Calibri"/>
                          <a:cs typeface="Calibri"/>
                        </a:rPr>
                        <a:t>responsive</a:t>
                      </a:r>
                      <a:br>
                        <a:rPr lang="en-US" sz="1200" dirty="0">
                          <a:solidFill>
                            <a:schemeClr val="tx1"/>
                          </a:solidFill>
                          <a:effectLst/>
                          <a:latin typeface="+mn-lt"/>
                          <a:ea typeface="Calibri"/>
                          <a:cs typeface="Calibri"/>
                        </a:rPr>
                      </a:br>
                      <a:r>
                        <a:rPr lang="en-US" sz="1200" dirty="0">
                          <a:solidFill>
                            <a:schemeClr val="tx1"/>
                          </a:solidFill>
                          <a:effectLst/>
                          <a:latin typeface="+mn-lt"/>
                          <a:ea typeface="Calibri"/>
                          <a:cs typeface="Calibri"/>
                        </a:rPr>
                        <a:t>focusing</a:t>
                      </a:r>
                      <a:br>
                        <a:rPr lang="en-US" sz="1200" dirty="0">
                          <a:solidFill>
                            <a:schemeClr val="tx1"/>
                          </a:solidFill>
                          <a:effectLst/>
                          <a:latin typeface="+mn-lt"/>
                          <a:ea typeface="Calibri"/>
                          <a:cs typeface="Calibri"/>
                        </a:rPr>
                      </a:br>
                      <a:r>
                        <a:rPr lang="en-US" sz="1200" dirty="0">
                          <a:solidFill>
                            <a:schemeClr val="tx1"/>
                          </a:solidFill>
                          <a:effectLst/>
                          <a:latin typeface="+mn-lt"/>
                          <a:ea typeface="Calibri"/>
                          <a:cs typeface="Calibri"/>
                        </a:rPr>
                        <a:t>efficient</a:t>
                      </a:r>
                      <a:br>
                        <a:rPr lang="en-US" sz="1200" dirty="0">
                          <a:solidFill>
                            <a:schemeClr val="tx1"/>
                          </a:solidFill>
                          <a:effectLst/>
                          <a:latin typeface="+mn-lt"/>
                          <a:ea typeface="Calibri"/>
                          <a:cs typeface="Calibri"/>
                        </a:rPr>
                      </a:br>
                      <a:r>
                        <a:rPr lang="en-US" sz="1200" dirty="0">
                          <a:solidFill>
                            <a:schemeClr val="tx1"/>
                          </a:solidFill>
                          <a:effectLst/>
                          <a:latin typeface="+mn-lt"/>
                          <a:ea typeface="Calibri"/>
                          <a:cs typeface="Calibri"/>
                        </a:rPr>
                        <a:t>immediate</a:t>
                      </a:r>
                      <a:endParaRPr lang="en-US" sz="1200" dirty="0">
                        <a:solidFill>
                          <a:schemeClr val="tx1"/>
                        </a:solidFill>
                        <a:effectLst/>
                        <a:latin typeface="+mn-lt"/>
                        <a:ea typeface="Calibri"/>
                        <a:cs typeface="Times New Roman"/>
                      </a:endParaRPr>
                    </a:p>
                  </a:txBody>
                  <a:tcPr marL="68580" marR="68580" marT="0" marB="0">
                    <a:solidFill>
                      <a:schemeClr val="accent1">
                        <a:lumMod val="20000"/>
                        <a:lumOff val="80000"/>
                      </a:schemeClr>
                    </a:solidFill>
                  </a:tcPr>
                </a:tc>
                <a:tc>
                  <a:txBody>
                    <a:bodyPr/>
                    <a:lstStyle/>
                    <a:p>
                      <a:pPr marL="0" marR="0" algn="ctr">
                        <a:lnSpc>
                          <a:spcPct val="115000"/>
                        </a:lnSpc>
                        <a:spcBef>
                          <a:spcPts val="960"/>
                        </a:spcBef>
                        <a:spcAft>
                          <a:spcPts val="960"/>
                        </a:spcAft>
                      </a:pPr>
                      <a:r>
                        <a:rPr lang="en-US" sz="1200" b="0" dirty="0">
                          <a:solidFill>
                            <a:schemeClr val="tx1"/>
                          </a:solidFill>
                          <a:effectLst/>
                          <a:latin typeface="+mn-lt"/>
                          <a:ea typeface="Calibri"/>
                          <a:cs typeface="Calibri"/>
                        </a:rPr>
                        <a:t>incremental</a:t>
                      </a:r>
                      <a:br>
                        <a:rPr lang="en-US" sz="1200" b="0" dirty="0">
                          <a:solidFill>
                            <a:schemeClr val="tx1"/>
                          </a:solidFill>
                          <a:effectLst/>
                          <a:latin typeface="+mn-lt"/>
                          <a:ea typeface="Calibri"/>
                          <a:cs typeface="Calibri"/>
                        </a:rPr>
                      </a:br>
                      <a:r>
                        <a:rPr lang="en-US" sz="1200" b="0" dirty="0">
                          <a:solidFill>
                            <a:schemeClr val="tx1"/>
                          </a:solidFill>
                          <a:effectLst/>
                          <a:latin typeface="+mn-lt"/>
                          <a:ea typeface="Calibri"/>
                          <a:cs typeface="Calibri"/>
                        </a:rPr>
                        <a:t>tactical</a:t>
                      </a:r>
                      <a:endParaRPr lang="en-US" sz="1200" b="0" dirty="0">
                        <a:solidFill>
                          <a:schemeClr val="tx1"/>
                        </a:solidFill>
                        <a:effectLst/>
                        <a:latin typeface="+mn-lt"/>
                        <a:ea typeface="Calibri"/>
                        <a:cs typeface="Times New Roman"/>
                      </a:endParaRPr>
                    </a:p>
                  </a:txBody>
                  <a:tcPr marL="68580" marR="68580" marT="0" marB="0">
                    <a:solidFill>
                      <a:schemeClr val="accent1">
                        <a:lumMod val="20000"/>
                        <a:lumOff val="80000"/>
                      </a:schemeClr>
                    </a:solidFill>
                  </a:tcPr>
                </a:tc>
              </a:tr>
              <a:tr h="1046714">
                <a:tc>
                  <a:txBody>
                    <a:bodyPr/>
                    <a:lstStyle/>
                    <a:p>
                      <a:pPr marL="0" marR="0" indent="0" algn="ctr">
                        <a:spcBef>
                          <a:spcPts val="960"/>
                        </a:spcBef>
                        <a:spcAft>
                          <a:spcPts val="480"/>
                        </a:spcAft>
                        <a:tabLst>
                          <a:tab pos="1828800" algn="l"/>
                        </a:tabLst>
                      </a:pPr>
                      <a:r>
                        <a:rPr lang="fr-FR" sz="1400" dirty="0" smtClean="0">
                          <a:solidFill>
                            <a:schemeClr val="tx1"/>
                          </a:solidFill>
                          <a:effectLst/>
                        </a:rPr>
                        <a:t>Generative</a:t>
                      </a:r>
                      <a:endParaRPr lang="en-US" sz="1400" i="1" dirty="0">
                        <a:solidFill>
                          <a:schemeClr val="tx1"/>
                        </a:solidFill>
                        <a:effectLst/>
                        <a:latin typeface="Perpetua"/>
                        <a:ea typeface="Times New Roman"/>
                        <a:cs typeface="Vrinda"/>
                      </a:endParaRPr>
                    </a:p>
                  </a:txBody>
                  <a:tcPr marL="68580" marR="68580" marT="0" marB="0" vert="vert270">
                    <a:solidFill>
                      <a:schemeClr val="accent1">
                        <a:lumMod val="20000"/>
                        <a:lumOff val="80000"/>
                      </a:schemeClr>
                    </a:solidFill>
                  </a:tcPr>
                </a:tc>
                <a:tc>
                  <a:txBody>
                    <a:bodyPr/>
                    <a:lstStyle/>
                    <a:p>
                      <a:pPr marL="0" marR="0">
                        <a:lnSpc>
                          <a:spcPct val="115000"/>
                        </a:lnSpc>
                        <a:spcBef>
                          <a:spcPts val="0"/>
                        </a:spcBef>
                        <a:spcAft>
                          <a:spcPts val="0"/>
                        </a:spcAft>
                      </a:pPr>
                      <a:r>
                        <a:rPr lang="en-US" sz="1200" b="0" kern="1200" dirty="0" smtClean="0">
                          <a:solidFill>
                            <a:schemeClr val="tx1"/>
                          </a:solidFill>
                          <a:effectLst/>
                          <a:latin typeface="+mn-lt"/>
                          <a:ea typeface="+mn-ea"/>
                          <a:cs typeface="+mn-cs"/>
                        </a:rPr>
                        <a:t>What is possible?</a:t>
                      </a:r>
                      <a:br>
                        <a:rPr lang="en-US" sz="1200" b="0" kern="1200" dirty="0" smtClean="0">
                          <a:solidFill>
                            <a:schemeClr val="tx1"/>
                          </a:solidFill>
                          <a:effectLst/>
                          <a:latin typeface="+mn-lt"/>
                          <a:ea typeface="+mn-ea"/>
                          <a:cs typeface="+mn-cs"/>
                        </a:rPr>
                      </a:br>
                      <a:r>
                        <a:rPr lang="en-US" sz="1200" b="0" kern="1200" dirty="0" smtClean="0">
                          <a:solidFill>
                            <a:schemeClr val="tx1"/>
                          </a:solidFill>
                          <a:effectLst/>
                          <a:latin typeface="+mn-lt"/>
                          <a:ea typeface="+mn-ea"/>
                          <a:cs typeface="+mn-cs"/>
                        </a:rPr>
                        <a:t>What would that allow for?</a:t>
                      </a:r>
                      <a:br>
                        <a:rPr lang="en-US" sz="1200" b="0" kern="1200" dirty="0" smtClean="0">
                          <a:solidFill>
                            <a:schemeClr val="tx1"/>
                          </a:solidFill>
                          <a:effectLst/>
                          <a:latin typeface="+mn-lt"/>
                          <a:ea typeface="+mn-ea"/>
                          <a:cs typeface="+mn-cs"/>
                        </a:rPr>
                      </a:br>
                      <a:r>
                        <a:rPr lang="en-US" sz="1200" b="0" kern="1200" dirty="0" smtClean="0">
                          <a:solidFill>
                            <a:schemeClr val="tx1"/>
                          </a:solidFill>
                          <a:effectLst/>
                          <a:latin typeface="+mn-lt"/>
                          <a:ea typeface="+mn-ea"/>
                          <a:cs typeface="+mn-cs"/>
                        </a:rPr>
                        <a:t>Tell me more …</a:t>
                      </a:r>
                      <a:endParaRPr lang="en-US" sz="1200" b="0" dirty="0">
                        <a:solidFill>
                          <a:schemeClr val="tx1"/>
                        </a:solidFill>
                        <a:effectLst/>
                        <a:latin typeface="+mn-lt"/>
                        <a:ea typeface="Calibri"/>
                        <a:cs typeface="Times New Roman"/>
                      </a:endParaRPr>
                    </a:p>
                  </a:txBody>
                  <a:tcPr marL="68580" marR="68580" marT="0" marB="0">
                    <a:solidFill>
                      <a:schemeClr val="accent1">
                        <a:lumMod val="20000"/>
                        <a:lumOff val="80000"/>
                      </a:schemeClr>
                    </a:solidFill>
                  </a:tcPr>
                </a:tc>
                <a:tc>
                  <a:txBody>
                    <a:bodyPr/>
                    <a:lstStyle/>
                    <a:p>
                      <a:pPr marL="0" marR="0" algn="ctr">
                        <a:lnSpc>
                          <a:spcPct val="115000"/>
                        </a:lnSpc>
                        <a:spcBef>
                          <a:spcPts val="960"/>
                        </a:spcBef>
                        <a:spcAft>
                          <a:spcPts val="480"/>
                        </a:spcAft>
                      </a:pPr>
                      <a:r>
                        <a:rPr lang="en-US" sz="1200" b="0" dirty="0">
                          <a:solidFill>
                            <a:schemeClr val="tx1"/>
                          </a:solidFill>
                          <a:effectLst/>
                          <a:latin typeface="+mn-lt"/>
                          <a:ea typeface="Calibri"/>
                          <a:cs typeface="Calibri"/>
                        </a:rPr>
                        <a:t>forward-looking</a:t>
                      </a:r>
                      <a:br>
                        <a:rPr lang="en-US" sz="1200" b="0" dirty="0">
                          <a:solidFill>
                            <a:schemeClr val="tx1"/>
                          </a:solidFill>
                          <a:effectLst/>
                          <a:latin typeface="+mn-lt"/>
                          <a:ea typeface="Calibri"/>
                          <a:cs typeface="Calibri"/>
                        </a:rPr>
                      </a:br>
                      <a:r>
                        <a:rPr lang="en-US" sz="1200" b="0" dirty="0">
                          <a:solidFill>
                            <a:schemeClr val="tx1"/>
                          </a:solidFill>
                          <a:effectLst/>
                          <a:latin typeface="+mn-lt"/>
                          <a:ea typeface="Calibri"/>
                          <a:cs typeface="Calibri"/>
                        </a:rPr>
                        <a:t>innovative</a:t>
                      </a:r>
                      <a:br>
                        <a:rPr lang="en-US" sz="1200" b="0" dirty="0">
                          <a:solidFill>
                            <a:schemeClr val="tx1"/>
                          </a:solidFill>
                          <a:effectLst/>
                          <a:latin typeface="+mn-lt"/>
                          <a:ea typeface="Calibri"/>
                          <a:cs typeface="Calibri"/>
                        </a:rPr>
                      </a:br>
                      <a:r>
                        <a:rPr lang="en-US" sz="1200" b="0" dirty="0">
                          <a:solidFill>
                            <a:schemeClr val="tx1"/>
                          </a:solidFill>
                          <a:effectLst/>
                          <a:latin typeface="+mn-lt"/>
                          <a:ea typeface="Calibri"/>
                          <a:cs typeface="Calibri"/>
                        </a:rPr>
                        <a:t>creative</a:t>
                      </a:r>
                      <a:br>
                        <a:rPr lang="en-US" sz="1200" b="0" dirty="0">
                          <a:solidFill>
                            <a:schemeClr val="tx1"/>
                          </a:solidFill>
                          <a:effectLst/>
                          <a:latin typeface="+mn-lt"/>
                          <a:ea typeface="Calibri"/>
                          <a:cs typeface="Calibri"/>
                        </a:rPr>
                      </a:br>
                      <a:r>
                        <a:rPr lang="en-US" sz="1200" b="0" dirty="0">
                          <a:solidFill>
                            <a:schemeClr val="tx1"/>
                          </a:solidFill>
                          <a:effectLst/>
                          <a:latin typeface="+mn-lt"/>
                          <a:ea typeface="Calibri"/>
                          <a:cs typeface="Calibri"/>
                        </a:rPr>
                        <a:t>aligning</a:t>
                      </a:r>
                      <a:endParaRPr lang="en-US" sz="1200" b="0" dirty="0">
                        <a:solidFill>
                          <a:schemeClr val="tx1"/>
                        </a:solidFill>
                        <a:effectLst/>
                        <a:latin typeface="+mn-lt"/>
                        <a:ea typeface="Calibri"/>
                        <a:cs typeface="Times New Roman"/>
                      </a:endParaRPr>
                    </a:p>
                  </a:txBody>
                  <a:tcPr marL="68580" marR="68580" marT="0" marB="0">
                    <a:solidFill>
                      <a:schemeClr val="accent1">
                        <a:lumMod val="20000"/>
                        <a:lumOff val="80000"/>
                      </a:schemeClr>
                    </a:solidFill>
                  </a:tcPr>
                </a:tc>
                <a:tc>
                  <a:txBody>
                    <a:bodyPr/>
                    <a:lstStyle/>
                    <a:p>
                      <a:pPr marL="0" marR="0" algn="ctr">
                        <a:lnSpc>
                          <a:spcPct val="115000"/>
                        </a:lnSpc>
                        <a:spcBef>
                          <a:spcPts val="960"/>
                        </a:spcBef>
                        <a:spcAft>
                          <a:spcPts val="480"/>
                        </a:spcAft>
                      </a:pPr>
                      <a:r>
                        <a:rPr lang="en-US" sz="1200" b="0" dirty="0">
                          <a:solidFill>
                            <a:schemeClr val="tx1"/>
                          </a:solidFill>
                          <a:effectLst/>
                          <a:latin typeface="+mn-lt"/>
                          <a:ea typeface="Calibri"/>
                          <a:cs typeface="Calibri"/>
                        </a:rPr>
                        <a:t>breakthrough</a:t>
                      </a:r>
                      <a:br>
                        <a:rPr lang="en-US" sz="1200" b="0" dirty="0">
                          <a:solidFill>
                            <a:schemeClr val="tx1"/>
                          </a:solidFill>
                          <a:effectLst/>
                          <a:latin typeface="+mn-lt"/>
                          <a:ea typeface="Calibri"/>
                          <a:cs typeface="Calibri"/>
                        </a:rPr>
                      </a:br>
                      <a:r>
                        <a:rPr lang="en-US" sz="1200" b="0" dirty="0">
                          <a:solidFill>
                            <a:schemeClr val="tx1"/>
                          </a:solidFill>
                          <a:effectLst/>
                          <a:latin typeface="+mn-lt"/>
                          <a:ea typeface="Calibri"/>
                          <a:cs typeface="Calibri"/>
                        </a:rPr>
                        <a:t>game-changing</a:t>
                      </a:r>
                      <a:endParaRPr lang="en-US" sz="1200" b="0" dirty="0">
                        <a:solidFill>
                          <a:schemeClr val="tx1"/>
                        </a:solidFill>
                        <a:effectLst/>
                        <a:latin typeface="+mn-lt"/>
                        <a:ea typeface="Calibri"/>
                        <a:cs typeface="Times New Roman"/>
                      </a:endParaRPr>
                    </a:p>
                  </a:txBody>
                  <a:tcPr marL="68580" marR="68580" marT="0" marB="0">
                    <a:solidFill>
                      <a:schemeClr val="accent1">
                        <a:lumMod val="20000"/>
                        <a:lumOff val="80000"/>
                      </a:schemeClr>
                    </a:solidFill>
                  </a:tcPr>
                </a:tc>
              </a:tr>
            </a:tbl>
          </a:graphicData>
        </a:graphic>
      </p:graphicFrame>
      <p:sp>
        <p:nvSpPr>
          <p:cNvPr id="9" name="Rectangle 8"/>
          <p:cNvSpPr/>
          <p:nvPr/>
        </p:nvSpPr>
        <p:spPr>
          <a:xfrm>
            <a:off x="1866900" y="685800"/>
            <a:ext cx="5410200" cy="552450"/>
          </a:xfrm>
          <a:prstGeom prst="rect">
            <a:avLst/>
          </a:prstGeom>
          <a:solidFill>
            <a:srgbClr val="9FDDEA"/>
          </a:solidFill>
          <a:ln>
            <a:solidFill>
              <a:srgbClr val="E3D8B9"/>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smtClean="0">
                <a:solidFill>
                  <a:srgbClr val="004065"/>
                </a:solidFill>
              </a:rPr>
              <a:t>Automatic and Self-Generated Listening</a:t>
            </a:r>
            <a:endParaRPr lang="en-US" sz="2400" b="1" dirty="0">
              <a:solidFill>
                <a:srgbClr val="004065"/>
              </a:solidFill>
            </a:endParaRPr>
          </a:p>
        </p:txBody>
      </p:sp>
      <p:pic>
        <p:nvPicPr>
          <p:cNvPr id="10" name="Picture 9"/>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95" y="5895974"/>
            <a:ext cx="1285405" cy="962025"/>
          </a:xfrm>
          <a:prstGeom prst="rect">
            <a:avLst/>
          </a:prstGeom>
          <a:noFill/>
          <a:ln>
            <a:noFill/>
          </a:ln>
        </p:spPr>
      </p:pic>
      <p:pic>
        <p:nvPicPr>
          <p:cNvPr id="11" name="Picture 113" descr="Description: N:\326 - IIE San Francisco Shared Data\WES-Tunisia\Promotional Materials\Logos\WES logos\WESlogo_final.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84594" y="5900502"/>
            <a:ext cx="1720850"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11330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1028</TotalTime>
  <Words>3968</Words>
  <Application>Microsoft Office PowerPoint</Application>
  <PresentationFormat>On-screen Show (4:3)</PresentationFormat>
  <Paragraphs>500</Paragraphs>
  <Slides>26</Slides>
  <Notes>26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Bhasin, Madhavi</dc:creator>
  <cp:lastModifiedBy>Bhasin, Madhavi</cp:lastModifiedBy>
  <cp:revision>59</cp:revision>
  <dcterms:created xsi:type="dcterms:W3CDTF">2006-08-16T00:00:00Z</dcterms:created>
  <dcterms:modified xsi:type="dcterms:W3CDTF">2013-08-21T18:39:01Z</dcterms:modified>
</cp:coreProperties>
</file>