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tags/tag5.xml" ContentType="application/vnd.openxmlformats-officedocument.presentationml.tags+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tags/tag3.xml" ContentType="application/vnd.openxmlformats-officedocument.presentationml.tags+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5"/>
  </p:notesMasterIdLst>
  <p:handoutMasterIdLst>
    <p:handoutMasterId r:id="rId66"/>
  </p:handoutMasterIdLst>
  <p:sldIdLst>
    <p:sldId id="256" r:id="rId3"/>
    <p:sldId id="315" r:id="rId4"/>
    <p:sldId id="313" r:id="rId5"/>
    <p:sldId id="258" r:id="rId6"/>
    <p:sldId id="316" r:id="rId7"/>
    <p:sldId id="467" r:id="rId8"/>
    <p:sldId id="492" r:id="rId9"/>
    <p:sldId id="638" r:id="rId10"/>
    <p:sldId id="654" r:id="rId11"/>
    <p:sldId id="655" r:id="rId12"/>
    <p:sldId id="656" r:id="rId13"/>
    <p:sldId id="640" r:id="rId14"/>
    <p:sldId id="641" r:id="rId15"/>
    <p:sldId id="642" r:id="rId16"/>
    <p:sldId id="643" r:id="rId17"/>
    <p:sldId id="644" r:id="rId18"/>
    <p:sldId id="645" r:id="rId19"/>
    <p:sldId id="650" r:id="rId20"/>
    <p:sldId id="646" r:id="rId21"/>
    <p:sldId id="657" r:id="rId22"/>
    <p:sldId id="647" r:id="rId23"/>
    <p:sldId id="652" r:id="rId24"/>
    <p:sldId id="658" r:id="rId25"/>
    <p:sldId id="648" r:id="rId26"/>
    <p:sldId id="706" r:id="rId27"/>
    <p:sldId id="660" r:id="rId28"/>
    <p:sldId id="661" r:id="rId29"/>
    <p:sldId id="667" r:id="rId30"/>
    <p:sldId id="669" r:id="rId31"/>
    <p:sldId id="670" r:id="rId32"/>
    <p:sldId id="671" r:id="rId33"/>
    <p:sldId id="672" r:id="rId34"/>
    <p:sldId id="673" r:id="rId35"/>
    <p:sldId id="662" r:id="rId36"/>
    <p:sldId id="674" r:id="rId37"/>
    <p:sldId id="689" r:id="rId38"/>
    <p:sldId id="690" r:id="rId39"/>
    <p:sldId id="691" r:id="rId40"/>
    <p:sldId id="505" r:id="rId41"/>
    <p:sldId id="679" r:id="rId42"/>
    <p:sldId id="486" r:id="rId43"/>
    <p:sldId id="614" r:id="rId44"/>
    <p:sldId id="694" r:id="rId45"/>
    <p:sldId id="594" r:id="rId46"/>
    <p:sldId id="609" r:id="rId47"/>
    <p:sldId id="596" r:id="rId48"/>
    <p:sldId id="704" r:id="rId49"/>
    <p:sldId id="711" r:id="rId50"/>
    <p:sldId id="696" r:id="rId51"/>
    <p:sldId id="707" r:id="rId52"/>
    <p:sldId id="708" r:id="rId53"/>
    <p:sldId id="709" r:id="rId54"/>
    <p:sldId id="702" r:id="rId55"/>
    <p:sldId id="703" r:id="rId56"/>
    <p:sldId id="710" r:id="rId57"/>
    <p:sldId id="695" r:id="rId58"/>
    <p:sldId id="597" r:id="rId59"/>
    <p:sldId id="598" r:id="rId60"/>
    <p:sldId id="599" r:id="rId61"/>
    <p:sldId id="600" r:id="rId62"/>
    <p:sldId id="634" r:id="rId63"/>
    <p:sldId id="260" r:id="rId64"/>
  </p:sldIdLst>
  <p:sldSz cx="9144000" cy="6858000" type="screen4x3"/>
  <p:notesSz cx="7102475" cy="10229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CC33"/>
    <a:srgbClr val="ABDCD4"/>
    <a:srgbClr val="255950"/>
    <a:srgbClr val="540054"/>
    <a:srgbClr val="660033"/>
    <a:srgbClr val="9DE357"/>
    <a:srgbClr val="9999FF"/>
    <a:srgbClr val="FF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77407" autoAdjust="0"/>
  </p:normalViewPr>
  <p:slideViewPr>
    <p:cSldViewPr>
      <p:cViewPr varScale="1">
        <p:scale>
          <a:sx n="55" d="100"/>
          <a:sy n="55" d="100"/>
        </p:scale>
        <p:origin x="-1458" y="-96"/>
      </p:cViewPr>
      <p:guideLst>
        <p:guide orient="horz" pos="2160"/>
        <p:guide pos="2880"/>
      </p:guideLst>
    </p:cSldViewPr>
  </p:slideViewPr>
  <p:outlineViewPr>
    <p:cViewPr>
      <p:scale>
        <a:sx n="33" d="100"/>
        <a:sy n="33" d="100"/>
      </p:scale>
      <p:origin x="0" y="1470"/>
    </p:cViewPr>
  </p:outlineViewPr>
  <p:notesTextViewPr>
    <p:cViewPr>
      <p:scale>
        <a:sx n="100" d="100"/>
        <a:sy n="100" d="100"/>
      </p:scale>
      <p:origin x="0" y="0"/>
    </p:cViewPr>
  </p:notesTextViewPr>
  <p:sorterViewPr>
    <p:cViewPr>
      <p:scale>
        <a:sx n="66" d="100"/>
        <a:sy n="66" d="100"/>
      </p:scale>
      <p:origin x="0" y="6276"/>
    </p:cViewPr>
  </p:sorterViewPr>
  <p:notesViewPr>
    <p:cSldViewPr>
      <p:cViewPr varScale="1">
        <p:scale>
          <a:sx n="78" d="100"/>
          <a:sy n="78" d="100"/>
        </p:scale>
        <p:origin x="-1038" y="-90"/>
      </p:cViewPr>
      <p:guideLst>
        <p:guide orient="horz" pos="3222"/>
        <p:guide pos="2237"/>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EE9EC9-F72B-469C-BFBD-7E18D72E4608}" type="doc">
      <dgm:prSet loTypeId="urn:microsoft.com/office/officeart/2005/8/layout/venn2" loCatId="relationship" qsTypeId="urn:microsoft.com/office/officeart/2005/8/quickstyle/simple1" qsCatId="simple" csTypeId="urn:microsoft.com/office/officeart/2005/8/colors/accent5_3" csCatId="accent5" phldr="1"/>
      <dgm:spPr/>
      <dgm:t>
        <a:bodyPr/>
        <a:lstStyle/>
        <a:p>
          <a:endParaRPr lang="en-US"/>
        </a:p>
      </dgm:t>
    </dgm:pt>
    <dgm:pt modelId="{D7932CF3-0591-43A2-AB8F-05A05A7F8051}">
      <dgm:prSet phldrT="[Text]" custT="1"/>
      <dgm:spPr/>
      <dgm:t>
        <a:bodyPr/>
        <a:lstStyle/>
        <a:p>
          <a:r>
            <a:rPr lang="en-US" sz="2800" dirty="0" smtClean="0"/>
            <a:t>Attention</a:t>
          </a:r>
          <a:endParaRPr lang="en-US" sz="2800" dirty="0"/>
        </a:p>
      </dgm:t>
    </dgm:pt>
    <dgm:pt modelId="{5CF5BCE3-852D-4140-8927-F38D81D121C6}" type="parTrans" cxnId="{BA085C1B-A943-4B3F-B7BB-277C41343EDA}">
      <dgm:prSet/>
      <dgm:spPr/>
      <dgm:t>
        <a:bodyPr/>
        <a:lstStyle/>
        <a:p>
          <a:endParaRPr lang="en-US"/>
        </a:p>
      </dgm:t>
    </dgm:pt>
    <dgm:pt modelId="{47FE40A2-D384-43B1-89F2-8F609C1AFBD2}" type="sibTrans" cxnId="{BA085C1B-A943-4B3F-B7BB-277C41343EDA}">
      <dgm:prSet/>
      <dgm:spPr/>
      <dgm:t>
        <a:bodyPr/>
        <a:lstStyle/>
        <a:p>
          <a:endParaRPr lang="en-US"/>
        </a:p>
      </dgm:t>
    </dgm:pt>
    <dgm:pt modelId="{7062CB57-0C1D-4344-AAB9-58F26C1E2BED}">
      <dgm:prSet phldrT="[Text]" custT="1"/>
      <dgm:spPr/>
      <dgm:t>
        <a:bodyPr/>
        <a:lstStyle/>
        <a:p>
          <a:r>
            <a:rPr lang="en-US" sz="2800" dirty="0" smtClean="0"/>
            <a:t>Engagement</a:t>
          </a:r>
          <a:endParaRPr lang="en-US" sz="2800" dirty="0"/>
        </a:p>
      </dgm:t>
    </dgm:pt>
    <dgm:pt modelId="{0A9DB936-2DDA-453B-A296-F27C81708373}" type="parTrans" cxnId="{03B9702E-F3C7-4808-AA36-FB40AC71F9B4}">
      <dgm:prSet/>
      <dgm:spPr/>
      <dgm:t>
        <a:bodyPr/>
        <a:lstStyle/>
        <a:p>
          <a:endParaRPr lang="en-US"/>
        </a:p>
      </dgm:t>
    </dgm:pt>
    <dgm:pt modelId="{A40892E7-8A29-4964-BA85-D5F738A42C0A}" type="sibTrans" cxnId="{03B9702E-F3C7-4808-AA36-FB40AC71F9B4}">
      <dgm:prSet/>
      <dgm:spPr/>
      <dgm:t>
        <a:bodyPr/>
        <a:lstStyle/>
        <a:p>
          <a:endParaRPr lang="en-US"/>
        </a:p>
      </dgm:t>
    </dgm:pt>
    <dgm:pt modelId="{A650EB17-AF94-4DD5-8C8A-7CFE6881BE22}">
      <dgm:prSet phldrT="[Text]" custT="1"/>
      <dgm:spPr/>
      <dgm:t>
        <a:bodyPr/>
        <a:lstStyle/>
        <a:p>
          <a:r>
            <a:rPr lang="en-US" sz="2800" dirty="0" smtClean="0"/>
            <a:t>Action</a:t>
          </a:r>
          <a:endParaRPr lang="en-US" sz="2800" dirty="0"/>
        </a:p>
      </dgm:t>
    </dgm:pt>
    <dgm:pt modelId="{C981EED2-392A-4DCB-8BB5-A717C45C3FB6}" type="parTrans" cxnId="{D118F0CC-4EBF-494A-8A98-82639AFE33E6}">
      <dgm:prSet/>
      <dgm:spPr/>
      <dgm:t>
        <a:bodyPr/>
        <a:lstStyle/>
        <a:p>
          <a:endParaRPr lang="en-US"/>
        </a:p>
      </dgm:t>
    </dgm:pt>
    <dgm:pt modelId="{77E7D12E-2173-41C1-851D-569CF8D73DC6}" type="sibTrans" cxnId="{D118F0CC-4EBF-494A-8A98-82639AFE33E6}">
      <dgm:prSet/>
      <dgm:spPr/>
      <dgm:t>
        <a:bodyPr/>
        <a:lstStyle/>
        <a:p>
          <a:endParaRPr lang="en-US"/>
        </a:p>
      </dgm:t>
    </dgm:pt>
    <dgm:pt modelId="{78A1A7DE-E911-4E0F-A277-FE1DBA545CD9}">
      <dgm:prSet phldrT="[Text]" custT="1"/>
      <dgm:spPr/>
      <dgm:t>
        <a:bodyPr/>
        <a:lstStyle/>
        <a:p>
          <a:r>
            <a:rPr lang="en-US" sz="2800" dirty="0" smtClean="0"/>
            <a:t>Love </a:t>
          </a:r>
          <a:endParaRPr lang="en-US" sz="2800" dirty="0"/>
        </a:p>
      </dgm:t>
    </dgm:pt>
    <dgm:pt modelId="{5DBD5046-E110-49F1-9DA7-46864E39373E}" type="parTrans" cxnId="{795FD95F-B69F-48C9-A65F-2349736AE68F}">
      <dgm:prSet/>
      <dgm:spPr/>
      <dgm:t>
        <a:bodyPr/>
        <a:lstStyle/>
        <a:p>
          <a:endParaRPr lang="en-US"/>
        </a:p>
      </dgm:t>
    </dgm:pt>
    <dgm:pt modelId="{46A11605-5E33-4B55-BA1D-06FB76BCBADF}" type="sibTrans" cxnId="{795FD95F-B69F-48C9-A65F-2349736AE68F}">
      <dgm:prSet/>
      <dgm:spPr/>
      <dgm:t>
        <a:bodyPr/>
        <a:lstStyle/>
        <a:p>
          <a:endParaRPr lang="en-US"/>
        </a:p>
      </dgm:t>
    </dgm:pt>
    <dgm:pt modelId="{23FE0EFB-C9FF-4FA0-A43F-A06302EB5B69}" type="pres">
      <dgm:prSet presAssocID="{F8EE9EC9-F72B-469C-BFBD-7E18D72E4608}" presName="Name0" presStyleCnt="0">
        <dgm:presLayoutVars>
          <dgm:chMax val="7"/>
          <dgm:resizeHandles val="exact"/>
        </dgm:presLayoutVars>
      </dgm:prSet>
      <dgm:spPr/>
      <dgm:t>
        <a:bodyPr/>
        <a:lstStyle/>
        <a:p>
          <a:endParaRPr lang="en-US"/>
        </a:p>
      </dgm:t>
    </dgm:pt>
    <dgm:pt modelId="{EC570517-593B-4F9A-BD82-CDB5FCE39083}" type="pres">
      <dgm:prSet presAssocID="{F8EE9EC9-F72B-469C-BFBD-7E18D72E4608}" presName="comp1" presStyleCnt="0"/>
      <dgm:spPr/>
      <dgm:t>
        <a:bodyPr/>
        <a:lstStyle/>
        <a:p>
          <a:endParaRPr lang="en-US"/>
        </a:p>
      </dgm:t>
    </dgm:pt>
    <dgm:pt modelId="{B0CA3EE9-4E7A-40FD-AEEC-5FCAB49CAE21}" type="pres">
      <dgm:prSet presAssocID="{F8EE9EC9-F72B-469C-BFBD-7E18D72E4608}" presName="circle1" presStyleLbl="node1" presStyleIdx="0" presStyleCnt="4" custScaleX="192593" custLinFactNeighborX="-11782" custLinFactNeighborY="13085"/>
      <dgm:spPr/>
      <dgm:t>
        <a:bodyPr/>
        <a:lstStyle/>
        <a:p>
          <a:endParaRPr lang="en-US"/>
        </a:p>
      </dgm:t>
    </dgm:pt>
    <dgm:pt modelId="{B6B7453D-464A-4D34-AA54-08266928F877}" type="pres">
      <dgm:prSet presAssocID="{F8EE9EC9-F72B-469C-BFBD-7E18D72E4608}" presName="c1text" presStyleLbl="node1" presStyleIdx="0" presStyleCnt="4">
        <dgm:presLayoutVars>
          <dgm:bulletEnabled val="1"/>
        </dgm:presLayoutVars>
      </dgm:prSet>
      <dgm:spPr/>
      <dgm:t>
        <a:bodyPr/>
        <a:lstStyle/>
        <a:p>
          <a:endParaRPr lang="en-US"/>
        </a:p>
      </dgm:t>
    </dgm:pt>
    <dgm:pt modelId="{86058490-B055-4C9B-A14C-C3ABF070B6D6}" type="pres">
      <dgm:prSet presAssocID="{F8EE9EC9-F72B-469C-BFBD-7E18D72E4608}" presName="comp2" presStyleCnt="0"/>
      <dgm:spPr/>
      <dgm:t>
        <a:bodyPr/>
        <a:lstStyle/>
        <a:p>
          <a:endParaRPr lang="en-US"/>
        </a:p>
      </dgm:t>
    </dgm:pt>
    <dgm:pt modelId="{4E12F331-9C0B-4BFC-A4F9-8B1967381D15}" type="pres">
      <dgm:prSet presAssocID="{F8EE9EC9-F72B-469C-BFBD-7E18D72E4608}" presName="circle2" presStyleLbl="node1" presStyleIdx="1" presStyleCnt="4" custScaleX="203704"/>
      <dgm:spPr/>
      <dgm:t>
        <a:bodyPr/>
        <a:lstStyle/>
        <a:p>
          <a:endParaRPr lang="en-US"/>
        </a:p>
      </dgm:t>
    </dgm:pt>
    <dgm:pt modelId="{1A2F2183-AA1E-480F-A549-B74E6FDD650A}" type="pres">
      <dgm:prSet presAssocID="{F8EE9EC9-F72B-469C-BFBD-7E18D72E4608}" presName="c2text" presStyleLbl="node1" presStyleIdx="1" presStyleCnt="4">
        <dgm:presLayoutVars>
          <dgm:bulletEnabled val="1"/>
        </dgm:presLayoutVars>
      </dgm:prSet>
      <dgm:spPr/>
      <dgm:t>
        <a:bodyPr/>
        <a:lstStyle/>
        <a:p>
          <a:endParaRPr lang="en-US"/>
        </a:p>
      </dgm:t>
    </dgm:pt>
    <dgm:pt modelId="{83F3B831-16F3-47B6-958D-81C393CDF13E}" type="pres">
      <dgm:prSet presAssocID="{F8EE9EC9-F72B-469C-BFBD-7E18D72E4608}" presName="comp3" presStyleCnt="0"/>
      <dgm:spPr/>
      <dgm:t>
        <a:bodyPr/>
        <a:lstStyle/>
        <a:p>
          <a:endParaRPr lang="en-US"/>
        </a:p>
      </dgm:t>
    </dgm:pt>
    <dgm:pt modelId="{928C8F47-7072-4469-9458-D6416BA647BC}" type="pres">
      <dgm:prSet presAssocID="{F8EE9EC9-F72B-469C-BFBD-7E18D72E4608}" presName="circle3" presStyleLbl="node1" presStyleIdx="2" presStyleCnt="4" custScaleX="123457"/>
      <dgm:spPr/>
      <dgm:t>
        <a:bodyPr/>
        <a:lstStyle/>
        <a:p>
          <a:endParaRPr lang="en-US"/>
        </a:p>
      </dgm:t>
    </dgm:pt>
    <dgm:pt modelId="{DB9B7B4A-0100-4336-ACE9-B7B9D00D9AC3}" type="pres">
      <dgm:prSet presAssocID="{F8EE9EC9-F72B-469C-BFBD-7E18D72E4608}" presName="c3text" presStyleLbl="node1" presStyleIdx="2" presStyleCnt="4">
        <dgm:presLayoutVars>
          <dgm:bulletEnabled val="1"/>
        </dgm:presLayoutVars>
      </dgm:prSet>
      <dgm:spPr/>
      <dgm:t>
        <a:bodyPr/>
        <a:lstStyle/>
        <a:p>
          <a:endParaRPr lang="en-US"/>
        </a:p>
      </dgm:t>
    </dgm:pt>
    <dgm:pt modelId="{99C8518F-8BAF-471D-B138-E2F041D6A135}" type="pres">
      <dgm:prSet presAssocID="{F8EE9EC9-F72B-469C-BFBD-7E18D72E4608}" presName="comp4" presStyleCnt="0"/>
      <dgm:spPr/>
      <dgm:t>
        <a:bodyPr/>
        <a:lstStyle/>
        <a:p>
          <a:endParaRPr lang="en-US"/>
        </a:p>
      </dgm:t>
    </dgm:pt>
    <dgm:pt modelId="{DDB1DA4C-4E03-472A-8291-6B7FE5F6FCF3}" type="pres">
      <dgm:prSet presAssocID="{F8EE9EC9-F72B-469C-BFBD-7E18D72E4608}" presName="circle4" presStyleLbl="node1" presStyleIdx="3" presStyleCnt="4"/>
      <dgm:spPr/>
      <dgm:t>
        <a:bodyPr/>
        <a:lstStyle/>
        <a:p>
          <a:endParaRPr lang="en-US"/>
        </a:p>
      </dgm:t>
    </dgm:pt>
    <dgm:pt modelId="{9A18E3B2-86A3-4034-8AE2-B5E6D6FFD70C}" type="pres">
      <dgm:prSet presAssocID="{F8EE9EC9-F72B-469C-BFBD-7E18D72E4608}" presName="c4text" presStyleLbl="node1" presStyleIdx="3" presStyleCnt="4">
        <dgm:presLayoutVars>
          <dgm:bulletEnabled val="1"/>
        </dgm:presLayoutVars>
      </dgm:prSet>
      <dgm:spPr/>
      <dgm:t>
        <a:bodyPr/>
        <a:lstStyle/>
        <a:p>
          <a:endParaRPr lang="en-US"/>
        </a:p>
      </dgm:t>
    </dgm:pt>
  </dgm:ptLst>
  <dgm:cxnLst>
    <dgm:cxn modelId="{D38D4E1D-C09A-4A4D-A99D-563FEF826316}" type="presOf" srcId="{7062CB57-0C1D-4344-AAB9-58F26C1E2BED}" destId="{1A2F2183-AA1E-480F-A549-B74E6FDD650A}" srcOrd="1" destOrd="0" presId="urn:microsoft.com/office/officeart/2005/8/layout/venn2"/>
    <dgm:cxn modelId="{09949C23-1772-4384-8A01-526A08D4CC40}" type="presOf" srcId="{A650EB17-AF94-4DD5-8C8A-7CFE6881BE22}" destId="{928C8F47-7072-4469-9458-D6416BA647BC}" srcOrd="0" destOrd="0" presId="urn:microsoft.com/office/officeart/2005/8/layout/venn2"/>
    <dgm:cxn modelId="{C9DDDE2E-D56B-40BE-AC94-E824D74F4E87}" type="presOf" srcId="{D7932CF3-0591-43A2-AB8F-05A05A7F8051}" destId="{B6B7453D-464A-4D34-AA54-08266928F877}" srcOrd="1" destOrd="0" presId="urn:microsoft.com/office/officeart/2005/8/layout/venn2"/>
    <dgm:cxn modelId="{6EBAB1F0-88DF-4C74-B4CE-84A6AD9F945C}" type="presOf" srcId="{78A1A7DE-E911-4E0F-A277-FE1DBA545CD9}" destId="{9A18E3B2-86A3-4034-8AE2-B5E6D6FFD70C}" srcOrd="1" destOrd="0" presId="urn:microsoft.com/office/officeart/2005/8/layout/venn2"/>
    <dgm:cxn modelId="{DC70D6D9-2BB6-4C99-BBC6-B709F61E89A7}" type="presOf" srcId="{F8EE9EC9-F72B-469C-BFBD-7E18D72E4608}" destId="{23FE0EFB-C9FF-4FA0-A43F-A06302EB5B69}" srcOrd="0" destOrd="0" presId="urn:microsoft.com/office/officeart/2005/8/layout/venn2"/>
    <dgm:cxn modelId="{881CE7C9-3399-4A5C-B86A-334ABAF8F0CD}" type="presOf" srcId="{78A1A7DE-E911-4E0F-A277-FE1DBA545CD9}" destId="{DDB1DA4C-4E03-472A-8291-6B7FE5F6FCF3}" srcOrd="0" destOrd="0" presId="urn:microsoft.com/office/officeart/2005/8/layout/venn2"/>
    <dgm:cxn modelId="{343C7064-161F-4212-A56D-1ACD56A43487}" type="presOf" srcId="{7062CB57-0C1D-4344-AAB9-58F26C1E2BED}" destId="{4E12F331-9C0B-4BFC-A4F9-8B1967381D15}" srcOrd="0" destOrd="0" presId="urn:microsoft.com/office/officeart/2005/8/layout/venn2"/>
    <dgm:cxn modelId="{5D7433A7-E62F-427D-A7A9-CD91CA1C49E5}" type="presOf" srcId="{D7932CF3-0591-43A2-AB8F-05A05A7F8051}" destId="{B0CA3EE9-4E7A-40FD-AEEC-5FCAB49CAE21}" srcOrd="0" destOrd="0" presId="urn:microsoft.com/office/officeart/2005/8/layout/venn2"/>
    <dgm:cxn modelId="{03B9702E-F3C7-4808-AA36-FB40AC71F9B4}" srcId="{F8EE9EC9-F72B-469C-BFBD-7E18D72E4608}" destId="{7062CB57-0C1D-4344-AAB9-58F26C1E2BED}" srcOrd="1" destOrd="0" parTransId="{0A9DB936-2DDA-453B-A296-F27C81708373}" sibTransId="{A40892E7-8A29-4964-BA85-D5F738A42C0A}"/>
    <dgm:cxn modelId="{795FD95F-B69F-48C9-A65F-2349736AE68F}" srcId="{F8EE9EC9-F72B-469C-BFBD-7E18D72E4608}" destId="{78A1A7DE-E911-4E0F-A277-FE1DBA545CD9}" srcOrd="3" destOrd="0" parTransId="{5DBD5046-E110-49F1-9DA7-46864E39373E}" sibTransId="{46A11605-5E33-4B55-BA1D-06FB76BCBADF}"/>
    <dgm:cxn modelId="{BA085C1B-A943-4B3F-B7BB-277C41343EDA}" srcId="{F8EE9EC9-F72B-469C-BFBD-7E18D72E4608}" destId="{D7932CF3-0591-43A2-AB8F-05A05A7F8051}" srcOrd="0" destOrd="0" parTransId="{5CF5BCE3-852D-4140-8927-F38D81D121C6}" sibTransId="{47FE40A2-D384-43B1-89F2-8F609C1AFBD2}"/>
    <dgm:cxn modelId="{D118F0CC-4EBF-494A-8A98-82639AFE33E6}" srcId="{F8EE9EC9-F72B-469C-BFBD-7E18D72E4608}" destId="{A650EB17-AF94-4DD5-8C8A-7CFE6881BE22}" srcOrd="2" destOrd="0" parTransId="{C981EED2-392A-4DCB-8BB5-A717C45C3FB6}" sibTransId="{77E7D12E-2173-41C1-851D-569CF8D73DC6}"/>
    <dgm:cxn modelId="{E60375C4-78E7-4D62-9E41-8C3386F1934F}" type="presOf" srcId="{A650EB17-AF94-4DD5-8C8A-7CFE6881BE22}" destId="{DB9B7B4A-0100-4336-ACE9-B7B9D00D9AC3}" srcOrd="1" destOrd="0" presId="urn:microsoft.com/office/officeart/2005/8/layout/venn2"/>
    <dgm:cxn modelId="{09FE701C-79ED-4D18-B7B7-9A6994878E2F}" type="presParOf" srcId="{23FE0EFB-C9FF-4FA0-A43F-A06302EB5B69}" destId="{EC570517-593B-4F9A-BD82-CDB5FCE39083}" srcOrd="0" destOrd="0" presId="urn:microsoft.com/office/officeart/2005/8/layout/venn2"/>
    <dgm:cxn modelId="{B82BDE62-E82D-43EC-8F57-D748FB61B2D3}" type="presParOf" srcId="{EC570517-593B-4F9A-BD82-CDB5FCE39083}" destId="{B0CA3EE9-4E7A-40FD-AEEC-5FCAB49CAE21}" srcOrd="0" destOrd="0" presId="urn:microsoft.com/office/officeart/2005/8/layout/venn2"/>
    <dgm:cxn modelId="{3505302A-D86D-43FC-AEC8-A5A3AC9BA6EA}" type="presParOf" srcId="{EC570517-593B-4F9A-BD82-CDB5FCE39083}" destId="{B6B7453D-464A-4D34-AA54-08266928F877}" srcOrd="1" destOrd="0" presId="urn:microsoft.com/office/officeart/2005/8/layout/venn2"/>
    <dgm:cxn modelId="{10FCBC14-0423-44B0-80C2-E776DFC721E5}" type="presParOf" srcId="{23FE0EFB-C9FF-4FA0-A43F-A06302EB5B69}" destId="{86058490-B055-4C9B-A14C-C3ABF070B6D6}" srcOrd="1" destOrd="0" presId="urn:microsoft.com/office/officeart/2005/8/layout/venn2"/>
    <dgm:cxn modelId="{65BB3EF7-6688-412A-B253-0CD879088C8D}" type="presParOf" srcId="{86058490-B055-4C9B-A14C-C3ABF070B6D6}" destId="{4E12F331-9C0B-4BFC-A4F9-8B1967381D15}" srcOrd="0" destOrd="0" presId="urn:microsoft.com/office/officeart/2005/8/layout/venn2"/>
    <dgm:cxn modelId="{01D0E314-439D-4F40-89A1-DBFBC398CAB3}" type="presParOf" srcId="{86058490-B055-4C9B-A14C-C3ABF070B6D6}" destId="{1A2F2183-AA1E-480F-A549-B74E6FDD650A}" srcOrd="1" destOrd="0" presId="urn:microsoft.com/office/officeart/2005/8/layout/venn2"/>
    <dgm:cxn modelId="{09B855D2-D85A-4214-95D6-BABD24D62FBC}" type="presParOf" srcId="{23FE0EFB-C9FF-4FA0-A43F-A06302EB5B69}" destId="{83F3B831-16F3-47B6-958D-81C393CDF13E}" srcOrd="2" destOrd="0" presId="urn:microsoft.com/office/officeart/2005/8/layout/venn2"/>
    <dgm:cxn modelId="{A16711DC-9610-4A26-A0A2-3FE4DD5E91DE}" type="presParOf" srcId="{83F3B831-16F3-47B6-958D-81C393CDF13E}" destId="{928C8F47-7072-4469-9458-D6416BA647BC}" srcOrd="0" destOrd="0" presId="urn:microsoft.com/office/officeart/2005/8/layout/venn2"/>
    <dgm:cxn modelId="{550E778E-46A1-4FDA-BFFD-B2AD53542A18}" type="presParOf" srcId="{83F3B831-16F3-47B6-958D-81C393CDF13E}" destId="{DB9B7B4A-0100-4336-ACE9-B7B9D00D9AC3}" srcOrd="1" destOrd="0" presId="urn:microsoft.com/office/officeart/2005/8/layout/venn2"/>
    <dgm:cxn modelId="{E302459B-EF8F-437D-BD7D-C60DC75A13CE}" type="presParOf" srcId="{23FE0EFB-C9FF-4FA0-A43F-A06302EB5B69}" destId="{99C8518F-8BAF-471D-B138-E2F041D6A135}" srcOrd="3" destOrd="0" presId="urn:microsoft.com/office/officeart/2005/8/layout/venn2"/>
    <dgm:cxn modelId="{32099D5F-BC12-4E55-98A3-E4045564DEE4}" type="presParOf" srcId="{99C8518F-8BAF-471D-B138-E2F041D6A135}" destId="{DDB1DA4C-4E03-472A-8291-6B7FE5F6FCF3}" srcOrd="0" destOrd="0" presId="urn:microsoft.com/office/officeart/2005/8/layout/venn2"/>
    <dgm:cxn modelId="{E774C470-FA49-4AF2-AA40-742BADA2E34B}" type="presParOf" srcId="{99C8518F-8BAF-471D-B138-E2F041D6A135}" destId="{9A18E3B2-86A3-4034-8AE2-B5E6D6FFD70C}"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443DE-BE53-4254-B7D7-2AEB07C24D62}" type="doc">
      <dgm:prSet loTypeId="urn:microsoft.com/office/officeart/2005/8/layout/radial4" loCatId="relationship" qsTypeId="urn:microsoft.com/office/officeart/2005/8/quickstyle/simple1" qsCatId="simple" csTypeId="urn:microsoft.com/office/officeart/2005/8/colors/accent5_2" csCatId="accent5" phldr="1"/>
      <dgm:spPr/>
      <dgm:t>
        <a:bodyPr/>
        <a:lstStyle/>
        <a:p>
          <a:endParaRPr lang="en-US"/>
        </a:p>
      </dgm:t>
    </dgm:pt>
    <dgm:pt modelId="{4B7A51B5-F8DA-4BF6-953C-A5EA1955E109}">
      <dgm:prSet phldrT="[Text]"/>
      <dgm:spPr/>
      <dgm:t>
        <a:bodyPr/>
        <a:lstStyle/>
        <a:p>
          <a:r>
            <a:rPr lang="en-US" dirty="0" smtClean="0"/>
            <a:t>Custom Landing Page</a:t>
          </a:r>
          <a:endParaRPr lang="en-US" dirty="0"/>
        </a:p>
      </dgm:t>
    </dgm:pt>
    <dgm:pt modelId="{0332C10C-3358-4197-B340-5CFF72F81BB1}" type="parTrans" cxnId="{4135AF27-FBA3-432F-82ED-0825A480B8FD}">
      <dgm:prSet/>
      <dgm:spPr/>
      <dgm:t>
        <a:bodyPr/>
        <a:lstStyle/>
        <a:p>
          <a:endParaRPr lang="en-US"/>
        </a:p>
      </dgm:t>
    </dgm:pt>
    <dgm:pt modelId="{BE8201FF-8D9C-473B-B156-D7DD33DC8F24}" type="sibTrans" cxnId="{4135AF27-FBA3-432F-82ED-0825A480B8FD}">
      <dgm:prSet/>
      <dgm:spPr/>
      <dgm:t>
        <a:bodyPr/>
        <a:lstStyle/>
        <a:p>
          <a:endParaRPr lang="en-US"/>
        </a:p>
      </dgm:t>
    </dgm:pt>
    <dgm:pt modelId="{D0FEA72D-B9DA-4DAC-8F07-AAD05A26A39D}">
      <dgm:prSet phldrT="[Text]"/>
      <dgm:spPr/>
      <dgm:t>
        <a:bodyPr/>
        <a:lstStyle/>
        <a:p>
          <a:r>
            <a:rPr lang="en-US" dirty="0" smtClean="0"/>
            <a:t>Objective</a:t>
          </a:r>
          <a:endParaRPr lang="en-US" dirty="0"/>
        </a:p>
      </dgm:t>
    </dgm:pt>
    <dgm:pt modelId="{246060FD-5857-4223-A27F-C08EA2FF237A}" type="parTrans" cxnId="{2EEBE040-271F-4386-8B9C-76D68A6244FC}">
      <dgm:prSet/>
      <dgm:spPr/>
      <dgm:t>
        <a:bodyPr/>
        <a:lstStyle/>
        <a:p>
          <a:endParaRPr lang="en-US"/>
        </a:p>
      </dgm:t>
    </dgm:pt>
    <dgm:pt modelId="{24196CA9-BF7D-4174-B205-644E1DDFE434}" type="sibTrans" cxnId="{2EEBE040-271F-4386-8B9C-76D68A6244FC}">
      <dgm:prSet/>
      <dgm:spPr/>
      <dgm:t>
        <a:bodyPr/>
        <a:lstStyle/>
        <a:p>
          <a:endParaRPr lang="en-US"/>
        </a:p>
      </dgm:t>
    </dgm:pt>
    <dgm:pt modelId="{ADC3C34E-2850-4710-B534-8F8497364B8B}">
      <dgm:prSet phldrT="[Text]"/>
      <dgm:spPr/>
      <dgm:t>
        <a:bodyPr/>
        <a:lstStyle/>
        <a:p>
          <a:r>
            <a:rPr lang="en-US" dirty="0" smtClean="0"/>
            <a:t>Value</a:t>
          </a:r>
          <a:r>
            <a:rPr lang="en-US" baseline="0" dirty="0" smtClean="0"/>
            <a:t> at a glance</a:t>
          </a:r>
          <a:endParaRPr lang="en-US" dirty="0"/>
        </a:p>
      </dgm:t>
    </dgm:pt>
    <dgm:pt modelId="{C1E47EDA-E78D-48B4-BDB5-8CA9845BFA4D}" type="parTrans" cxnId="{C11A9945-462E-446B-8950-2DCF7AA8932C}">
      <dgm:prSet/>
      <dgm:spPr/>
      <dgm:t>
        <a:bodyPr/>
        <a:lstStyle/>
        <a:p>
          <a:endParaRPr lang="en-US"/>
        </a:p>
      </dgm:t>
    </dgm:pt>
    <dgm:pt modelId="{172C0E8E-3127-44B0-8C0F-A2C4A4170DA0}" type="sibTrans" cxnId="{C11A9945-462E-446B-8950-2DCF7AA8932C}">
      <dgm:prSet/>
      <dgm:spPr/>
      <dgm:t>
        <a:bodyPr/>
        <a:lstStyle/>
        <a:p>
          <a:endParaRPr lang="en-US"/>
        </a:p>
      </dgm:t>
    </dgm:pt>
    <dgm:pt modelId="{529725B5-91E0-4B1A-B2EE-9CB5C6A2B84C}">
      <dgm:prSet phldrT="[Text]"/>
      <dgm:spPr/>
      <dgm:t>
        <a:bodyPr/>
        <a:lstStyle/>
        <a:p>
          <a:r>
            <a:rPr lang="en-US" dirty="0" smtClean="0"/>
            <a:t>Call to Action</a:t>
          </a:r>
          <a:endParaRPr lang="en-US" dirty="0"/>
        </a:p>
      </dgm:t>
    </dgm:pt>
    <dgm:pt modelId="{35266E75-9346-405A-87BA-ED66773719ED}" type="parTrans" cxnId="{2C847656-D87E-4F56-A74D-2E28B812BA3D}">
      <dgm:prSet/>
      <dgm:spPr/>
      <dgm:t>
        <a:bodyPr/>
        <a:lstStyle/>
        <a:p>
          <a:endParaRPr lang="en-US"/>
        </a:p>
      </dgm:t>
    </dgm:pt>
    <dgm:pt modelId="{ABE4D53C-05D1-43D6-BFD2-ACE65818B7DF}" type="sibTrans" cxnId="{2C847656-D87E-4F56-A74D-2E28B812BA3D}">
      <dgm:prSet/>
      <dgm:spPr/>
      <dgm:t>
        <a:bodyPr/>
        <a:lstStyle/>
        <a:p>
          <a:endParaRPr lang="en-US"/>
        </a:p>
      </dgm:t>
    </dgm:pt>
    <dgm:pt modelId="{F3BE4E6E-024C-418D-9179-E670B508D72D}" type="pres">
      <dgm:prSet presAssocID="{FD3443DE-BE53-4254-B7D7-2AEB07C24D62}" presName="cycle" presStyleCnt="0">
        <dgm:presLayoutVars>
          <dgm:chMax val="1"/>
          <dgm:dir/>
          <dgm:animLvl val="ctr"/>
          <dgm:resizeHandles val="exact"/>
        </dgm:presLayoutVars>
      </dgm:prSet>
      <dgm:spPr/>
      <dgm:t>
        <a:bodyPr/>
        <a:lstStyle/>
        <a:p>
          <a:endParaRPr lang="en-US"/>
        </a:p>
      </dgm:t>
    </dgm:pt>
    <dgm:pt modelId="{A714DE06-6916-48BA-9897-7D25A938D656}" type="pres">
      <dgm:prSet presAssocID="{4B7A51B5-F8DA-4BF6-953C-A5EA1955E109}" presName="centerShape" presStyleLbl="node0" presStyleIdx="0" presStyleCnt="1"/>
      <dgm:spPr/>
      <dgm:t>
        <a:bodyPr/>
        <a:lstStyle/>
        <a:p>
          <a:endParaRPr lang="en-US"/>
        </a:p>
      </dgm:t>
    </dgm:pt>
    <dgm:pt modelId="{1DE5A077-0D69-4ED0-AF5D-D64902869513}" type="pres">
      <dgm:prSet presAssocID="{246060FD-5857-4223-A27F-C08EA2FF237A}" presName="parTrans" presStyleLbl="bgSibTrans2D1" presStyleIdx="0" presStyleCnt="3"/>
      <dgm:spPr/>
      <dgm:t>
        <a:bodyPr/>
        <a:lstStyle/>
        <a:p>
          <a:endParaRPr lang="en-US"/>
        </a:p>
      </dgm:t>
    </dgm:pt>
    <dgm:pt modelId="{F85983E3-6F8D-4073-ABB7-BFE64AA5F0B8}" type="pres">
      <dgm:prSet presAssocID="{D0FEA72D-B9DA-4DAC-8F07-AAD05A26A39D}" presName="node" presStyleLbl="node1" presStyleIdx="0" presStyleCnt="3">
        <dgm:presLayoutVars>
          <dgm:bulletEnabled val="1"/>
        </dgm:presLayoutVars>
      </dgm:prSet>
      <dgm:spPr/>
      <dgm:t>
        <a:bodyPr/>
        <a:lstStyle/>
        <a:p>
          <a:endParaRPr lang="en-US"/>
        </a:p>
      </dgm:t>
    </dgm:pt>
    <dgm:pt modelId="{7E2CF439-7594-42E5-BCBD-047E007CA498}" type="pres">
      <dgm:prSet presAssocID="{C1E47EDA-E78D-48B4-BDB5-8CA9845BFA4D}" presName="parTrans" presStyleLbl="bgSibTrans2D1" presStyleIdx="1" presStyleCnt="3"/>
      <dgm:spPr/>
      <dgm:t>
        <a:bodyPr/>
        <a:lstStyle/>
        <a:p>
          <a:endParaRPr lang="en-US"/>
        </a:p>
      </dgm:t>
    </dgm:pt>
    <dgm:pt modelId="{9E823288-FB8D-406C-A671-9E4BCAAC556F}" type="pres">
      <dgm:prSet presAssocID="{ADC3C34E-2850-4710-B534-8F8497364B8B}" presName="node" presStyleLbl="node1" presStyleIdx="1" presStyleCnt="3">
        <dgm:presLayoutVars>
          <dgm:bulletEnabled val="1"/>
        </dgm:presLayoutVars>
      </dgm:prSet>
      <dgm:spPr/>
      <dgm:t>
        <a:bodyPr/>
        <a:lstStyle/>
        <a:p>
          <a:endParaRPr lang="en-US"/>
        </a:p>
      </dgm:t>
    </dgm:pt>
    <dgm:pt modelId="{937C5C71-8056-4311-9582-9D5CE9D43FBF}" type="pres">
      <dgm:prSet presAssocID="{35266E75-9346-405A-87BA-ED66773719ED}" presName="parTrans" presStyleLbl="bgSibTrans2D1" presStyleIdx="2" presStyleCnt="3"/>
      <dgm:spPr/>
      <dgm:t>
        <a:bodyPr/>
        <a:lstStyle/>
        <a:p>
          <a:endParaRPr lang="en-US"/>
        </a:p>
      </dgm:t>
    </dgm:pt>
    <dgm:pt modelId="{317B74CD-1955-4F3F-848D-F1EB884A9BF7}" type="pres">
      <dgm:prSet presAssocID="{529725B5-91E0-4B1A-B2EE-9CB5C6A2B84C}" presName="node" presStyleLbl="node1" presStyleIdx="2" presStyleCnt="3">
        <dgm:presLayoutVars>
          <dgm:bulletEnabled val="1"/>
        </dgm:presLayoutVars>
      </dgm:prSet>
      <dgm:spPr/>
      <dgm:t>
        <a:bodyPr/>
        <a:lstStyle/>
        <a:p>
          <a:endParaRPr lang="en-US"/>
        </a:p>
      </dgm:t>
    </dgm:pt>
  </dgm:ptLst>
  <dgm:cxnLst>
    <dgm:cxn modelId="{F7F1944F-2FBA-437C-903D-5C1D802DBA2B}" type="presOf" srcId="{C1E47EDA-E78D-48B4-BDB5-8CA9845BFA4D}" destId="{7E2CF439-7594-42E5-BCBD-047E007CA498}" srcOrd="0" destOrd="0" presId="urn:microsoft.com/office/officeart/2005/8/layout/radial4"/>
    <dgm:cxn modelId="{41653E0A-BE20-4B64-A81E-7ADA2B023DF5}" type="presOf" srcId="{4B7A51B5-F8DA-4BF6-953C-A5EA1955E109}" destId="{A714DE06-6916-48BA-9897-7D25A938D656}" srcOrd="0" destOrd="0" presId="urn:microsoft.com/office/officeart/2005/8/layout/radial4"/>
    <dgm:cxn modelId="{3CDADF3C-ADD5-48C5-A132-9FD38067523D}" type="presOf" srcId="{D0FEA72D-B9DA-4DAC-8F07-AAD05A26A39D}" destId="{F85983E3-6F8D-4073-ABB7-BFE64AA5F0B8}" srcOrd="0" destOrd="0" presId="urn:microsoft.com/office/officeart/2005/8/layout/radial4"/>
    <dgm:cxn modelId="{2C847656-D87E-4F56-A74D-2E28B812BA3D}" srcId="{4B7A51B5-F8DA-4BF6-953C-A5EA1955E109}" destId="{529725B5-91E0-4B1A-B2EE-9CB5C6A2B84C}" srcOrd="2" destOrd="0" parTransId="{35266E75-9346-405A-87BA-ED66773719ED}" sibTransId="{ABE4D53C-05D1-43D6-BFD2-ACE65818B7DF}"/>
    <dgm:cxn modelId="{D2379335-EFC6-4C91-992F-755A87B67BB9}" type="presOf" srcId="{246060FD-5857-4223-A27F-C08EA2FF237A}" destId="{1DE5A077-0D69-4ED0-AF5D-D64902869513}" srcOrd="0" destOrd="0" presId="urn:microsoft.com/office/officeart/2005/8/layout/radial4"/>
    <dgm:cxn modelId="{85FC715D-EB30-4977-9DFD-92724F7B7CAF}" type="presOf" srcId="{529725B5-91E0-4B1A-B2EE-9CB5C6A2B84C}" destId="{317B74CD-1955-4F3F-848D-F1EB884A9BF7}" srcOrd="0" destOrd="0" presId="urn:microsoft.com/office/officeart/2005/8/layout/radial4"/>
    <dgm:cxn modelId="{4135AF27-FBA3-432F-82ED-0825A480B8FD}" srcId="{FD3443DE-BE53-4254-B7D7-2AEB07C24D62}" destId="{4B7A51B5-F8DA-4BF6-953C-A5EA1955E109}" srcOrd="0" destOrd="0" parTransId="{0332C10C-3358-4197-B340-5CFF72F81BB1}" sibTransId="{BE8201FF-8D9C-473B-B156-D7DD33DC8F24}"/>
    <dgm:cxn modelId="{D3AD18BB-914C-4980-9520-691048FF8CE8}" type="presOf" srcId="{FD3443DE-BE53-4254-B7D7-2AEB07C24D62}" destId="{F3BE4E6E-024C-418D-9179-E670B508D72D}" srcOrd="0" destOrd="0" presId="urn:microsoft.com/office/officeart/2005/8/layout/radial4"/>
    <dgm:cxn modelId="{485B4C53-EBF1-4388-9685-146C66C9DF53}" type="presOf" srcId="{35266E75-9346-405A-87BA-ED66773719ED}" destId="{937C5C71-8056-4311-9582-9D5CE9D43FBF}" srcOrd="0" destOrd="0" presId="urn:microsoft.com/office/officeart/2005/8/layout/radial4"/>
    <dgm:cxn modelId="{C11A9945-462E-446B-8950-2DCF7AA8932C}" srcId="{4B7A51B5-F8DA-4BF6-953C-A5EA1955E109}" destId="{ADC3C34E-2850-4710-B534-8F8497364B8B}" srcOrd="1" destOrd="0" parTransId="{C1E47EDA-E78D-48B4-BDB5-8CA9845BFA4D}" sibTransId="{172C0E8E-3127-44B0-8C0F-A2C4A4170DA0}"/>
    <dgm:cxn modelId="{61CAF44A-3077-45E0-87E7-5C55DB030CA0}" type="presOf" srcId="{ADC3C34E-2850-4710-B534-8F8497364B8B}" destId="{9E823288-FB8D-406C-A671-9E4BCAAC556F}" srcOrd="0" destOrd="0" presId="urn:microsoft.com/office/officeart/2005/8/layout/radial4"/>
    <dgm:cxn modelId="{2EEBE040-271F-4386-8B9C-76D68A6244FC}" srcId="{4B7A51B5-F8DA-4BF6-953C-A5EA1955E109}" destId="{D0FEA72D-B9DA-4DAC-8F07-AAD05A26A39D}" srcOrd="0" destOrd="0" parTransId="{246060FD-5857-4223-A27F-C08EA2FF237A}" sibTransId="{24196CA9-BF7D-4174-B205-644E1DDFE434}"/>
    <dgm:cxn modelId="{4F5616BA-ACB8-4BDD-8F7C-9C7A8F583284}" type="presParOf" srcId="{F3BE4E6E-024C-418D-9179-E670B508D72D}" destId="{A714DE06-6916-48BA-9897-7D25A938D656}" srcOrd="0" destOrd="0" presId="urn:microsoft.com/office/officeart/2005/8/layout/radial4"/>
    <dgm:cxn modelId="{07B21BC9-F52A-449F-9C65-2A463A0093B5}" type="presParOf" srcId="{F3BE4E6E-024C-418D-9179-E670B508D72D}" destId="{1DE5A077-0D69-4ED0-AF5D-D64902869513}" srcOrd="1" destOrd="0" presId="urn:microsoft.com/office/officeart/2005/8/layout/radial4"/>
    <dgm:cxn modelId="{FDD2FF0B-B6F0-4F0D-9944-65CF06B90F5F}" type="presParOf" srcId="{F3BE4E6E-024C-418D-9179-E670B508D72D}" destId="{F85983E3-6F8D-4073-ABB7-BFE64AA5F0B8}" srcOrd="2" destOrd="0" presId="urn:microsoft.com/office/officeart/2005/8/layout/radial4"/>
    <dgm:cxn modelId="{96178311-74CB-4A10-9726-F186486C676C}" type="presParOf" srcId="{F3BE4E6E-024C-418D-9179-E670B508D72D}" destId="{7E2CF439-7594-42E5-BCBD-047E007CA498}" srcOrd="3" destOrd="0" presId="urn:microsoft.com/office/officeart/2005/8/layout/radial4"/>
    <dgm:cxn modelId="{B0E74145-97A1-4714-BDD8-C678F99C1DB1}" type="presParOf" srcId="{F3BE4E6E-024C-418D-9179-E670B508D72D}" destId="{9E823288-FB8D-406C-A671-9E4BCAAC556F}" srcOrd="4" destOrd="0" presId="urn:microsoft.com/office/officeart/2005/8/layout/radial4"/>
    <dgm:cxn modelId="{B9E58157-38F9-4B11-B2E2-63C5167D3286}" type="presParOf" srcId="{F3BE4E6E-024C-418D-9179-E670B508D72D}" destId="{937C5C71-8056-4311-9582-9D5CE9D43FBF}" srcOrd="5" destOrd="0" presId="urn:microsoft.com/office/officeart/2005/8/layout/radial4"/>
    <dgm:cxn modelId="{38804AB7-83D7-46C5-84F3-27E3E8CAD175}" type="presParOf" srcId="{F3BE4E6E-024C-418D-9179-E670B508D72D}" destId="{317B74CD-1955-4F3F-848D-F1EB884A9BF7}" srcOrd="6" destOrd="0" presId="urn:microsoft.com/office/officeart/2005/8/layout/radial4"/>
  </dgm:cxnLst>
  <dgm:bg>
    <a:solidFill>
      <a:schemeClr val="bg1"/>
    </a:solid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91C78E-3EFE-44E8-8158-B8FB665A7A6F}" type="doc">
      <dgm:prSet loTypeId="urn:microsoft.com/office/officeart/2005/8/layout/cycle5" loCatId="cycle" qsTypeId="urn:microsoft.com/office/officeart/2005/8/quickstyle/simple1" qsCatId="simple" csTypeId="urn:microsoft.com/office/officeart/2005/8/colors/accent5_4" csCatId="accent5" phldr="1"/>
      <dgm:spPr/>
      <dgm:t>
        <a:bodyPr/>
        <a:lstStyle/>
        <a:p>
          <a:endParaRPr lang="en-US"/>
        </a:p>
      </dgm:t>
    </dgm:pt>
    <dgm:pt modelId="{47E43DE2-3EF8-4424-AE65-F6FE337E6F87}">
      <dgm:prSet phldrT="[Text]"/>
      <dgm:spPr/>
      <dgm:t>
        <a:bodyPr/>
        <a:lstStyle/>
        <a:p>
          <a:r>
            <a:rPr lang="en-US" dirty="0" smtClean="0"/>
            <a:t>Monitor</a:t>
          </a:r>
          <a:endParaRPr lang="en-US" dirty="0"/>
        </a:p>
      </dgm:t>
    </dgm:pt>
    <dgm:pt modelId="{0EA2A74F-8355-49E0-BFCA-E81CFD63B4E8}" type="parTrans" cxnId="{0577E65D-C857-4A3E-A9F5-B906AA82E38E}">
      <dgm:prSet/>
      <dgm:spPr/>
      <dgm:t>
        <a:bodyPr/>
        <a:lstStyle/>
        <a:p>
          <a:endParaRPr lang="en-US"/>
        </a:p>
      </dgm:t>
    </dgm:pt>
    <dgm:pt modelId="{51936F06-4521-4769-8509-677676A361EE}" type="sibTrans" cxnId="{0577E65D-C857-4A3E-A9F5-B906AA82E38E}">
      <dgm:prSet/>
      <dgm:spPr/>
      <dgm:t>
        <a:bodyPr/>
        <a:lstStyle/>
        <a:p>
          <a:endParaRPr lang="en-US"/>
        </a:p>
      </dgm:t>
    </dgm:pt>
    <dgm:pt modelId="{65506544-FAD7-4EBD-97F4-073666A31152}">
      <dgm:prSet phldrT="[Text]"/>
      <dgm:spPr/>
      <dgm:t>
        <a:bodyPr/>
        <a:lstStyle/>
        <a:p>
          <a:r>
            <a:rPr lang="en-US" dirty="0" smtClean="0"/>
            <a:t>Respond</a:t>
          </a:r>
          <a:endParaRPr lang="en-US" dirty="0"/>
        </a:p>
      </dgm:t>
    </dgm:pt>
    <dgm:pt modelId="{389D2C3F-CDAB-4237-883D-45A49D0EA104}" type="parTrans" cxnId="{C171F4F3-CE0E-4F8F-A50A-4AFAF4ED5D79}">
      <dgm:prSet/>
      <dgm:spPr/>
      <dgm:t>
        <a:bodyPr/>
        <a:lstStyle/>
        <a:p>
          <a:endParaRPr lang="en-US"/>
        </a:p>
      </dgm:t>
    </dgm:pt>
    <dgm:pt modelId="{6979BB50-0492-4078-974D-5F44355BE08F}" type="sibTrans" cxnId="{C171F4F3-CE0E-4F8F-A50A-4AFAF4ED5D79}">
      <dgm:prSet/>
      <dgm:spPr/>
      <dgm:t>
        <a:bodyPr/>
        <a:lstStyle/>
        <a:p>
          <a:endParaRPr lang="en-US"/>
        </a:p>
      </dgm:t>
    </dgm:pt>
    <dgm:pt modelId="{1B852D11-01D4-4D35-ABBC-2AA14A32E62C}">
      <dgm:prSet phldrT="[Text]"/>
      <dgm:spPr/>
      <dgm:t>
        <a:bodyPr/>
        <a:lstStyle/>
        <a:p>
          <a:r>
            <a:rPr lang="en-US" dirty="0" smtClean="0"/>
            <a:t>Content</a:t>
          </a:r>
          <a:endParaRPr lang="en-US" dirty="0"/>
        </a:p>
      </dgm:t>
    </dgm:pt>
    <dgm:pt modelId="{147B6172-7A94-45EE-83B3-F2CBADF9C31D}" type="parTrans" cxnId="{3738DA7B-397C-45BC-BA6A-314A7D3870C1}">
      <dgm:prSet/>
      <dgm:spPr/>
      <dgm:t>
        <a:bodyPr/>
        <a:lstStyle/>
        <a:p>
          <a:endParaRPr lang="en-US"/>
        </a:p>
      </dgm:t>
    </dgm:pt>
    <dgm:pt modelId="{8E4E5825-50CD-4309-BC26-BD987A18796D}" type="sibTrans" cxnId="{3738DA7B-397C-45BC-BA6A-314A7D3870C1}">
      <dgm:prSet/>
      <dgm:spPr/>
      <dgm:t>
        <a:bodyPr/>
        <a:lstStyle/>
        <a:p>
          <a:endParaRPr lang="en-US"/>
        </a:p>
      </dgm:t>
    </dgm:pt>
    <dgm:pt modelId="{33419A71-CA3D-4C4F-A75E-ACE2261D00F4}">
      <dgm:prSet phldrT="[Text]"/>
      <dgm:spPr/>
      <dgm:t>
        <a:bodyPr/>
        <a:lstStyle/>
        <a:p>
          <a:r>
            <a:rPr lang="en-US" dirty="0" smtClean="0"/>
            <a:t>Engage</a:t>
          </a:r>
          <a:endParaRPr lang="en-US" dirty="0"/>
        </a:p>
      </dgm:t>
    </dgm:pt>
    <dgm:pt modelId="{F6BD23F5-BB25-4573-82E3-EE82CEA76DD3}" type="parTrans" cxnId="{598F825D-7BA2-4C67-842F-24F12C9AFB70}">
      <dgm:prSet/>
      <dgm:spPr/>
      <dgm:t>
        <a:bodyPr/>
        <a:lstStyle/>
        <a:p>
          <a:endParaRPr lang="en-US"/>
        </a:p>
      </dgm:t>
    </dgm:pt>
    <dgm:pt modelId="{4A33D20E-9412-4FA6-9202-ECDBD9F8EEA3}" type="sibTrans" cxnId="{598F825D-7BA2-4C67-842F-24F12C9AFB70}">
      <dgm:prSet/>
      <dgm:spPr/>
      <dgm:t>
        <a:bodyPr/>
        <a:lstStyle/>
        <a:p>
          <a:endParaRPr lang="en-US"/>
        </a:p>
      </dgm:t>
    </dgm:pt>
    <dgm:pt modelId="{7BB4C36D-F717-4C8B-A04E-401197B035E0}">
      <dgm:prSet phldrT="[Text]"/>
      <dgm:spPr/>
      <dgm:t>
        <a:bodyPr/>
        <a:lstStyle/>
        <a:p>
          <a:r>
            <a:rPr lang="en-US" dirty="0" smtClean="0"/>
            <a:t>Measure</a:t>
          </a:r>
          <a:endParaRPr lang="en-US" dirty="0"/>
        </a:p>
      </dgm:t>
    </dgm:pt>
    <dgm:pt modelId="{8E395913-421D-467E-BE76-3A7FA54B8142}" type="parTrans" cxnId="{E7B19053-9A48-45B6-8036-61801F283FE0}">
      <dgm:prSet/>
      <dgm:spPr/>
      <dgm:t>
        <a:bodyPr/>
        <a:lstStyle/>
        <a:p>
          <a:endParaRPr lang="en-US"/>
        </a:p>
      </dgm:t>
    </dgm:pt>
    <dgm:pt modelId="{3F8EF63E-C957-40FE-8905-B9F086177CFC}" type="sibTrans" cxnId="{E7B19053-9A48-45B6-8036-61801F283FE0}">
      <dgm:prSet/>
      <dgm:spPr/>
      <dgm:t>
        <a:bodyPr/>
        <a:lstStyle/>
        <a:p>
          <a:endParaRPr lang="en-US"/>
        </a:p>
      </dgm:t>
    </dgm:pt>
    <dgm:pt modelId="{A366FD08-6A31-4176-83D6-09F8EB5BBA81}" type="pres">
      <dgm:prSet presAssocID="{1B91C78E-3EFE-44E8-8158-B8FB665A7A6F}" presName="cycle" presStyleCnt="0">
        <dgm:presLayoutVars>
          <dgm:dir/>
          <dgm:resizeHandles val="exact"/>
        </dgm:presLayoutVars>
      </dgm:prSet>
      <dgm:spPr/>
      <dgm:t>
        <a:bodyPr/>
        <a:lstStyle/>
        <a:p>
          <a:endParaRPr lang="en-US"/>
        </a:p>
      </dgm:t>
    </dgm:pt>
    <dgm:pt modelId="{76BC4B8D-555F-4077-9F2F-1993D05B7EA1}" type="pres">
      <dgm:prSet presAssocID="{47E43DE2-3EF8-4424-AE65-F6FE337E6F87}" presName="node" presStyleLbl="node1" presStyleIdx="0" presStyleCnt="5">
        <dgm:presLayoutVars>
          <dgm:bulletEnabled val="1"/>
        </dgm:presLayoutVars>
      </dgm:prSet>
      <dgm:spPr/>
      <dgm:t>
        <a:bodyPr/>
        <a:lstStyle/>
        <a:p>
          <a:endParaRPr lang="en-US"/>
        </a:p>
      </dgm:t>
    </dgm:pt>
    <dgm:pt modelId="{FABCFF6F-A6BC-4C3D-A2B2-3D7BC2FB260D}" type="pres">
      <dgm:prSet presAssocID="{47E43DE2-3EF8-4424-AE65-F6FE337E6F87}" presName="spNode" presStyleCnt="0"/>
      <dgm:spPr/>
      <dgm:t>
        <a:bodyPr/>
        <a:lstStyle/>
        <a:p>
          <a:endParaRPr lang="en-US"/>
        </a:p>
      </dgm:t>
    </dgm:pt>
    <dgm:pt modelId="{8AAAB05A-72B6-4C31-9431-314BC55B22CF}" type="pres">
      <dgm:prSet presAssocID="{51936F06-4521-4769-8509-677676A361EE}" presName="sibTrans" presStyleLbl="sibTrans1D1" presStyleIdx="0" presStyleCnt="5"/>
      <dgm:spPr/>
      <dgm:t>
        <a:bodyPr/>
        <a:lstStyle/>
        <a:p>
          <a:endParaRPr lang="en-US"/>
        </a:p>
      </dgm:t>
    </dgm:pt>
    <dgm:pt modelId="{7EA4370F-B06D-47CC-A067-027F34061643}" type="pres">
      <dgm:prSet presAssocID="{65506544-FAD7-4EBD-97F4-073666A31152}" presName="node" presStyleLbl="node1" presStyleIdx="1" presStyleCnt="5">
        <dgm:presLayoutVars>
          <dgm:bulletEnabled val="1"/>
        </dgm:presLayoutVars>
      </dgm:prSet>
      <dgm:spPr/>
      <dgm:t>
        <a:bodyPr/>
        <a:lstStyle/>
        <a:p>
          <a:endParaRPr lang="en-US"/>
        </a:p>
      </dgm:t>
    </dgm:pt>
    <dgm:pt modelId="{A4C88ED2-8B4B-49CC-ACB6-F4A8585FA916}" type="pres">
      <dgm:prSet presAssocID="{65506544-FAD7-4EBD-97F4-073666A31152}" presName="spNode" presStyleCnt="0"/>
      <dgm:spPr/>
      <dgm:t>
        <a:bodyPr/>
        <a:lstStyle/>
        <a:p>
          <a:endParaRPr lang="en-US"/>
        </a:p>
      </dgm:t>
    </dgm:pt>
    <dgm:pt modelId="{59BEE646-2B15-4920-8CE1-9D4321BE55F5}" type="pres">
      <dgm:prSet presAssocID="{6979BB50-0492-4078-974D-5F44355BE08F}" presName="sibTrans" presStyleLbl="sibTrans1D1" presStyleIdx="1" presStyleCnt="5"/>
      <dgm:spPr/>
      <dgm:t>
        <a:bodyPr/>
        <a:lstStyle/>
        <a:p>
          <a:endParaRPr lang="en-US"/>
        </a:p>
      </dgm:t>
    </dgm:pt>
    <dgm:pt modelId="{A093D32B-5C82-43DD-90A2-CFFDE1C7C68D}" type="pres">
      <dgm:prSet presAssocID="{1B852D11-01D4-4D35-ABBC-2AA14A32E62C}" presName="node" presStyleLbl="node1" presStyleIdx="2" presStyleCnt="5">
        <dgm:presLayoutVars>
          <dgm:bulletEnabled val="1"/>
        </dgm:presLayoutVars>
      </dgm:prSet>
      <dgm:spPr/>
      <dgm:t>
        <a:bodyPr/>
        <a:lstStyle/>
        <a:p>
          <a:endParaRPr lang="en-US"/>
        </a:p>
      </dgm:t>
    </dgm:pt>
    <dgm:pt modelId="{9CCEDCFA-D031-46A3-BC41-EFF2301C1327}" type="pres">
      <dgm:prSet presAssocID="{1B852D11-01D4-4D35-ABBC-2AA14A32E62C}" presName="spNode" presStyleCnt="0"/>
      <dgm:spPr/>
      <dgm:t>
        <a:bodyPr/>
        <a:lstStyle/>
        <a:p>
          <a:endParaRPr lang="en-US"/>
        </a:p>
      </dgm:t>
    </dgm:pt>
    <dgm:pt modelId="{E3D5F754-A2AC-425F-A054-761729988B56}" type="pres">
      <dgm:prSet presAssocID="{8E4E5825-50CD-4309-BC26-BD987A18796D}" presName="sibTrans" presStyleLbl="sibTrans1D1" presStyleIdx="2" presStyleCnt="5"/>
      <dgm:spPr/>
      <dgm:t>
        <a:bodyPr/>
        <a:lstStyle/>
        <a:p>
          <a:endParaRPr lang="en-US"/>
        </a:p>
      </dgm:t>
    </dgm:pt>
    <dgm:pt modelId="{696EDBE2-82AB-4360-BBAE-96B5EDDF387A}" type="pres">
      <dgm:prSet presAssocID="{33419A71-CA3D-4C4F-A75E-ACE2261D00F4}" presName="node" presStyleLbl="node1" presStyleIdx="3" presStyleCnt="5">
        <dgm:presLayoutVars>
          <dgm:bulletEnabled val="1"/>
        </dgm:presLayoutVars>
      </dgm:prSet>
      <dgm:spPr/>
      <dgm:t>
        <a:bodyPr/>
        <a:lstStyle/>
        <a:p>
          <a:endParaRPr lang="en-US"/>
        </a:p>
      </dgm:t>
    </dgm:pt>
    <dgm:pt modelId="{B2D0CC67-CA4F-41AD-B379-CC0336650C3F}" type="pres">
      <dgm:prSet presAssocID="{33419A71-CA3D-4C4F-A75E-ACE2261D00F4}" presName="spNode" presStyleCnt="0"/>
      <dgm:spPr/>
      <dgm:t>
        <a:bodyPr/>
        <a:lstStyle/>
        <a:p>
          <a:endParaRPr lang="en-US"/>
        </a:p>
      </dgm:t>
    </dgm:pt>
    <dgm:pt modelId="{B200CD8D-C2AB-4BFB-8C63-8E093E952087}" type="pres">
      <dgm:prSet presAssocID="{4A33D20E-9412-4FA6-9202-ECDBD9F8EEA3}" presName="sibTrans" presStyleLbl="sibTrans1D1" presStyleIdx="3" presStyleCnt="5"/>
      <dgm:spPr/>
      <dgm:t>
        <a:bodyPr/>
        <a:lstStyle/>
        <a:p>
          <a:endParaRPr lang="en-US"/>
        </a:p>
      </dgm:t>
    </dgm:pt>
    <dgm:pt modelId="{D93821D2-2E70-44CC-AA01-ECF4C8B0A0C4}" type="pres">
      <dgm:prSet presAssocID="{7BB4C36D-F717-4C8B-A04E-401197B035E0}" presName="node" presStyleLbl="node1" presStyleIdx="4" presStyleCnt="5">
        <dgm:presLayoutVars>
          <dgm:bulletEnabled val="1"/>
        </dgm:presLayoutVars>
      </dgm:prSet>
      <dgm:spPr/>
      <dgm:t>
        <a:bodyPr/>
        <a:lstStyle/>
        <a:p>
          <a:endParaRPr lang="en-US"/>
        </a:p>
      </dgm:t>
    </dgm:pt>
    <dgm:pt modelId="{29481B17-551E-40C6-BD0A-0A52D5193C4E}" type="pres">
      <dgm:prSet presAssocID="{7BB4C36D-F717-4C8B-A04E-401197B035E0}" presName="spNode" presStyleCnt="0"/>
      <dgm:spPr/>
      <dgm:t>
        <a:bodyPr/>
        <a:lstStyle/>
        <a:p>
          <a:endParaRPr lang="en-US"/>
        </a:p>
      </dgm:t>
    </dgm:pt>
    <dgm:pt modelId="{8843C9E7-8014-42F1-B2B4-9B142E567038}" type="pres">
      <dgm:prSet presAssocID="{3F8EF63E-C957-40FE-8905-B9F086177CFC}" presName="sibTrans" presStyleLbl="sibTrans1D1" presStyleIdx="4" presStyleCnt="5"/>
      <dgm:spPr/>
      <dgm:t>
        <a:bodyPr/>
        <a:lstStyle/>
        <a:p>
          <a:endParaRPr lang="en-US"/>
        </a:p>
      </dgm:t>
    </dgm:pt>
  </dgm:ptLst>
  <dgm:cxnLst>
    <dgm:cxn modelId="{E7B19053-9A48-45B6-8036-61801F283FE0}" srcId="{1B91C78E-3EFE-44E8-8158-B8FB665A7A6F}" destId="{7BB4C36D-F717-4C8B-A04E-401197B035E0}" srcOrd="4" destOrd="0" parTransId="{8E395913-421D-467E-BE76-3A7FA54B8142}" sibTransId="{3F8EF63E-C957-40FE-8905-B9F086177CFC}"/>
    <dgm:cxn modelId="{3738DA7B-397C-45BC-BA6A-314A7D3870C1}" srcId="{1B91C78E-3EFE-44E8-8158-B8FB665A7A6F}" destId="{1B852D11-01D4-4D35-ABBC-2AA14A32E62C}" srcOrd="2" destOrd="0" parTransId="{147B6172-7A94-45EE-83B3-F2CBADF9C31D}" sibTransId="{8E4E5825-50CD-4309-BC26-BD987A18796D}"/>
    <dgm:cxn modelId="{0B5D5FF5-CA4F-4619-AE38-DA024BFEE266}" type="presOf" srcId="{33419A71-CA3D-4C4F-A75E-ACE2261D00F4}" destId="{696EDBE2-82AB-4360-BBAE-96B5EDDF387A}" srcOrd="0" destOrd="0" presId="urn:microsoft.com/office/officeart/2005/8/layout/cycle5"/>
    <dgm:cxn modelId="{BB4CEB1B-FBDE-402D-A594-1A07E07B5205}" type="presOf" srcId="{1B91C78E-3EFE-44E8-8158-B8FB665A7A6F}" destId="{A366FD08-6A31-4176-83D6-09F8EB5BBA81}" srcOrd="0" destOrd="0" presId="urn:microsoft.com/office/officeart/2005/8/layout/cycle5"/>
    <dgm:cxn modelId="{0D101036-8A65-4DEB-ABD7-39610B0EB1BD}" type="presOf" srcId="{1B852D11-01D4-4D35-ABBC-2AA14A32E62C}" destId="{A093D32B-5C82-43DD-90A2-CFFDE1C7C68D}" srcOrd="0" destOrd="0" presId="urn:microsoft.com/office/officeart/2005/8/layout/cycle5"/>
    <dgm:cxn modelId="{6C0B2B24-41D0-4ACD-894C-5A724273BFDB}" type="presOf" srcId="{3F8EF63E-C957-40FE-8905-B9F086177CFC}" destId="{8843C9E7-8014-42F1-B2B4-9B142E567038}" srcOrd="0" destOrd="0" presId="urn:microsoft.com/office/officeart/2005/8/layout/cycle5"/>
    <dgm:cxn modelId="{C171F4F3-CE0E-4F8F-A50A-4AFAF4ED5D79}" srcId="{1B91C78E-3EFE-44E8-8158-B8FB665A7A6F}" destId="{65506544-FAD7-4EBD-97F4-073666A31152}" srcOrd="1" destOrd="0" parTransId="{389D2C3F-CDAB-4237-883D-45A49D0EA104}" sibTransId="{6979BB50-0492-4078-974D-5F44355BE08F}"/>
    <dgm:cxn modelId="{22E7D801-6077-47F7-832E-53720D1F6B35}" type="presOf" srcId="{4A33D20E-9412-4FA6-9202-ECDBD9F8EEA3}" destId="{B200CD8D-C2AB-4BFB-8C63-8E093E952087}" srcOrd="0" destOrd="0" presId="urn:microsoft.com/office/officeart/2005/8/layout/cycle5"/>
    <dgm:cxn modelId="{0E880834-BCE2-45E0-B354-06DFB85229C7}" type="presOf" srcId="{65506544-FAD7-4EBD-97F4-073666A31152}" destId="{7EA4370F-B06D-47CC-A067-027F34061643}" srcOrd="0" destOrd="0" presId="urn:microsoft.com/office/officeart/2005/8/layout/cycle5"/>
    <dgm:cxn modelId="{598F825D-7BA2-4C67-842F-24F12C9AFB70}" srcId="{1B91C78E-3EFE-44E8-8158-B8FB665A7A6F}" destId="{33419A71-CA3D-4C4F-A75E-ACE2261D00F4}" srcOrd="3" destOrd="0" parTransId="{F6BD23F5-BB25-4573-82E3-EE82CEA76DD3}" sibTransId="{4A33D20E-9412-4FA6-9202-ECDBD9F8EEA3}"/>
    <dgm:cxn modelId="{832646E6-E2CF-4BA4-BCCB-930FBCBEF64A}" type="presOf" srcId="{47E43DE2-3EF8-4424-AE65-F6FE337E6F87}" destId="{76BC4B8D-555F-4077-9F2F-1993D05B7EA1}" srcOrd="0" destOrd="0" presId="urn:microsoft.com/office/officeart/2005/8/layout/cycle5"/>
    <dgm:cxn modelId="{60AE83EA-AF48-4CF4-A6C2-E3E203F8DE43}" type="presOf" srcId="{6979BB50-0492-4078-974D-5F44355BE08F}" destId="{59BEE646-2B15-4920-8CE1-9D4321BE55F5}" srcOrd="0" destOrd="0" presId="urn:microsoft.com/office/officeart/2005/8/layout/cycle5"/>
    <dgm:cxn modelId="{D6F74B5E-ACA5-4202-8B0D-36FB76D2AF20}" type="presOf" srcId="{51936F06-4521-4769-8509-677676A361EE}" destId="{8AAAB05A-72B6-4C31-9431-314BC55B22CF}" srcOrd="0" destOrd="0" presId="urn:microsoft.com/office/officeart/2005/8/layout/cycle5"/>
    <dgm:cxn modelId="{98BFEC74-4348-4973-893C-96931805AE70}" type="presOf" srcId="{8E4E5825-50CD-4309-BC26-BD987A18796D}" destId="{E3D5F754-A2AC-425F-A054-761729988B56}" srcOrd="0" destOrd="0" presId="urn:microsoft.com/office/officeart/2005/8/layout/cycle5"/>
    <dgm:cxn modelId="{0577E65D-C857-4A3E-A9F5-B906AA82E38E}" srcId="{1B91C78E-3EFE-44E8-8158-B8FB665A7A6F}" destId="{47E43DE2-3EF8-4424-AE65-F6FE337E6F87}" srcOrd="0" destOrd="0" parTransId="{0EA2A74F-8355-49E0-BFCA-E81CFD63B4E8}" sibTransId="{51936F06-4521-4769-8509-677676A361EE}"/>
    <dgm:cxn modelId="{B012963B-3EB0-45C7-A555-3863B07ACA18}" type="presOf" srcId="{7BB4C36D-F717-4C8B-A04E-401197B035E0}" destId="{D93821D2-2E70-44CC-AA01-ECF4C8B0A0C4}" srcOrd="0" destOrd="0" presId="urn:microsoft.com/office/officeart/2005/8/layout/cycle5"/>
    <dgm:cxn modelId="{2AB0F2D8-F2A4-40E4-9CC7-5D1AD885CB75}" type="presParOf" srcId="{A366FD08-6A31-4176-83D6-09F8EB5BBA81}" destId="{76BC4B8D-555F-4077-9F2F-1993D05B7EA1}" srcOrd="0" destOrd="0" presId="urn:microsoft.com/office/officeart/2005/8/layout/cycle5"/>
    <dgm:cxn modelId="{86421822-9F7E-4075-BA88-686D87764F30}" type="presParOf" srcId="{A366FD08-6A31-4176-83D6-09F8EB5BBA81}" destId="{FABCFF6F-A6BC-4C3D-A2B2-3D7BC2FB260D}" srcOrd="1" destOrd="0" presId="urn:microsoft.com/office/officeart/2005/8/layout/cycle5"/>
    <dgm:cxn modelId="{06310F6E-F049-449D-B94D-175477E2E730}" type="presParOf" srcId="{A366FD08-6A31-4176-83D6-09F8EB5BBA81}" destId="{8AAAB05A-72B6-4C31-9431-314BC55B22CF}" srcOrd="2" destOrd="0" presId="urn:microsoft.com/office/officeart/2005/8/layout/cycle5"/>
    <dgm:cxn modelId="{C577275A-BE5D-4F78-B285-EAF721AA0B8C}" type="presParOf" srcId="{A366FD08-6A31-4176-83D6-09F8EB5BBA81}" destId="{7EA4370F-B06D-47CC-A067-027F34061643}" srcOrd="3" destOrd="0" presId="urn:microsoft.com/office/officeart/2005/8/layout/cycle5"/>
    <dgm:cxn modelId="{2C93674A-15D9-40CB-867C-C13EFF168434}" type="presParOf" srcId="{A366FD08-6A31-4176-83D6-09F8EB5BBA81}" destId="{A4C88ED2-8B4B-49CC-ACB6-F4A8585FA916}" srcOrd="4" destOrd="0" presId="urn:microsoft.com/office/officeart/2005/8/layout/cycle5"/>
    <dgm:cxn modelId="{0F5D8BEF-BEA4-4B43-BF30-389085F10789}" type="presParOf" srcId="{A366FD08-6A31-4176-83D6-09F8EB5BBA81}" destId="{59BEE646-2B15-4920-8CE1-9D4321BE55F5}" srcOrd="5" destOrd="0" presId="urn:microsoft.com/office/officeart/2005/8/layout/cycle5"/>
    <dgm:cxn modelId="{775BCC32-5F57-45C3-825A-5C78F00DAB4B}" type="presParOf" srcId="{A366FD08-6A31-4176-83D6-09F8EB5BBA81}" destId="{A093D32B-5C82-43DD-90A2-CFFDE1C7C68D}" srcOrd="6" destOrd="0" presId="urn:microsoft.com/office/officeart/2005/8/layout/cycle5"/>
    <dgm:cxn modelId="{AA2D969A-5945-4BDD-9D2A-F8CF4D64C1FD}" type="presParOf" srcId="{A366FD08-6A31-4176-83D6-09F8EB5BBA81}" destId="{9CCEDCFA-D031-46A3-BC41-EFF2301C1327}" srcOrd="7" destOrd="0" presId="urn:microsoft.com/office/officeart/2005/8/layout/cycle5"/>
    <dgm:cxn modelId="{D43C3557-DC28-474D-B539-530138C68972}" type="presParOf" srcId="{A366FD08-6A31-4176-83D6-09F8EB5BBA81}" destId="{E3D5F754-A2AC-425F-A054-761729988B56}" srcOrd="8" destOrd="0" presId="urn:microsoft.com/office/officeart/2005/8/layout/cycle5"/>
    <dgm:cxn modelId="{7CC82B70-F96B-4911-91F7-0FBEFE6A5E04}" type="presParOf" srcId="{A366FD08-6A31-4176-83D6-09F8EB5BBA81}" destId="{696EDBE2-82AB-4360-BBAE-96B5EDDF387A}" srcOrd="9" destOrd="0" presId="urn:microsoft.com/office/officeart/2005/8/layout/cycle5"/>
    <dgm:cxn modelId="{968BB42B-300E-40D7-AB37-3619449EA260}" type="presParOf" srcId="{A366FD08-6A31-4176-83D6-09F8EB5BBA81}" destId="{B2D0CC67-CA4F-41AD-B379-CC0336650C3F}" srcOrd="10" destOrd="0" presId="urn:microsoft.com/office/officeart/2005/8/layout/cycle5"/>
    <dgm:cxn modelId="{658923CE-CB18-4E74-B2E0-00D08FF1A122}" type="presParOf" srcId="{A366FD08-6A31-4176-83D6-09F8EB5BBA81}" destId="{B200CD8D-C2AB-4BFB-8C63-8E093E952087}" srcOrd="11" destOrd="0" presId="urn:microsoft.com/office/officeart/2005/8/layout/cycle5"/>
    <dgm:cxn modelId="{48FD6EA5-5307-408A-8CA7-DC8EF90DC4F3}" type="presParOf" srcId="{A366FD08-6A31-4176-83D6-09F8EB5BBA81}" destId="{D93821D2-2E70-44CC-AA01-ECF4C8B0A0C4}" srcOrd="12" destOrd="0" presId="urn:microsoft.com/office/officeart/2005/8/layout/cycle5"/>
    <dgm:cxn modelId="{A80FCB64-A2C9-4C32-80B1-867257E9B182}" type="presParOf" srcId="{A366FD08-6A31-4176-83D6-09F8EB5BBA81}" destId="{29481B17-551E-40C6-BD0A-0A52D5193C4E}" srcOrd="13" destOrd="0" presId="urn:microsoft.com/office/officeart/2005/8/layout/cycle5"/>
    <dgm:cxn modelId="{22934CED-44E9-422E-9900-92C3BB835B7A}" type="presParOf" srcId="{A366FD08-6A31-4176-83D6-09F8EB5BBA81}" destId="{8843C9E7-8014-42F1-B2B4-9B142E567038}" srcOrd="14"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22725" y="0"/>
            <a:ext cx="3078163" cy="511175"/>
          </a:xfrm>
          <a:prstGeom prst="rect">
            <a:avLst/>
          </a:prstGeom>
        </p:spPr>
        <p:txBody>
          <a:bodyPr vert="horz" lIns="91440" tIns="45720" rIns="91440" bIns="45720" rtlCol="0"/>
          <a:lstStyle>
            <a:lvl1pPr algn="r">
              <a:defRPr sz="1200"/>
            </a:lvl1pPr>
          </a:lstStyle>
          <a:p>
            <a:fld id="{84B57AF9-0640-48FC-874B-3810180B6027}" type="datetimeFigureOut">
              <a:rPr lang="en-US" smtClean="0"/>
              <a:pPr/>
              <a:t>10/5/2011</a:t>
            </a:fld>
            <a:endParaRPr lang="en-US" dirty="0"/>
          </a:p>
        </p:txBody>
      </p:sp>
      <p:sp>
        <p:nvSpPr>
          <p:cNvPr id="4" name="Footer Placeholder 3"/>
          <p:cNvSpPr>
            <a:spLocks noGrp="1"/>
          </p:cNvSpPr>
          <p:nvPr>
            <p:ph type="ftr" sz="quarter" idx="2"/>
          </p:nvPr>
        </p:nvSpPr>
        <p:spPr>
          <a:xfrm>
            <a:off x="0" y="9717088"/>
            <a:ext cx="3078163" cy="5111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725" y="9717088"/>
            <a:ext cx="3078163" cy="511175"/>
          </a:xfrm>
          <a:prstGeom prst="rect">
            <a:avLst/>
          </a:prstGeom>
        </p:spPr>
        <p:txBody>
          <a:bodyPr vert="horz" lIns="91440" tIns="45720" rIns="91440" bIns="45720" rtlCol="0" anchor="b"/>
          <a:lstStyle>
            <a:lvl1pPr algn="r">
              <a:defRPr sz="1200"/>
            </a:lvl1pPr>
          </a:lstStyle>
          <a:p>
            <a:fld id="{FE056F35-D174-40D3-BA2C-2D88474F381C}" type="slidenum">
              <a:rPr lang="en-US" smtClean="0"/>
              <a:pPr/>
              <a:t>‹#›</a:t>
            </a:fld>
            <a:endParaRPr lang="en-US" dirty="0"/>
          </a:p>
        </p:txBody>
      </p:sp>
    </p:spTree>
    <p:extLst>
      <p:ext uri="{BB962C8B-B14F-4D97-AF65-F5344CB8AC3E}">
        <p14:creationId xmlns:p14="http://schemas.microsoft.com/office/powerpoint/2010/main" xmlns="" val="469292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493"/>
          </a:xfrm>
          <a:prstGeom prst="rect">
            <a:avLst/>
          </a:prstGeom>
        </p:spPr>
        <p:txBody>
          <a:bodyPr vert="horz" lIns="99039" tIns="49519" rIns="99039" bIns="49519" rtlCol="0"/>
          <a:lstStyle>
            <a:lvl1pPr algn="l">
              <a:defRPr sz="1300"/>
            </a:lvl1pPr>
          </a:lstStyle>
          <a:p>
            <a:endParaRPr lang="en-US" dirty="0"/>
          </a:p>
        </p:txBody>
      </p:sp>
      <p:sp>
        <p:nvSpPr>
          <p:cNvPr id="3" name="Date Placeholder 2"/>
          <p:cNvSpPr>
            <a:spLocks noGrp="1"/>
          </p:cNvSpPr>
          <p:nvPr>
            <p:ph type="dt" idx="1"/>
          </p:nvPr>
        </p:nvSpPr>
        <p:spPr>
          <a:xfrm>
            <a:off x="4023092" y="0"/>
            <a:ext cx="3077739" cy="511493"/>
          </a:xfrm>
          <a:prstGeom prst="rect">
            <a:avLst/>
          </a:prstGeom>
        </p:spPr>
        <p:txBody>
          <a:bodyPr vert="horz" lIns="99039" tIns="49519" rIns="99039" bIns="49519" rtlCol="0"/>
          <a:lstStyle>
            <a:lvl1pPr algn="r">
              <a:defRPr sz="1300"/>
            </a:lvl1pPr>
          </a:lstStyle>
          <a:p>
            <a:fld id="{846106A5-0370-46B4-B19D-F8E0891379A5}" type="datetimeFigureOut">
              <a:rPr lang="en-US" smtClean="0"/>
              <a:pPr/>
              <a:t>10/5/2011</a:t>
            </a:fld>
            <a:endParaRPr lang="en-US" dirty="0"/>
          </a:p>
        </p:txBody>
      </p:sp>
      <p:sp>
        <p:nvSpPr>
          <p:cNvPr id="4" name="Slide Image Placeholder 3"/>
          <p:cNvSpPr>
            <a:spLocks noGrp="1" noRot="1" noChangeAspect="1"/>
          </p:cNvSpPr>
          <p:nvPr>
            <p:ph type="sldImg" idx="2"/>
          </p:nvPr>
        </p:nvSpPr>
        <p:spPr>
          <a:xfrm>
            <a:off x="993775" y="766763"/>
            <a:ext cx="5114925" cy="3836987"/>
          </a:xfrm>
          <a:prstGeom prst="rect">
            <a:avLst/>
          </a:prstGeom>
          <a:noFill/>
          <a:ln w="12700">
            <a:solidFill>
              <a:prstClr val="black"/>
            </a:solidFill>
          </a:ln>
        </p:spPr>
        <p:txBody>
          <a:bodyPr vert="horz" lIns="99039" tIns="49519" rIns="99039" bIns="49519" rtlCol="0" anchor="ctr"/>
          <a:lstStyle/>
          <a:p>
            <a:endParaRPr lang="en-US" dirty="0"/>
          </a:p>
        </p:txBody>
      </p:sp>
      <p:sp>
        <p:nvSpPr>
          <p:cNvPr id="5" name="Notes Placeholder 4"/>
          <p:cNvSpPr>
            <a:spLocks noGrp="1"/>
          </p:cNvSpPr>
          <p:nvPr>
            <p:ph type="body" sz="quarter" idx="3"/>
          </p:nvPr>
        </p:nvSpPr>
        <p:spPr>
          <a:xfrm>
            <a:off x="710248" y="4859179"/>
            <a:ext cx="5681980" cy="4603433"/>
          </a:xfrm>
          <a:prstGeom prst="rect">
            <a:avLst/>
          </a:prstGeom>
        </p:spPr>
        <p:txBody>
          <a:bodyPr vert="horz" lIns="99039" tIns="49519" rIns="99039" bIns="495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16582"/>
            <a:ext cx="3077739" cy="511493"/>
          </a:xfrm>
          <a:prstGeom prst="rect">
            <a:avLst/>
          </a:prstGeom>
        </p:spPr>
        <p:txBody>
          <a:bodyPr vert="horz" lIns="99039" tIns="49519" rIns="99039" bIns="49519"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092" y="9716582"/>
            <a:ext cx="3077739" cy="511493"/>
          </a:xfrm>
          <a:prstGeom prst="rect">
            <a:avLst/>
          </a:prstGeom>
        </p:spPr>
        <p:txBody>
          <a:bodyPr vert="horz" lIns="99039" tIns="49519" rIns="99039" bIns="49519" rtlCol="0" anchor="b"/>
          <a:lstStyle>
            <a:lvl1pPr algn="r">
              <a:defRPr sz="1300"/>
            </a:lvl1pPr>
          </a:lstStyle>
          <a:p>
            <a:fld id="{25BCBDAB-5312-4514-BDCE-B88950303CB4}" type="slidenum">
              <a:rPr lang="en-US" smtClean="0"/>
              <a:pPr/>
              <a:t>‹#›</a:t>
            </a:fld>
            <a:endParaRPr lang="en-US" dirty="0"/>
          </a:p>
        </p:txBody>
      </p:sp>
    </p:spTree>
    <p:extLst>
      <p:ext uri="{BB962C8B-B14F-4D97-AF65-F5344CB8AC3E}">
        <p14:creationId xmlns:p14="http://schemas.microsoft.com/office/powerpoint/2010/main" xmlns="" val="115217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facebook.com/help/page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facebook.com/help/group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facebook.com/pages/create.php"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twitter.com/#!/EMediatLB/status/96879291702317056"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tweetdeck.com/desktop/"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www.tweetdeck.com/desktop/"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bit.ly/"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facebook.com/pages/browser.php"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State that the program is managed by IIE and publicly acknowledge funding by the U.S. Department of State Middle East Partnership Initiative (MEPI).</a:t>
            </a:r>
          </a:p>
          <a:p>
            <a:endParaRPr lang="en-US" sz="13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Workshop 2: Using Social Networks Strategically for NGOs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t>Day</a:t>
            </a:r>
            <a:r>
              <a:rPr lang="en-US" sz="1400" b="1" dirty="0" smtClean="0"/>
              <a:t> </a:t>
            </a:r>
            <a:r>
              <a:rPr lang="en-US" sz="1400" dirty="0" smtClean="0"/>
              <a:t>1:  Facebook Strategies for NGOs</a:t>
            </a:r>
            <a:br>
              <a:rPr lang="en-US" sz="1400" dirty="0" smtClean="0"/>
            </a:br>
            <a:r>
              <a:rPr lang="en-US" sz="1400" dirty="0" smtClean="0"/>
              <a:t>Day 2:  Facebook Engagement and Twitter Strategies for NGOs</a:t>
            </a:r>
            <a:endParaRPr lang="en-US" sz="1600" dirty="0" smtClean="0"/>
          </a:p>
          <a:p>
            <a:endParaRPr lang="en-US" sz="1300" dirty="0" smtClean="0"/>
          </a:p>
          <a:p>
            <a:endParaRPr lang="en-US" sz="1300" dirty="0" smtClean="0"/>
          </a:p>
        </p:txBody>
      </p:sp>
      <p:sp>
        <p:nvSpPr>
          <p:cNvPr id="4" name="Slide Number Placeholder 3"/>
          <p:cNvSpPr>
            <a:spLocks noGrp="1"/>
          </p:cNvSpPr>
          <p:nvPr>
            <p:ph type="sldNum" sz="quarter" idx="10"/>
          </p:nvPr>
        </p:nvSpPr>
        <p:spPr/>
        <p:txBody>
          <a:bodyPr/>
          <a:lstStyle/>
          <a:p>
            <a:fld id="{25BCBDAB-5312-4514-BDCE-B88950303CB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F095DE-2833-E94D-AB05-A13749F1EBF6}"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sz="1200" b="1" kern="1200" dirty="0" smtClean="0">
                <a:solidFill>
                  <a:schemeClr val="tx1"/>
                </a:solidFill>
                <a:effectLst/>
                <a:latin typeface="+mn-lt"/>
                <a:ea typeface="+mn-ea"/>
                <a:cs typeface="+mn-cs"/>
              </a:rPr>
              <a:t>Advantages of Pages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Pages and Groups have URLs, but Pages’ URLs are more search-engine friendly and better for branding because they show the name of your Page, i.e. the name of your organization, campaign or issues.</a:t>
            </a:r>
          </a:p>
          <a:p>
            <a:pPr lvl="0"/>
            <a:r>
              <a:rPr lang="en-US" sz="1200" kern="1200" dirty="0" smtClean="0">
                <a:solidFill>
                  <a:schemeClr val="tx1"/>
                </a:solidFill>
                <a:effectLst/>
                <a:latin typeface="+mn-lt"/>
                <a:ea typeface="+mn-ea"/>
                <a:cs typeface="+mn-cs"/>
              </a:rPr>
              <a:t>You can send updates to all Fans, no matter how many you have. With Groups, messages can be sent only to as many as 5,000 members.</a:t>
            </a:r>
          </a:p>
          <a:p>
            <a:pPr lvl="0"/>
            <a:r>
              <a:rPr lang="en-US" sz="1200" kern="1200" dirty="0" smtClean="0">
                <a:solidFill>
                  <a:schemeClr val="tx1"/>
                </a:solidFill>
                <a:effectLst/>
                <a:latin typeface="+mn-lt"/>
                <a:ea typeface="+mn-ea"/>
                <a:cs typeface="+mn-cs"/>
              </a:rPr>
              <a:t>You can reach Fans with updates, whereas Group messages go to the Inbox with all other Facebook notifications</a:t>
            </a:r>
          </a:p>
          <a:p>
            <a:pPr lvl="0"/>
            <a:r>
              <a:rPr lang="en-US" sz="1200" kern="1200" dirty="0" smtClean="0">
                <a:solidFill>
                  <a:schemeClr val="tx1"/>
                </a:solidFill>
                <a:effectLst/>
                <a:latin typeface="+mn-lt"/>
                <a:ea typeface="+mn-ea"/>
                <a:cs typeface="+mn-cs"/>
              </a:rPr>
              <a:t>You can display your logo or visual identity much more prominently on a Page.</a:t>
            </a:r>
          </a:p>
          <a:p>
            <a:pPr lvl="0"/>
            <a:r>
              <a:rPr lang="en-US" sz="1200" kern="1200" dirty="0" smtClean="0">
                <a:solidFill>
                  <a:schemeClr val="tx1"/>
                </a:solidFill>
                <a:effectLst/>
                <a:latin typeface="+mn-lt"/>
                <a:ea typeface="+mn-ea"/>
                <a:cs typeface="+mn-cs"/>
              </a:rPr>
              <a:t>You can add ready-made applications to a page or develop your own. Groups have some applications but you can’t add more.</a:t>
            </a:r>
          </a:p>
          <a:p>
            <a:pPr lvl="0"/>
            <a:r>
              <a:rPr lang="en-US" sz="1200" kern="1200" dirty="0" smtClean="0">
                <a:solidFill>
                  <a:schemeClr val="tx1"/>
                </a:solidFill>
                <a:effectLst/>
                <a:latin typeface="+mn-lt"/>
                <a:ea typeface="+mn-ea"/>
                <a:cs typeface="+mn-cs"/>
              </a:rPr>
              <a:t>Pages can help you create targeted ads using the demographic information of your fans.</a:t>
            </a:r>
          </a:p>
          <a:p>
            <a:pPr lvl="0"/>
            <a:r>
              <a:rPr lang="en-US" sz="1200" kern="1200" dirty="0" smtClean="0">
                <a:solidFill>
                  <a:schemeClr val="tx1"/>
                </a:solidFill>
                <a:effectLst/>
                <a:latin typeface="+mn-lt"/>
                <a:ea typeface="+mn-ea"/>
                <a:cs typeface="+mn-cs"/>
              </a:rPr>
              <a:t>Pages’ connection with Insights (Facebook metric tool which will be discussed later in workshop) allows you to access analytical information about page views,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so that you can optimize your Page’s effectiveness.</a:t>
            </a:r>
          </a:p>
          <a:p>
            <a:pPr lvl="0"/>
            <a:r>
              <a:rPr lang="en-US" sz="1200" kern="1200" dirty="0" smtClean="0">
                <a:solidFill>
                  <a:schemeClr val="tx1"/>
                </a:solidFill>
                <a:effectLst/>
                <a:latin typeface="+mn-lt"/>
                <a:ea typeface="+mn-ea"/>
                <a:cs typeface="+mn-cs"/>
              </a:rPr>
              <a:t>Pages allow you to restrict access based on age, country and other criteria. You can also publish or </a:t>
            </a:r>
            <a:r>
              <a:rPr lang="en-US" sz="1200" kern="1200" dirty="0" err="1" smtClean="0">
                <a:solidFill>
                  <a:schemeClr val="tx1"/>
                </a:solidFill>
                <a:effectLst/>
                <a:latin typeface="+mn-lt"/>
                <a:ea typeface="+mn-ea"/>
                <a:cs typeface="+mn-cs"/>
              </a:rPr>
              <a:t>unpublish</a:t>
            </a:r>
            <a:r>
              <a:rPr lang="en-US" sz="1200" kern="1200" dirty="0" smtClean="0">
                <a:solidFill>
                  <a:schemeClr val="tx1"/>
                </a:solidFill>
                <a:effectLst/>
                <a:latin typeface="+mn-lt"/>
                <a:ea typeface="+mn-ea"/>
                <a:cs typeface="+mn-cs"/>
              </a:rPr>
              <a:t> your Page.</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Advantages of Groups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Groups give you the option of controlling who can or can’t view content or even whether the Group is visible to Facebook members at all.</a:t>
            </a:r>
          </a:p>
          <a:p>
            <a:pPr lvl="0"/>
            <a:r>
              <a:rPr lang="en-US" sz="1200" kern="1200" dirty="0" smtClean="0">
                <a:solidFill>
                  <a:schemeClr val="tx1"/>
                </a:solidFill>
                <a:effectLst/>
                <a:latin typeface="+mn-lt"/>
                <a:ea typeface="+mn-ea"/>
                <a:cs typeface="+mn-cs"/>
              </a:rPr>
              <a:t>Messages to Group members go directly to their Inbox while Pages messages to Fans go to Updates.</a:t>
            </a:r>
          </a:p>
          <a:p>
            <a:pPr lvl="0"/>
            <a:r>
              <a:rPr lang="en-US" sz="1200" kern="1200" dirty="0" smtClean="0">
                <a:solidFill>
                  <a:schemeClr val="tx1"/>
                </a:solidFill>
                <a:effectLst/>
                <a:latin typeface="+mn-lt"/>
                <a:ea typeface="+mn-ea"/>
                <a:cs typeface="+mn-cs"/>
              </a:rPr>
              <a:t>Users are more familiar with Groups and the link to create them is much easier to find. They are also easier to browse</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12</a:t>
            </a:fld>
            <a:endParaRPr lang="en-US" dirty="0"/>
          </a:p>
        </p:txBody>
      </p:sp>
    </p:spTree>
    <p:extLst>
      <p:ext uri="{BB962C8B-B14F-4D97-AF65-F5344CB8AC3E}">
        <p14:creationId xmlns:p14="http://schemas.microsoft.com/office/powerpoint/2010/main" xmlns="" val="3167919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Facebook has detailed guidelines for using and managing Pages and Groups which can be accessed through the following links:</a:t>
            </a:r>
          </a:p>
          <a:p>
            <a:r>
              <a:rPr lang="en-US" dirty="0" smtClean="0"/>
              <a:t>Pages:</a:t>
            </a:r>
            <a:r>
              <a:rPr lang="en-US" baseline="0" dirty="0" smtClean="0"/>
              <a:t> </a:t>
            </a:r>
            <a:r>
              <a:rPr lang="en-US" dirty="0" smtClean="0">
                <a:hlinkClick r:id="rId3"/>
              </a:rPr>
              <a:t>http://www.facebook.com/help/pages</a:t>
            </a:r>
            <a:endParaRPr lang="en-US" dirty="0" smtClean="0"/>
          </a:p>
          <a:p>
            <a:r>
              <a:rPr lang="en-US" dirty="0" smtClean="0"/>
              <a:t>Groups: </a:t>
            </a:r>
            <a:r>
              <a:rPr lang="en-US" dirty="0" smtClean="0">
                <a:hlinkClick r:id="rId4"/>
              </a:rPr>
              <a:t>http://www.facebook.com/help/groups</a:t>
            </a:r>
            <a:endParaRPr lang="en-US" dirty="0" smtClean="0"/>
          </a:p>
          <a:p>
            <a:endParaRPr lang="en-US" dirty="0" smtClean="0"/>
          </a:p>
          <a:p>
            <a:r>
              <a:rPr lang="en-US" dirty="0" smtClean="0"/>
              <a:t>The</a:t>
            </a:r>
            <a:r>
              <a:rPr lang="en-US" baseline="0" dirty="0" smtClean="0"/>
              <a:t> links provide details on creating and managing Groups and Pages</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13</a:t>
            </a:fld>
            <a:endParaRPr lang="en-US" dirty="0"/>
          </a:p>
        </p:txBody>
      </p:sp>
    </p:spTree>
    <p:extLst>
      <p:ext uri="{BB962C8B-B14F-4D97-AF65-F5344CB8AC3E}">
        <p14:creationId xmlns:p14="http://schemas.microsoft.com/office/powerpoint/2010/main" xmlns="" val="1464059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itchFamily="2" charset="2"/>
              <a:buChar char="§"/>
            </a:pPr>
            <a:r>
              <a:rPr lang="en-US" sz="1200" kern="1200" dirty="0" smtClean="0">
                <a:solidFill>
                  <a:schemeClr val="tx1"/>
                </a:solidFill>
                <a:effectLst/>
                <a:latin typeface="+mn-lt"/>
                <a:ea typeface="+mn-ea"/>
                <a:cs typeface="+mn-cs"/>
              </a:rPr>
              <a:t>After creating a group, you will automatically be listed as an admin and see the "Edit Group" link on the right side of the group page.</a:t>
            </a:r>
          </a:p>
          <a:p>
            <a:pPr marL="171450" lvl="0" indent="-171450">
              <a:buFont typeface="Wingdings" pitchFamily="2" charset="2"/>
              <a:buChar char="§"/>
            </a:pPr>
            <a:r>
              <a:rPr lang="en-US" sz="1200" kern="1200" dirty="0" smtClean="0">
                <a:solidFill>
                  <a:schemeClr val="tx1"/>
                </a:solidFill>
                <a:effectLst/>
                <a:latin typeface="+mn-lt"/>
                <a:ea typeface="+mn-ea"/>
                <a:cs typeface="+mn-cs"/>
              </a:rPr>
              <a:t>Any group member or admin can make posts in a group using the options at the top of the group. When a post is made, members are notified on Facebook and by email, and they can respond with comments. Members can change their notification settings, but they will always see new posts when they visit the group. Group admins can’t send private messages to all members of a group. The best way to reach all members at once and start a discussion is to make a post in the group.</a:t>
            </a:r>
          </a:p>
          <a:p>
            <a:pPr marL="171450" lvl="0" indent="-171450">
              <a:buFont typeface="Wingdings" pitchFamily="2" charset="2"/>
              <a:buChar char="§"/>
            </a:pPr>
            <a:r>
              <a:rPr lang="en-US" sz="1200" kern="1200" dirty="0" smtClean="0">
                <a:solidFill>
                  <a:schemeClr val="tx1"/>
                </a:solidFill>
                <a:effectLst/>
                <a:latin typeface="+mn-lt"/>
                <a:ea typeface="+mn-ea"/>
                <a:cs typeface="+mn-cs"/>
              </a:rPr>
              <a:t>Only current admins can add more admins to a group. To add an admin, follow these steps below:</a:t>
            </a:r>
          </a:p>
          <a:p>
            <a:pPr marL="171450" lvl="0" indent="-171450">
              <a:buFont typeface="Wingdings" pitchFamily="2" charset="2"/>
              <a:buChar char="§"/>
            </a:pPr>
            <a:r>
              <a:rPr lang="en-US" sz="1200" kern="1200" dirty="0" smtClean="0">
                <a:solidFill>
                  <a:schemeClr val="tx1"/>
                </a:solidFill>
                <a:effectLst/>
                <a:latin typeface="+mn-lt"/>
                <a:ea typeface="+mn-ea"/>
                <a:cs typeface="+mn-cs"/>
              </a:rPr>
              <a:t>Add or approve the potential new admin as a member of the group</a:t>
            </a:r>
          </a:p>
          <a:p>
            <a:pPr marL="628650" lvl="1" indent="-171450">
              <a:buFont typeface="Courier New" pitchFamily="49" charset="0"/>
              <a:buChar char="o"/>
            </a:pPr>
            <a:r>
              <a:rPr lang="en-US" sz="1200" kern="1200" dirty="0" smtClean="0">
                <a:solidFill>
                  <a:schemeClr val="tx1"/>
                </a:solidFill>
                <a:effectLst/>
                <a:latin typeface="+mn-lt"/>
                <a:ea typeface="+mn-ea"/>
                <a:cs typeface="+mn-cs"/>
              </a:rPr>
              <a:t>On the right side of the group, click "Edit Group”</a:t>
            </a:r>
          </a:p>
          <a:p>
            <a:pPr marL="628650" lvl="1" indent="-171450">
              <a:buFont typeface="Courier New" pitchFamily="49" charset="0"/>
              <a:buChar char="o"/>
            </a:pPr>
            <a:r>
              <a:rPr lang="en-US" sz="1200" kern="1200" dirty="0" smtClean="0">
                <a:solidFill>
                  <a:schemeClr val="tx1"/>
                </a:solidFill>
                <a:effectLst/>
                <a:latin typeface="+mn-lt"/>
                <a:ea typeface="+mn-ea"/>
                <a:cs typeface="+mn-cs"/>
              </a:rPr>
              <a:t>Select the Members tab on the left</a:t>
            </a:r>
          </a:p>
          <a:p>
            <a:pPr marL="628650" lvl="1" indent="-171450">
              <a:buFont typeface="Courier New" pitchFamily="49" charset="0"/>
              <a:buChar char="o"/>
            </a:pPr>
            <a:r>
              <a:rPr lang="en-US" sz="1200" kern="1200" dirty="0" smtClean="0">
                <a:solidFill>
                  <a:schemeClr val="tx1"/>
                </a:solidFill>
                <a:effectLst/>
                <a:latin typeface="+mn-lt"/>
                <a:ea typeface="+mn-ea"/>
                <a:cs typeface="+mn-cs"/>
              </a:rPr>
              <a:t>Find a member by entering a name in the search box</a:t>
            </a:r>
          </a:p>
          <a:p>
            <a:pPr marL="628650" lvl="1" indent="-171450">
              <a:buFont typeface="Courier New" pitchFamily="49" charset="0"/>
              <a:buChar char="o"/>
            </a:pPr>
            <a:r>
              <a:rPr lang="en-US" sz="1200" kern="1200" dirty="0" smtClean="0">
                <a:solidFill>
                  <a:schemeClr val="tx1"/>
                </a:solidFill>
                <a:effectLst/>
                <a:latin typeface="+mn-lt"/>
                <a:ea typeface="+mn-ea"/>
                <a:cs typeface="+mn-cs"/>
              </a:rPr>
              <a:t>Click "Make Admin" under the name of the member you wish to add as admin</a:t>
            </a:r>
          </a:p>
          <a:p>
            <a:pPr marL="171450" lvl="0" indent="-171450">
              <a:buFont typeface="Wingdings" pitchFamily="2" charset="2"/>
              <a:buChar char="§"/>
            </a:pPr>
            <a:r>
              <a:rPr lang="en-US" sz="1200" kern="1200" dirty="0" smtClean="0">
                <a:solidFill>
                  <a:schemeClr val="tx1"/>
                </a:solidFill>
                <a:effectLst/>
                <a:latin typeface="+mn-lt"/>
                <a:ea typeface="+mn-ea"/>
                <a:cs typeface="+mn-cs"/>
              </a:rPr>
              <a:t>Only add a member as an admin if you already know and trust them.</a:t>
            </a:r>
          </a:p>
          <a:p>
            <a:r>
              <a:rPr lang="en-US" sz="1200" kern="1200" dirty="0" smtClean="0">
                <a:solidFill>
                  <a:schemeClr val="tx1"/>
                </a:solidFill>
                <a:effectLst/>
                <a:latin typeface="+mn-lt"/>
                <a:ea typeface="+mn-ea"/>
                <a:cs typeface="+mn-cs"/>
              </a:rPr>
              <a:t> </a:t>
            </a:r>
          </a:p>
          <a:p>
            <a:pPr marL="171450" lvl="0" indent="-171450">
              <a:buFont typeface="Wingdings" pitchFamily="2" charset="2"/>
              <a:buChar char="§"/>
            </a:pPr>
            <a:endParaRPr lang="en-US" sz="1200" kern="1200" dirty="0" smtClean="0">
              <a:solidFill>
                <a:schemeClr val="tx1"/>
              </a:solidFill>
              <a:effectLst/>
              <a:latin typeface="+mn-lt"/>
              <a:ea typeface="+mn-ea"/>
              <a:cs typeface="+mn-cs"/>
            </a:endParaRPr>
          </a:p>
          <a:p>
            <a:pPr marL="628650" lvl="1" indent="-171450">
              <a:buFont typeface="Courier New" pitchFamily="49" charset="0"/>
              <a:buChar char="o"/>
            </a:pPr>
            <a:endParaRPr lang="en-US" sz="1200" kern="1200" dirty="0" smtClean="0">
              <a:solidFill>
                <a:schemeClr val="tx1"/>
              </a:solidFill>
              <a:effectLst/>
              <a:latin typeface="+mn-lt"/>
              <a:ea typeface="+mn-ea"/>
              <a:cs typeface="+mn-cs"/>
            </a:endParaRPr>
          </a:p>
          <a:p>
            <a:pPr marL="628650" lvl="1" indent="-171450">
              <a:buFont typeface="Courier New" pitchFamily="49" charset="0"/>
              <a:buChar char="o"/>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14</a:t>
            </a:fld>
            <a:endParaRPr lang="en-US" dirty="0"/>
          </a:p>
        </p:txBody>
      </p:sp>
    </p:spTree>
    <p:extLst>
      <p:ext uri="{BB962C8B-B14F-4D97-AF65-F5344CB8AC3E}">
        <p14:creationId xmlns:p14="http://schemas.microsoft.com/office/powerpoint/2010/main" xmlns="" val="3430338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dirty="0" smtClean="0"/>
              <a:t>Wall: </a:t>
            </a:r>
            <a:r>
              <a:rPr lang="en-US" sz="1200" kern="1200" dirty="0" smtClean="0">
                <a:solidFill>
                  <a:schemeClr val="tx1"/>
                </a:solidFill>
                <a:effectLst/>
                <a:latin typeface="+mn-lt"/>
                <a:ea typeface="+mn-ea"/>
                <a:cs typeface="+mn-cs"/>
              </a:rPr>
              <a:t>The Facebook wall is a space on each profile page that allows fans/group members to post messages for others to see while displaying the time and date the message was written. Wall posts will show up in the individual’s News Feed. </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dirty="0" smtClean="0"/>
              <a:t>Status updates: </a:t>
            </a:r>
            <a:r>
              <a:rPr lang="en-US" sz="1200" kern="1200" dirty="0" smtClean="0">
                <a:solidFill>
                  <a:schemeClr val="tx1"/>
                </a:solidFill>
                <a:effectLst/>
                <a:latin typeface="+mn-lt"/>
                <a:ea typeface="+mn-ea"/>
                <a:cs typeface="+mn-cs"/>
              </a:rPr>
              <a:t>Facebook has a feature called "status updates" (also referred to simply as "status") which allows users to post messages for all fans/members to read. These updates appear on the Wall. In turn, fans/friends can respond with their own comments and can also press the "Like" button to show that they enjoyed reading it. </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dirty="0" smtClean="0"/>
              <a:t>Notifications: </a:t>
            </a:r>
            <a:r>
              <a:rPr lang="en-US" sz="1200" kern="1200" dirty="0" smtClean="0">
                <a:solidFill>
                  <a:schemeClr val="tx1"/>
                </a:solidFill>
                <a:effectLst/>
                <a:latin typeface="+mn-lt"/>
                <a:ea typeface="+mn-ea"/>
                <a:cs typeface="+mn-cs"/>
              </a:rPr>
              <a:t>These are the more important activities, for example, someone sharing a link on the user's wall or commenting on a post the user previously commented on. Notifications briefly appear for a few seconds in the bottom left as a popup message (if the user is online), and a red counter is updated on the toolbar at the top, thus allowing the user to keep track of all the most recent notifications.</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dirty="0" smtClean="0"/>
              <a:t>Events: </a:t>
            </a:r>
            <a:r>
              <a:rPr lang="en-US" sz="1200" kern="1200" dirty="0" smtClean="0">
                <a:solidFill>
                  <a:schemeClr val="tx1"/>
                </a:solidFill>
                <a:effectLst/>
                <a:latin typeface="+mn-lt"/>
                <a:ea typeface="+mn-ea"/>
                <a:cs typeface="+mn-cs"/>
              </a:rPr>
              <a:t>Facebook events are a way to let fans/members know about upcoming events in their community and to organize social gatherings. Events require an event name, network, host name, event type, start time, location, and a guest list of friends invited. Events can be public or private. Private events cannot be found in searches and are by invitation only. </a:t>
            </a:r>
          </a:p>
          <a:p>
            <a:pPr marL="171450" indent="-171450">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15</a:t>
            </a:fld>
            <a:endParaRPr lang="en-US" dirty="0"/>
          </a:p>
        </p:txBody>
      </p:sp>
    </p:spTree>
    <p:extLst>
      <p:ext uri="{BB962C8B-B14F-4D97-AF65-F5344CB8AC3E}">
        <p14:creationId xmlns:p14="http://schemas.microsoft.com/office/powerpoint/2010/main" xmlns="" val="1338204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
            </a:pPr>
            <a:r>
              <a:rPr lang="en-US" dirty="0" smtClean="0"/>
              <a:t>Comments: </a:t>
            </a:r>
            <a:r>
              <a:rPr lang="en-US" sz="1200" kern="1200" dirty="0" smtClean="0">
                <a:solidFill>
                  <a:schemeClr val="tx1"/>
                </a:solidFill>
                <a:effectLst/>
                <a:latin typeface="+mn-lt"/>
                <a:ea typeface="+mn-ea"/>
                <a:cs typeface="+mn-cs"/>
              </a:rPr>
              <a:t>To comment on something:</a:t>
            </a:r>
          </a:p>
          <a:p>
            <a:pPr marL="628650" lvl="1" indent="-171450">
              <a:buFont typeface="Courier New" pitchFamily="49" charset="0"/>
              <a:buChar char="o"/>
            </a:pPr>
            <a:r>
              <a:rPr lang="en-US" sz="1200" kern="1200" dirty="0" smtClean="0">
                <a:solidFill>
                  <a:schemeClr val="tx1"/>
                </a:solidFill>
                <a:effectLst/>
                <a:latin typeface="+mn-lt"/>
                <a:ea typeface="+mn-ea"/>
                <a:cs typeface="+mn-cs"/>
              </a:rPr>
              <a:t>Click the "Comment" link under the post or in the white box that says "Write a comment..." if it displays.</a:t>
            </a:r>
          </a:p>
          <a:p>
            <a:pPr marL="628650" lvl="1" indent="-171450">
              <a:buFont typeface="Courier New" pitchFamily="49" charset="0"/>
              <a:buChar char="o"/>
            </a:pPr>
            <a:r>
              <a:rPr lang="en-US" sz="1200" kern="1200" dirty="0" smtClean="0">
                <a:solidFill>
                  <a:schemeClr val="tx1"/>
                </a:solidFill>
                <a:effectLst/>
                <a:latin typeface="+mn-lt"/>
                <a:ea typeface="+mn-ea"/>
                <a:cs typeface="+mn-cs"/>
              </a:rPr>
              <a:t>Type your comment.</a:t>
            </a:r>
          </a:p>
          <a:p>
            <a:pPr marL="628650" lvl="1" indent="-171450">
              <a:buFont typeface="Courier New" pitchFamily="49" charset="0"/>
              <a:buChar char="o"/>
            </a:pPr>
            <a:r>
              <a:rPr lang="en-US" sz="1200" kern="1200" dirty="0" smtClean="0">
                <a:solidFill>
                  <a:schemeClr val="tx1"/>
                </a:solidFill>
                <a:effectLst/>
                <a:latin typeface="+mn-lt"/>
                <a:ea typeface="+mn-ea"/>
                <a:cs typeface="+mn-cs"/>
              </a:rPr>
              <a:t>Press enter or return to publish it. </a:t>
            </a:r>
          </a:p>
          <a:p>
            <a:pPr marL="171450" indent="-171450">
              <a:buFont typeface="Wingdings" pitchFamily="2" charset="2"/>
              <a:buChar char="§"/>
            </a:pPr>
            <a:endParaRPr lang="en-US" sz="1200" kern="1200" dirty="0" smtClean="0">
              <a:solidFill>
                <a:schemeClr val="tx1"/>
              </a:solidFill>
              <a:effectLst/>
              <a:latin typeface="+mn-lt"/>
              <a:ea typeface="+mn-ea"/>
              <a:cs typeface="+mn-cs"/>
            </a:endParaRPr>
          </a:p>
          <a:p>
            <a:pPr marL="171450" indent="-171450">
              <a:buFont typeface="Wingdings" pitchFamily="2" charset="2"/>
              <a:buChar char="§"/>
            </a:pPr>
            <a:r>
              <a:rPr lang="en-US" sz="1200" kern="1200" dirty="0" smtClean="0">
                <a:solidFill>
                  <a:schemeClr val="tx1"/>
                </a:solidFill>
                <a:effectLst/>
                <a:latin typeface="+mn-lt"/>
                <a:ea typeface="+mn-ea"/>
                <a:cs typeface="+mn-cs"/>
              </a:rPr>
              <a:t>Polls: To initiate</a:t>
            </a:r>
            <a:r>
              <a:rPr lang="en-US" sz="1200" kern="1200" baseline="0" dirty="0" smtClean="0">
                <a:solidFill>
                  <a:schemeClr val="tx1"/>
                </a:solidFill>
                <a:effectLst/>
                <a:latin typeface="+mn-lt"/>
                <a:ea typeface="+mn-ea"/>
                <a:cs typeface="+mn-cs"/>
              </a:rPr>
              <a:t> a poll:</a:t>
            </a:r>
          </a:p>
          <a:p>
            <a:pPr marL="628650" lvl="1" indent="-171450">
              <a:buFont typeface="Courier New" pitchFamily="49" charset="0"/>
              <a:buChar char="o"/>
            </a:pPr>
            <a:r>
              <a:rPr lang="en-US" sz="1200" kern="1200" dirty="0" smtClean="0">
                <a:solidFill>
                  <a:schemeClr val="tx1"/>
                </a:solidFill>
                <a:effectLst/>
                <a:latin typeface="+mn-lt"/>
                <a:ea typeface="+mn-ea"/>
                <a:cs typeface="+mn-cs"/>
              </a:rPr>
              <a:t>At the top of the group, select "Question".</a:t>
            </a:r>
          </a:p>
          <a:p>
            <a:pPr marL="628650" lvl="1" indent="-171450">
              <a:buFont typeface="Courier New" pitchFamily="49" charset="0"/>
              <a:buChar char="o"/>
            </a:pPr>
            <a:r>
              <a:rPr lang="en-US" sz="1200" kern="1200" dirty="0" smtClean="0">
                <a:solidFill>
                  <a:schemeClr val="tx1"/>
                </a:solidFill>
                <a:effectLst/>
                <a:latin typeface="+mn-lt"/>
                <a:ea typeface="+mn-ea"/>
                <a:cs typeface="+mn-cs"/>
              </a:rPr>
              <a:t>Enter your question.</a:t>
            </a:r>
          </a:p>
          <a:p>
            <a:pPr marL="628650" lvl="1" indent="-171450">
              <a:buFont typeface="Courier New" pitchFamily="49" charset="0"/>
              <a:buChar char="o"/>
            </a:pPr>
            <a:r>
              <a:rPr lang="en-US" sz="1200" kern="1200" dirty="0" smtClean="0">
                <a:solidFill>
                  <a:schemeClr val="tx1"/>
                </a:solidFill>
                <a:effectLst/>
                <a:latin typeface="+mn-lt"/>
                <a:ea typeface="+mn-ea"/>
                <a:cs typeface="+mn-cs"/>
              </a:rPr>
              <a:t>Add poll options if you wish.</a:t>
            </a:r>
          </a:p>
          <a:p>
            <a:pPr marL="628650" lvl="1" indent="-171450">
              <a:buFont typeface="Courier New" pitchFamily="49" charset="0"/>
              <a:buChar char="o"/>
            </a:pPr>
            <a:r>
              <a:rPr lang="en-US" sz="1200" kern="1200" dirty="0" smtClean="0">
                <a:solidFill>
                  <a:schemeClr val="tx1"/>
                </a:solidFill>
                <a:effectLst/>
                <a:latin typeface="+mn-lt"/>
                <a:ea typeface="+mn-ea"/>
                <a:cs typeface="+mn-cs"/>
              </a:rPr>
              <a:t>Click "Ask Question" to share it with the group. Only group members can answer questions or vote on polls that appear in a group.</a:t>
            </a:r>
          </a:p>
          <a:p>
            <a:pPr marL="0" indent="0">
              <a:buFont typeface="Wingdings" pitchFamily="2" charset="2"/>
              <a:buNone/>
            </a:pPr>
            <a:endParaRPr lang="en-US" sz="120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kern="1200" baseline="0" dirty="0" smtClean="0">
                <a:solidFill>
                  <a:schemeClr val="tx1"/>
                </a:solidFill>
                <a:effectLst/>
                <a:latin typeface="+mn-lt"/>
                <a:ea typeface="+mn-ea"/>
                <a:cs typeface="+mn-cs"/>
              </a:rPr>
              <a:t>Applications: </a:t>
            </a:r>
            <a:r>
              <a:rPr lang="en-US" sz="1200" kern="1200" dirty="0" smtClean="0">
                <a:solidFill>
                  <a:schemeClr val="tx1"/>
                </a:solidFill>
                <a:effectLst/>
                <a:latin typeface="+mn-lt"/>
                <a:ea typeface="+mn-ea"/>
                <a:cs typeface="+mn-cs"/>
              </a:rPr>
              <a:t>Facebook allows Page/Group Admins to add several apps for sharing photos, linking Flickr and Twitter with Facebook and conducting discussions. To add apps to your page:</a:t>
            </a:r>
          </a:p>
          <a:p>
            <a:pPr marL="628650" lvl="1" indent="-171450">
              <a:buFont typeface="Courier New" pitchFamily="49" charset="0"/>
              <a:buChar char="o"/>
            </a:pPr>
            <a:r>
              <a:rPr lang="en-US" sz="1200" kern="1200" dirty="0" smtClean="0">
                <a:solidFill>
                  <a:schemeClr val="tx1"/>
                </a:solidFill>
                <a:effectLst/>
                <a:latin typeface="+mn-lt"/>
                <a:ea typeface="+mn-ea"/>
                <a:cs typeface="+mn-cs"/>
              </a:rPr>
              <a:t>On you ‘Profile’ page click ‘Edit’ in the ‘About’ segment</a:t>
            </a:r>
          </a:p>
          <a:p>
            <a:pPr marL="628650" lvl="1" indent="-171450">
              <a:buFont typeface="Courier New" pitchFamily="49" charset="0"/>
              <a:buChar char="o"/>
            </a:pPr>
            <a:r>
              <a:rPr lang="en-US" sz="1200" kern="1200" dirty="0" smtClean="0">
                <a:solidFill>
                  <a:schemeClr val="tx1"/>
                </a:solidFill>
                <a:effectLst/>
                <a:latin typeface="+mn-lt"/>
                <a:ea typeface="+mn-ea"/>
                <a:cs typeface="+mn-cs"/>
              </a:rPr>
              <a:t>You can edit your settings, basic information and profile picture on this page</a:t>
            </a:r>
          </a:p>
          <a:p>
            <a:pPr marL="628650" lvl="1" indent="-171450">
              <a:buFont typeface="Courier New" pitchFamily="49" charset="0"/>
              <a:buChar char="o"/>
            </a:pPr>
            <a:r>
              <a:rPr lang="en-US" sz="1200" kern="1200" dirty="0" smtClean="0">
                <a:solidFill>
                  <a:schemeClr val="tx1"/>
                </a:solidFill>
                <a:effectLst/>
                <a:latin typeface="+mn-lt"/>
                <a:ea typeface="+mn-ea"/>
                <a:cs typeface="+mn-cs"/>
              </a:rPr>
              <a:t>‘Resources’ on the page allow you to send ‘Updates’, link your Facebook to Twitter and use other social plugins</a:t>
            </a:r>
          </a:p>
          <a:p>
            <a:pPr marL="628650" lvl="1" indent="-171450">
              <a:buFont typeface="Courier New" pitchFamily="49" charset="0"/>
              <a:buChar char="o"/>
            </a:pPr>
            <a:r>
              <a:rPr lang="en-US" sz="1200" kern="1200" dirty="0" smtClean="0">
                <a:solidFill>
                  <a:schemeClr val="tx1"/>
                </a:solidFill>
                <a:effectLst/>
                <a:latin typeface="+mn-lt"/>
                <a:ea typeface="+mn-ea"/>
                <a:cs typeface="+mn-cs"/>
              </a:rPr>
              <a:t>‘Apps’ allow you to edit photo and video settings and add Flickr to Facebook.</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en-US" sz="1200" kern="1200" dirty="0" smtClean="0">
              <a:solidFill>
                <a:schemeClr val="tx1"/>
              </a:solidFill>
              <a:effectLst/>
              <a:latin typeface="+mn-lt"/>
              <a:ea typeface="+mn-ea"/>
              <a:cs typeface="+mn-cs"/>
            </a:endParaRPr>
          </a:p>
          <a:p>
            <a:pPr marL="171450" indent="-171450">
              <a:buFont typeface="Wingdings" pitchFamily="2" charset="2"/>
              <a:buChar char="§"/>
            </a:pPr>
            <a:endParaRPr lang="en-US" sz="1200" kern="1200" dirty="0" smtClean="0">
              <a:solidFill>
                <a:schemeClr val="tx1"/>
              </a:solidFill>
              <a:effectLst/>
              <a:latin typeface="+mn-lt"/>
              <a:ea typeface="+mn-ea"/>
              <a:cs typeface="+mn-cs"/>
            </a:endParaRPr>
          </a:p>
          <a:p>
            <a:pPr marL="457200" lvl="1" indent="0">
              <a:buFont typeface="Courier New" pitchFamily="49" charset="0"/>
              <a:buNone/>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16</a:t>
            </a:fld>
            <a:endParaRPr lang="en-US" dirty="0"/>
          </a:p>
        </p:txBody>
      </p:sp>
    </p:spTree>
    <p:extLst>
      <p:ext uri="{BB962C8B-B14F-4D97-AF65-F5344CB8AC3E}">
        <p14:creationId xmlns:p14="http://schemas.microsoft.com/office/powerpoint/2010/main" xmlns="" val="4137869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itchFamily="2" charset="2"/>
              <a:buChar char="§"/>
            </a:pPr>
            <a:r>
              <a:rPr lang="en-US" sz="1200" kern="1200" dirty="0" smtClean="0">
                <a:solidFill>
                  <a:schemeClr val="tx1"/>
                </a:solidFill>
                <a:effectLst/>
                <a:latin typeface="+mn-lt"/>
                <a:ea typeface="+mn-ea"/>
                <a:cs typeface="+mn-cs"/>
              </a:rPr>
              <a:t>You can use the following link to get the participants started: </a:t>
            </a:r>
            <a:r>
              <a:rPr lang="en-US" sz="1200" u="sng" kern="1200" dirty="0" smtClean="0">
                <a:solidFill>
                  <a:schemeClr val="tx1"/>
                </a:solidFill>
                <a:effectLst/>
                <a:latin typeface="+mn-lt"/>
                <a:ea typeface="+mn-ea"/>
                <a:cs typeface="+mn-cs"/>
                <a:hlinkClick r:id="rId3"/>
              </a:rPr>
              <a:t>http://www.facebook.com/pages/create.php</a:t>
            </a:r>
            <a:endParaRPr lang="en-US" sz="1200" kern="1200" dirty="0" smtClean="0">
              <a:solidFill>
                <a:schemeClr val="tx1"/>
              </a:solidFill>
              <a:effectLst/>
              <a:latin typeface="+mn-lt"/>
              <a:ea typeface="+mn-ea"/>
              <a:cs typeface="+mn-cs"/>
            </a:endParaRPr>
          </a:p>
          <a:p>
            <a:pPr marL="171450" lvl="0" indent="-171450">
              <a:buFont typeface="Wingdings" pitchFamily="2" charset="2"/>
              <a:buChar char="§"/>
            </a:pPr>
            <a:r>
              <a:rPr lang="en-US" sz="1200" kern="1200" dirty="0" smtClean="0">
                <a:solidFill>
                  <a:schemeClr val="tx1"/>
                </a:solidFill>
                <a:effectLst/>
                <a:latin typeface="+mn-lt"/>
                <a:ea typeface="+mn-ea"/>
                <a:cs typeface="+mn-cs"/>
              </a:rPr>
              <a:t>Participants will work on setting up their organization’s Facebook Page and creating custom landing tabs.</a:t>
            </a:r>
          </a:p>
          <a:p>
            <a:pPr marL="171450" lvl="0" indent="-171450">
              <a:buFont typeface="Wingdings" pitchFamily="2" charset="2"/>
              <a:buChar char="§"/>
            </a:pPr>
            <a:r>
              <a:rPr lang="en-US" sz="1200" kern="1200" dirty="0" smtClean="0">
                <a:solidFill>
                  <a:schemeClr val="tx1"/>
                </a:solidFill>
                <a:effectLst/>
                <a:latin typeface="+mn-lt"/>
                <a:ea typeface="+mn-ea"/>
                <a:cs typeface="+mn-cs"/>
              </a:rPr>
              <a:t>Use </a:t>
            </a:r>
            <a:r>
              <a:rPr lang="en-US" sz="1200" i="1" kern="1200" dirty="0" err="1" smtClean="0">
                <a:solidFill>
                  <a:schemeClr val="tx1"/>
                </a:solidFill>
                <a:effectLst/>
                <a:latin typeface="+mn-lt"/>
                <a:ea typeface="+mn-ea"/>
                <a:cs typeface="+mn-cs"/>
              </a:rPr>
              <a:t>Pagemodo</a:t>
            </a:r>
            <a:r>
              <a:rPr lang="en-US" sz="1200" kern="1200" dirty="0" smtClean="0">
                <a:solidFill>
                  <a:schemeClr val="tx1"/>
                </a:solidFill>
                <a:effectLst/>
                <a:latin typeface="+mn-lt"/>
                <a:ea typeface="+mn-ea"/>
                <a:cs typeface="+mn-cs"/>
              </a:rPr>
              <a:t> or any other app that your in-country social media advisor knows how to use well. </a:t>
            </a:r>
          </a:p>
          <a:p>
            <a:pPr marL="171450" lvl="0" indent="-171450">
              <a:buFont typeface="Wingdings" pitchFamily="2" charset="2"/>
              <a:buChar char="§"/>
            </a:pPr>
            <a:r>
              <a:rPr lang="en-US" sz="1200" kern="1200" dirty="0" smtClean="0">
                <a:solidFill>
                  <a:schemeClr val="tx1"/>
                </a:solidFill>
                <a:effectLst/>
                <a:latin typeface="+mn-lt"/>
                <a:ea typeface="+mn-ea"/>
                <a:cs typeface="+mn-cs"/>
              </a:rPr>
              <a:t>Participants will need to have visuals, logos, or photos available to create the custom tab.</a:t>
            </a:r>
          </a:p>
          <a:p>
            <a:pPr marL="171450" lvl="0" indent="-171450">
              <a:buFont typeface="Wingdings" pitchFamily="2" charset="2"/>
              <a:buChar char="§"/>
            </a:pPr>
            <a:r>
              <a:rPr lang="en-US" sz="1200" kern="1200" dirty="0" smtClean="0">
                <a:solidFill>
                  <a:schemeClr val="tx1"/>
                </a:solidFill>
                <a:effectLst/>
                <a:latin typeface="+mn-lt"/>
                <a:ea typeface="+mn-ea"/>
                <a:cs typeface="+mn-cs"/>
              </a:rPr>
              <a:t>They should also think through page objectives, value at a glance and a call to action. You may want to create a couple of examples for them ahead of time.</a:t>
            </a:r>
          </a:p>
          <a:p>
            <a:pPr marL="171450" indent="-171450">
              <a:buFont typeface="Wingdings" pitchFamily="2" charset="2"/>
              <a:buChar char="§"/>
            </a:pPr>
            <a:r>
              <a:rPr lang="en-US" dirty="0" smtClean="0"/>
              <a:t>Have participants</a:t>
            </a:r>
            <a:r>
              <a:rPr lang="en-US" baseline="0" dirty="0" smtClean="0"/>
              <a:t> spend time searching and </a:t>
            </a:r>
            <a:r>
              <a:rPr lang="en-US" baseline="0" dirty="0" err="1" smtClean="0"/>
              <a:t>favoriting</a:t>
            </a:r>
            <a:r>
              <a:rPr lang="en-US" baseline="0" dirty="0" smtClean="0"/>
              <a:t> pages on Facebook</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17</a:t>
            </a:fld>
            <a:endParaRPr lang="en-US" dirty="0"/>
          </a:p>
        </p:txBody>
      </p:sp>
    </p:spTree>
    <p:extLst>
      <p:ext uri="{BB962C8B-B14F-4D97-AF65-F5344CB8AC3E}">
        <p14:creationId xmlns:p14="http://schemas.microsoft.com/office/powerpoint/2010/main" xmlns="" val="1385338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dirty="0" smtClean="0"/>
              <a:t>Measurement: It</a:t>
            </a:r>
            <a:r>
              <a:rPr lang="en-US" sz="1200" kern="1200" dirty="0" smtClean="0">
                <a:solidFill>
                  <a:schemeClr val="tx1"/>
                </a:solidFill>
                <a:effectLst/>
                <a:latin typeface="+mn-lt"/>
                <a:ea typeface="+mn-ea"/>
                <a:cs typeface="+mn-cs"/>
              </a:rPr>
              <a:t> is important to think about your measurement approach from the beginning. If you’ve set measurable objectives, it will be a matter of collecting data.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There are two free tools to use for measurement: export.ly and the Facebook analytics program called Insights. </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kern="1200" dirty="0" smtClean="0">
                <a:solidFill>
                  <a:schemeClr val="tx1"/>
                </a:solidFill>
                <a:effectLst/>
                <a:latin typeface="+mn-lt"/>
                <a:ea typeface="+mn-ea"/>
                <a:cs typeface="+mn-cs"/>
              </a:rPr>
              <a:t>Post Feedback: You’ll find this data under “Interactions” in your Page Overview section. It measures the number of “Likes” and comments made on the posts in your News Feed. </a:t>
            </a:r>
            <a:r>
              <a:rPr lang="en-US" sz="1200" b="1" i="1" kern="1200" dirty="0" smtClean="0">
                <a:solidFill>
                  <a:schemeClr val="tx1"/>
                </a:solidFill>
                <a:effectLst/>
                <a:latin typeface="+mn-lt"/>
                <a:ea typeface="+mn-ea"/>
                <a:cs typeface="+mn-cs"/>
              </a:rPr>
              <a:t>What to do with this data</a:t>
            </a:r>
            <a:r>
              <a:rPr lang="en-US" sz="1200" b="1"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Really, you’re looking for the percent increase month-over-month here. If engagement and two-way feedback are among your goals, this is a key statistic to track. What’s more, don’t forget to check out the number of “Likes” and “Comments” throughout the month. Where were your spikes? Did they occur where you wanted them to occur? Did the number of “Likes” and comments on a certain post surprise you?</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kern="1200" dirty="0" smtClean="0">
                <a:solidFill>
                  <a:schemeClr val="tx1"/>
                </a:solidFill>
                <a:effectLst/>
                <a:latin typeface="+mn-lt"/>
                <a:ea typeface="+mn-ea"/>
                <a:cs typeface="+mn-cs"/>
              </a:rPr>
              <a:t>Monthly Active Users: This metric represents the number of folks who have interacted with (Liked or commented) or viewed (don’t have to be fans) your page or its posts. </a:t>
            </a:r>
            <a:r>
              <a:rPr lang="en-US" sz="1200" b="1" i="1" kern="1200" dirty="0" smtClean="0">
                <a:solidFill>
                  <a:schemeClr val="tx1"/>
                </a:solidFill>
                <a:effectLst/>
                <a:latin typeface="+mn-lt"/>
                <a:ea typeface="+mn-ea"/>
                <a:cs typeface="+mn-cs"/>
              </a:rPr>
              <a:t>What to do with this data</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First, look at the percentage growth or decline month-over-month–that should give you a good indication of how many people are visiting and interacting with your page compared to the last couple months. Then, look at the number against the “Lifetime Likes” number directly to the left–how does it stack up? Remember, the Monthly Active Users number doesn’t just reflect fans–it also picks up non-fans. So, again, if one of your goals is engagement, this comparison is a good one to grab–and it should be a pretty high ratio.</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18</a:t>
            </a:fld>
            <a:endParaRPr lang="en-US" dirty="0"/>
          </a:p>
        </p:txBody>
      </p:sp>
    </p:spTree>
    <p:extLst>
      <p:ext uri="{BB962C8B-B14F-4D97-AF65-F5344CB8AC3E}">
        <p14:creationId xmlns:p14="http://schemas.microsoft.com/office/powerpoint/2010/main" xmlns="" val="657379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a:t>
            </a:r>
            <a:r>
              <a:rPr lang="en-US" baseline="0" dirty="0" smtClean="0"/>
              <a:t> Views: </a:t>
            </a:r>
            <a:r>
              <a:rPr lang="en-US" sz="1200" kern="1200" dirty="0" smtClean="0">
                <a:solidFill>
                  <a:schemeClr val="tx1"/>
                </a:solidFill>
                <a:effectLst/>
                <a:latin typeface="+mn-lt"/>
                <a:ea typeface="+mn-ea"/>
                <a:cs typeface="+mn-cs"/>
              </a:rPr>
              <a:t>This number represents the total hits to your Facebook page–and it includes fans and non-fans (including those who aren’t logged it to Facebook). You can find it in the Users tab under “Activity.” </a:t>
            </a:r>
            <a:r>
              <a:rPr lang="en-US" sz="1200" b="1" i="1" kern="1200" dirty="0" smtClean="0">
                <a:solidFill>
                  <a:schemeClr val="tx1"/>
                </a:solidFill>
                <a:effectLst/>
                <a:latin typeface="+mn-lt"/>
                <a:ea typeface="+mn-ea"/>
                <a:cs typeface="+mn-cs"/>
              </a:rPr>
              <a:t>What to do with this data</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Here’s where you can really see what days of the week people are hitting you page and how the spikes correspond with your content. It might make sense to overlay this chart with the days you post. It is also a great way to determine which posts might be encouraging fans to click on your actual page (remember, this isn’t about News Feed views–it’s about actual Facebook page views).</a:t>
            </a:r>
          </a:p>
          <a:p>
            <a:r>
              <a:rPr lang="en-US" sz="1200" kern="1200" dirty="0" smtClean="0">
                <a:solidFill>
                  <a:schemeClr val="tx1"/>
                </a:solidFill>
                <a:effectLst/>
                <a:latin typeface="+mn-lt"/>
                <a:ea typeface="+mn-ea"/>
                <a:cs typeface="+mn-cs"/>
              </a:rPr>
              <a:t>Weekly Metrics Monitoring: Set aside an hour a week in order to learn from your data and reflect on how to improve. Mom’s Rising does something called “Joyful Funeral” because they understand that not everything is going to be successful.  By reviewing their metrics, they know what isn’t working and give themselves permission to stop doing it. They also have a “Metrics Monday” where  everyone looks at their metrics and comes to a meeting to discuss how to improve</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19</a:t>
            </a:fld>
            <a:endParaRPr lang="en-US" dirty="0"/>
          </a:p>
        </p:txBody>
      </p:sp>
    </p:spTree>
    <p:extLst>
      <p:ext uri="{BB962C8B-B14F-4D97-AF65-F5344CB8AC3E}">
        <p14:creationId xmlns:p14="http://schemas.microsoft.com/office/powerpoint/2010/main" xmlns="" val="3067938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track Metrics using a</a:t>
            </a:r>
            <a:r>
              <a:rPr lang="en-US" baseline="0" dirty="0" smtClean="0"/>
              <a:t> free tool like export.ly or the analytics program that comes with Facebook pages, called Insights.</a:t>
            </a:r>
          </a:p>
        </p:txBody>
      </p:sp>
      <p:sp>
        <p:nvSpPr>
          <p:cNvPr id="4" name="Slide Number Placeholder 3"/>
          <p:cNvSpPr>
            <a:spLocks noGrp="1"/>
          </p:cNvSpPr>
          <p:nvPr>
            <p:ph type="sldNum" sz="quarter" idx="10"/>
          </p:nvPr>
        </p:nvSpPr>
        <p:spPr/>
        <p:txBody>
          <a:bodyPr/>
          <a:lstStyle/>
          <a:p>
            <a:fld id="{25BCBDAB-5312-4514-BDCE-B88950303CB4}"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a:t>
            </a:r>
            <a:r>
              <a:rPr lang="en-US" baseline="0" dirty="0" smtClean="0"/>
              <a:t> a verbal overview of the program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http://www.emediat.org/main/program-overview/</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smtClean="0">
                <a:solidFill>
                  <a:schemeClr val="tx1"/>
                </a:solidFill>
                <a:latin typeface="+mn-lt"/>
                <a:ea typeface="+mn-ea"/>
                <a:cs typeface="+mn-cs"/>
              </a:rPr>
              <a:t>The program outcomes are: </a:t>
            </a:r>
          </a:p>
          <a:p>
            <a:pPr lvl="0"/>
            <a:r>
              <a:rPr lang="en-US" sz="1200" kern="1200" dirty="0" smtClean="0">
                <a:solidFill>
                  <a:schemeClr val="tx1"/>
                </a:solidFill>
                <a:latin typeface="+mn-lt"/>
                <a:ea typeface="+mn-ea"/>
                <a:cs typeface="+mn-cs"/>
              </a:rPr>
              <a:t>Increase CSO/NGO knowledge, access and skills to use new media effectively to advance their unique missions and strengthen their organizations</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Improve communication between CSO/NGO leaders and key stakeholders and between CSO/NGOs and their communities of peers around the world</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Improve communication between CSO/NGOs and governments in the MENA region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five-workshop agenda is an intense schedule and a lot to cover and implement in a very short time frame. While you will be exposed</a:t>
            </a:r>
            <a:r>
              <a:rPr lang="en-US" sz="1200" kern="1200" baseline="0" dirty="0" smtClean="0">
                <a:solidFill>
                  <a:schemeClr val="tx1"/>
                </a:solidFill>
                <a:latin typeface="+mn-lt"/>
                <a:ea typeface="+mn-ea"/>
                <a:cs typeface="+mn-cs"/>
              </a:rPr>
              <a:t> to many </a:t>
            </a:r>
            <a:r>
              <a:rPr lang="en-US" sz="1200" kern="1200" dirty="0" smtClean="0">
                <a:solidFill>
                  <a:schemeClr val="tx1"/>
                </a:solidFill>
                <a:latin typeface="+mn-lt"/>
                <a:ea typeface="+mn-ea"/>
                <a:cs typeface="+mn-cs"/>
              </a:rPr>
              <a:t>tools and techniques,  it is not an expectation that every organization will implement all tools presented in the workshops at the deepest level to reach the above outcomes.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itchFamily="2" charset="2"/>
              <a:buChar char="§"/>
            </a:pPr>
            <a:r>
              <a:rPr lang="en-US" sz="1200" kern="1200" dirty="0" smtClean="0">
                <a:solidFill>
                  <a:schemeClr val="tx1"/>
                </a:solidFill>
                <a:effectLst/>
                <a:latin typeface="+mn-lt"/>
                <a:ea typeface="+mn-ea"/>
                <a:cs typeface="+mn-cs"/>
              </a:rPr>
              <a:t>Do a series of “Share Pairs” where people ask and answer these questions:</a:t>
            </a:r>
          </a:p>
          <a:p>
            <a:pPr marL="628650" lvl="1" indent="-171450">
              <a:buFont typeface="Courier New" pitchFamily="49" charset="0"/>
              <a:buChar char="o"/>
            </a:pPr>
            <a:r>
              <a:rPr lang="en-US" sz="1200" kern="1200" dirty="0" smtClean="0">
                <a:solidFill>
                  <a:schemeClr val="tx1"/>
                </a:solidFill>
                <a:effectLst/>
                <a:latin typeface="+mn-lt"/>
                <a:ea typeface="+mn-ea"/>
                <a:cs typeface="+mn-cs"/>
              </a:rPr>
              <a:t>What did you learn today?</a:t>
            </a:r>
          </a:p>
          <a:p>
            <a:pPr marL="628650" lvl="1" indent="-171450">
              <a:buFont typeface="Courier New" pitchFamily="49" charset="0"/>
              <a:buChar char="o"/>
            </a:pPr>
            <a:r>
              <a:rPr lang="en-US" sz="1200" kern="1200" dirty="0" smtClean="0">
                <a:solidFill>
                  <a:schemeClr val="tx1"/>
                </a:solidFill>
                <a:effectLst/>
                <a:latin typeface="+mn-lt"/>
                <a:ea typeface="+mn-ea"/>
                <a:cs typeface="+mn-cs"/>
              </a:rPr>
              <a:t>What is still not clear?</a:t>
            </a:r>
          </a:p>
          <a:p>
            <a:pPr marL="628650" lvl="1" indent="-171450">
              <a:buFont typeface="Courier New" pitchFamily="49" charset="0"/>
              <a:buChar char="o"/>
            </a:pPr>
            <a:r>
              <a:rPr lang="en-US" sz="1200" kern="1200" dirty="0" smtClean="0">
                <a:solidFill>
                  <a:schemeClr val="tx1"/>
                </a:solidFill>
                <a:effectLst/>
                <a:latin typeface="+mn-lt"/>
                <a:ea typeface="+mn-ea"/>
                <a:cs typeface="+mn-cs"/>
              </a:rPr>
              <a:t>What do you need to move forward?</a:t>
            </a:r>
          </a:p>
          <a:p>
            <a:pPr marL="628650" lvl="1" indent="-171450">
              <a:buFont typeface="Courier New" pitchFamily="49" charset="0"/>
              <a:buChar char="o"/>
            </a:pPr>
            <a:r>
              <a:rPr lang="en-US" sz="1200" kern="1200" dirty="0" smtClean="0">
                <a:solidFill>
                  <a:schemeClr val="tx1"/>
                </a:solidFill>
                <a:effectLst/>
                <a:latin typeface="+mn-lt"/>
                <a:ea typeface="+mn-ea"/>
                <a:cs typeface="+mn-cs"/>
              </a:rPr>
              <a:t>What is the most important thing you want to learn tomorrow?</a:t>
            </a:r>
          </a:p>
          <a:p>
            <a:r>
              <a:rPr lang="en-US" sz="1200" kern="1200" dirty="0" smtClean="0">
                <a:solidFill>
                  <a:schemeClr val="tx1"/>
                </a:solidFill>
                <a:effectLst/>
                <a:latin typeface="+mn-lt"/>
                <a:ea typeface="+mn-ea"/>
                <a:cs typeface="+mn-cs"/>
              </a:rPr>
              <a:t> </a:t>
            </a:r>
          </a:p>
          <a:p>
            <a:pPr marL="171450" lvl="0" indent="-171450">
              <a:buFont typeface="Wingdings" pitchFamily="2" charset="2"/>
              <a:buChar char="§"/>
            </a:pPr>
            <a:r>
              <a:rPr lang="en-US" sz="1200" kern="1200" dirty="0" smtClean="0">
                <a:solidFill>
                  <a:schemeClr val="tx1"/>
                </a:solidFill>
                <a:effectLst/>
                <a:latin typeface="+mn-lt"/>
                <a:ea typeface="+mn-ea"/>
                <a:cs typeface="+mn-cs"/>
              </a:rPr>
              <a:t>Then gather in a circle, and have everyone share one word about how they are feeling and why.</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21</a:t>
            </a:fld>
            <a:endParaRPr lang="en-US" dirty="0"/>
          </a:p>
        </p:txBody>
      </p:sp>
    </p:spTree>
    <p:extLst>
      <p:ext uri="{BB962C8B-B14F-4D97-AF65-F5344CB8AC3E}">
        <p14:creationId xmlns:p14="http://schemas.microsoft.com/office/powerpoint/2010/main" xmlns="" val="2272108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template is from Grove Consulting.</a:t>
            </a:r>
            <a:endParaRPr lang="en-US" dirty="0"/>
          </a:p>
        </p:txBody>
      </p:sp>
      <p:sp>
        <p:nvSpPr>
          <p:cNvPr id="4" name="Slide Number Placeholder 3"/>
          <p:cNvSpPr>
            <a:spLocks noGrp="1"/>
          </p:cNvSpPr>
          <p:nvPr>
            <p:ph type="sldNum" sz="quarter" idx="10"/>
          </p:nvPr>
        </p:nvSpPr>
        <p:spPr/>
        <p:txBody>
          <a:bodyPr/>
          <a:lstStyle/>
          <a:p>
            <a:fld id="{AF46EACF-D571-457B-9C6F-7BF5D01BCEE0}"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BCBDAB-5312-4514-BDCE-B88950303CB4}"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xmlns="" val="2713935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itchFamily="2" charset="2"/>
              <a:buChar char="§"/>
            </a:pPr>
            <a:r>
              <a:rPr lang="en-US" dirty="0" smtClean="0"/>
              <a:t>Overnight reflection: </a:t>
            </a:r>
            <a:r>
              <a:rPr lang="en-US" sz="1200" kern="1200" dirty="0" smtClean="0">
                <a:solidFill>
                  <a:schemeClr val="tx1"/>
                </a:solidFill>
                <a:effectLst/>
                <a:latin typeface="+mn-lt"/>
                <a:ea typeface="+mn-ea"/>
                <a:cs typeface="+mn-cs"/>
              </a:rPr>
              <a:t>Ask people who are interested in sharing their thoughts with the group to share</a:t>
            </a:r>
          </a:p>
          <a:p>
            <a:pPr marL="171450" lvl="0" indent="-171450">
              <a:buFont typeface="Wingdings" pitchFamily="2" charset="2"/>
              <a:buChar char="§"/>
            </a:pPr>
            <a:r>
              <a:rPr lang="en-US" sz="1200" kern="1200" dirty="0" smtClean="0">
                <a:solidFill>
                  <a:schemeClr val="tx1"/>
                </a:solidFill>
                <a:effectLst/>
                <a:latin typeface="+mn-lt"/>
                <a:ea typeface="+mn-ea"/>
                <a:cs typeface="+mn-cs"/>
              </a:rPr>
              <a:t>Summarize the key points and address any concerns</a:t>
            </a:r>
          </a:p>
          <a:p>
            <a:pPr marL="171450" lvl="0" indent="-171450">
              <a:buFont typeface="Wingdings" pitchFamily="2" charset="2"/>
              <a:buChar char="§"/>
            </a:pPr>
            <a:r>
              <a:rPr lang="en-US" sz="1200" kern="1200" dirty="0" smtClean="0">
                <a:solidFill>
                  <a:schemeClr val="tx1"/>
                </a:solidFill>
                <a:effectLst/>
                <a:latin typeface="+mn-lt"/>
                <a:ea typeface="+mn-ea"/>
                <a:cs typeface="+mn-cs"/>
              </a:rPr>
              <a:t>Introduce topics for the day:</a:t>
            </a:r>
          </a:p>
          <a:p>
            <a:pPr marL="685800" lvl="1" indent="-228600">
              <a:buFont typeface="+mj-lt"/>
              <a:buAutoNum type="arabicPeriod"/>
            </a:pPr>
            <a:r>
              <a:rPr lang="en-US" sz="1200" kern="1200" dirty="0" smtClean="0">
                <a:solidFill>
                  <a:schemeClr val="tx1"/>
                </a:solidFill>
                <a:effectLst/>
                <a:latin typeface="+mn-lt"/>
                <a:ea typeface="+mn-ea"/>
                <a:cs typeface="+mn-cs"/>
              </a:rPr>
              <a:t>Facebook Engagement strategies</a:t>
            </a:r>
          </a:p>
          <a:p>
            <a:pPr marL="685800" lvl="1" indent="-228600">
              <a:buFont typeface="+mj-lt"/>
              <a:buAutoNum type="arabicPeriod"/>
            </a:pPr>
            <a:r>
              <a:rPr lang="en-US" sz="1200" kern="1200" dirty="0" smtClean="0">
                <a:solidFill>
                  <a:schemeClr val="tx1"/>
                </a:solidFill>
                <a:effectLst/>
                <a:latin typeface="+mn-lt"/>
                <a:ea typeface="+mn-ea"/>
                <a:cs typeface="+mn-cs"/>
              </a:rPr>
              <a:t>Twitter Best Practices</a:t>
            </a:r>
          </a:p>
          <a:p>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24</a:t>
            </a:fld>
            <a:endParaRPr lang="en-US" dirty="0"/>
          </a:p>
        </p:txBody>
      </p:sp>
    </p:spTree>
    <p:extLst>
      <p:ext uri="{BB962C8B-B14F-4D97-AF65-F5344CB8AC3E}">
        <p14:creationId xmlns:p14="http://schemas.microsoft.com/office/powerpoint/2010/main" xmlns="" val="2056075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25</a:t>
            </a:fld>
            <a:endParaRPr lang="en-US" dirty="0"/>
          </a:p>
        </p:txBody>
      </p:sp>
    </p:spTree>
    <p:extLst>
      <p:ext uri="{BB962C8B-B14F-4D97-AF65-F5344CB8AC3E}">
        <p14:creationId xmlns:p14="http://schemas.microsoft.com/office/powerpoint/2010/main" xmlns="" val="2056075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4925" cy="3836987"/>
          </a:xfrm>
        </p:spPr>
      </p:sp>
      <p:sp>
        <p:nvSpPr>
          <p:cNvPr id="3" name="Notes Placeholder 2"/>
          <p:cNvSpPr>
            <a:spLocks noGrp="1"/>
          </p:cNvSpPr>
          <p:nvPr>
            <p:ph type="body" idx="1"/>
          </p:nvPr>
        </p:nvSpPr>
        <p:spPr/>
        <p:txBody>
          <a:bodyPr>
            <a:normAutofit/>
          </a:bodyPr>
          <a:lstStyle/>
          <a:p>
            <a:pPr defTabSz="981060">
              <a:defRPr/>
            </a:pPr>
            <a:r>
              <a:rPr lang="en-US" sz="1300" dirty="0" smtClean="0"/>
              <a:t>Scaffolding by depth of relationship is a familiar framework for many nonprofits – whether it is donors or activists have tactics that move people up  the ”Ladder of Engagement.”  This is how  it plays out on Facebook</a:t>
            </a:r>
            <a:r>
              <a:rPr lang="en-US" sz="1300" baseline="0" dirty="0" smtClean="0"/>
              <a:t> – you want to get people to move from “passive attention” to “loving” you Facebook so they will tell other people about your work.</a:t>
            </a:r>
            <a:endParaRPr lang="en-US" dirty="0" smtClean="0"/>
          </a:p>
          <a:p>
            <a:pPr>
              <a:defRPr/>
            </a:pPr>
            <a:endParaRPr lang="en-US" dirty="0" smtClean="0"/>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6A3A586-ADBE-441C-A0E7-18AA6729E534}"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4925" cy="3836987"/>
          </a:xfrm>
        </p:spPr>
      </p:sp>
      <p:sp>
        <p:nvSpPr>
          <p:cNvPr id="3" name="Notes Placeholder 2"/>
          <p:cNvSpPr>
            <a:spLocks noGrp="1"/>
          </p:cNvSpPr>
          <p:nvPr>
            <p:ph type="body" idx="1"/>
          </p:nvPr>
        </p:nvSpPr>
        <p:spPr/>
        <p:txBody>
          <a:bodyPr>
            <a:normAutofit/>
          </a:bodyPr>
          <a:lstStyle/>
          <a:p>
            <a:pPr>
              <a:defRPr/>
            </a:pPr>
            <a:endParaRPr lang="en-US" dirty="0" smtClean="0"/>
          </a:p>
          <a:p>
            <a:r>
              <a:rPr lang="en-US" dirty="0" smtClean="0"/>
              <a:t>Let’s see how this works for an organization like the Minneapolis Institute of the Arts on Facebook.</a:t>
            </a:r>
          </a:p>
          <a:p>
            <a:endParaRPr lang="en-US" dirty="0" smtClean="0"/>
          </a:p>
          <a:p>
            <a:pPr defTabSz="981060">
              <a:defRPr/>
            </a:pPr>
            <a:r>
              <a:rPr lang="en-US" sz="1300" dirty="0" smtClean="0"/>
              <a:t>Let me take you through this model with a specific example.</a:t>
            </a:r>
          </a:p>
          <a:p>
            <a:pPr>
              <a:defRPr/>
            </a:pPr>
            <a:endParaRPr lang="en-US" dirty="0" smtClean="0"/>
          </a:p>
          <a:p>
            <a:pPr>
              <a:defRPr/>
            </a:pPr>
            <a:endParaRPr lang="en-US" dirty="0" smtClean="0"/>
          </a:p>
          <a:p>
            <a:pPr>
              <a:defRPr/>
            </a:pPr>
            <a:r>
              <a:rPr lang="en-US" b="1" dirty="0" smtClean="0"/>
              <a:t>Attention. </a:t>
            </a:r>
            <a:r>
              <a:rPr lang="en-US" dirty="0" smtClean="0"/>
              <a:t>When someone “likes” a </a:t>
            </a:r>
            <a:r>
              <a:rPr lang="en-US" dirty="0" err="1" smtClean="0"/>
              <a:t>Facebook</a:t>
            </a:r>
            <a:r>
              <a:rPr lang="en-US" dirty="0" smtClean="0"/>
              <a:t> Page, they are usually expressing their affinity for a product, brand, organization, individual or whatever or whomever is represented on the Page. But do they pay attention? In my mind, attention is, at its most basic, watching out for or noticing the status updates from brands in one’s newsfeed.</a:t>
            </a:r>
            <a:endParaRPr lang="en-US" dirty="0"/>
          </a:p>
        </p:txBody>
      </p:sp>
      <p:sp>
        <p:nvSpPr>
          <p:cNvPr id="4" name="Slide Number Placeholder 3"/>
          <p:cNvSpPr>
            <a:spLocks noGrp="1"/>
          </p:cNvSpPr>
          <p:nvPr>
            <p:ph type="sldNum" sz="quarter" idx="10"/>
          </p:nvPr>
        </p:nvSpPr>
        <p:spPr/>
        <p:txBody>
          <a:bodyPr/>
          <a:lstStyle/>
          <a:p>
            <a:fld id="{66A3A586-ADBE-441C-A0E7-18AA6729E534}"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4925" cy="3836987"/>
          </a:xfrm>
        </p:spPr>
      </p:sp>
      <p:sp>
        <p:nvSpPr>
          <p:cNvPr id="3" name="Notes Placeholder 2"/>
          <p:cNvSpPr>
            <a:spLocks noGrp="1"/>
          </p:cNvSpPr>
          <p:nvPr>
            <p:ph type="body" idx="1"/>
          </p:nvPr>
        </p:nvSpPr>
        <p:spPr/>
        <p:txBody>
          <a:bodyPr>
            <a:normAutofit lnSpcReduction="10000"/>
          </a:bodyPr>
          <a:lstStyle/>
          <a:p>
            <a:pPr defTabSz="981060">
              <a:defRPr/>
            </a:pPr>
            <a:r>
              <a:rPr lang="en-US" sz="1300" dirty="0" smtClean="0">
                <a:latin typeface="Calibri" pitchFamily="34" charset="0"/>
              </a:rPr>
              <a:t>Source:</a:t>
            </a:r>
            <a:r>
              <a:rPr lang="en-US" sz="1300" baseline="0" dirty="0" smtClean="0">
                <a:latin typeface="Calibri" pitchFamily="34" charset="0"/>
              </a:rPr>
              <a:t> </a:t>
            </a:r>
          </a:p>
          <a:p>
            <a:pPr defTabSz="981060">
              <a:defRPr/>
            </a:pPr>
            <a:r>
              <a:rPr lang="en-US" sz="1300" dirty="0" smtClean="0">
                <a:latin typeface="Calibri" pitchFamily="34" charset="0"/>
              </a:rPr>
              <a:t>http://www.bethkanter.org/facebook-tab/</a:t>
            </a:r>
          </a:p>
          <a:p>
            <a:pPr defTabSz="981060">
              <a:defRPr/>
            </a:pPr>
            <a:endParaRPr lang="en-US" sz="1300" dirty="0" smtClean="0">
              <a:latin typeface="Calibri" pitchFamily="34" charset="0"/>
            </a:endParaRPr>
          </a:p>
          <a:p>
            <a:pPr defTabSz="981060">
              <a:defRPr/>
            </a:pPr>
            <a:r>
              <a:rPr lang="en-US" sz="1300" dirty="0" smtClean="0">
                <a:latin typeface="Calibri" pitchFamily="34" charset="0"/>
              </a:rPr>
              <a:t>Let’s talk about some specific techniques for getting attention on Facebook. </a:t>
            </a:r>
          </a:p>
          <a:p>
            <a:pPr defTabSz="981060">
              <a:defRPr/>
            </a:pPr>
            <a:r>
              <a:rPr lang="en-US" sz="1300" dirty="0" smtClean="0">
                <a:latin typeface="Calibri" pitchFamily="34" charset="0"/>
              </a:rPr>
              <a:t>The most important is to have a custom landing page.</a:t>
            </a:r>
            <a:r>
              <a:rPr lang="en-US" sz="1300" baseline="0" dirty="0" smtClean="0">
                <a:latin typeface="Calibri" pitchFamily="34" charset="0"/>
              </a:rPr>
              <a:t> According to </a:t>
            </a:r>
            <a:r>
              <a:rPr lang="en-US" sz="1300" dirty="0" err="1" smtClean="0">
                <a:latin typeface="Calibri" pitchFamily="34" charset="0"/>
              </a:rPr>
              <a:t>BrandGlue</a:t>
            </a:r>
            <a:r>
              <a:rPr lang="en-US" sz="1300" dirty="0" smtClean="0">
                <a:latin typeface="Calibri" pitchFamily="34" charset="0"/>
              </a:rPr>
              <a:t> Study, Custom landing tab will convert visitors to fans at a rate of about 47% versus the wall which is about 26%</a:t>
            </a:r>
          </a:p>
          <a:p>
            <a:pPr defTabSz="981060">
              <a:defRPr/>
            </a:pPr>
            <a:endParaRPr lang="en-US" sz="1300" dirty="0" smtClean="0">
              <a:latin typeface="Calibri" pitchFamily="34" charset="0"/>
            </a:endParaRPr>
          </a:p>
          <a:p>
            <a:pPr defTabSz="981060">
              <a:defRPr/>
            </a:pPr>
            <a:r>
              <a:rPr lang="en-US" sz="1300" dirty="0" smtClean="0">
                <a:latin typeface="Calibri" pitchFamily="34" charset="0"/>
              </a:rPr>
              <a:t>You may need a graphic designer, but there are free or low cost apps that can easily create a tab</a:t>
            </a:r>
          </a:p>
          <a:p>
            <a:pPr defTabSz="981060">
              <a:defRPr/>
            </a:pPr>
            <a:endParaRPr lang="en-US" sz="1300" dirty="0" smtClean="0">
              <a:latin typeface="Calibri" pitchFamily="34" charset="0"/>
              <a:sym typeface="Wingdings" pitchFamily="2" charset="2"/>
            </a:endParaRPr>
          </a:p>
          <a:p>
            <a:endParaRPr lang="en-US" dirty="0"/>
          </a:p>
        </p:txBody>
      </p:sp>
      <p:sp>
        <p:nvSpPr>
          <p:cNvPr id="4" name="Slide Number Placeholder 3"/>
          <p:cNvSpPr>
            <a:spLocks noGrp="1"/>
          </p:cNvSpPr>
          <p:nvPr>
            <p:ph type="sldNum" sz="quarter" idx="10"/>
          </p:nvPr>
        </p:nvSpPr>
        <p:spPr/>
        <p:txBody>
          <a:bodyPr/>
          <a:lstStyle/>
          <a:p>
            <a:fld id="{66A3A586-ADBE-441C-A0E7-18AA6729E534}"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4925" cy="3836987"/>
          </a:xfrm>
        </p:spPr>
      </p:sp>
      <p:sp>
        <p:nvSpPr>
          <p:cNvPr id="3" name="Notes Placeholder 2"/>
          <p:cNvSpPr>
            <a:spLocks noGrp="1"/>
          </p:cNvSpPr>
          <p:nvPr>
            <p:ph type="body" idx="1"/>
          </p:nvPr>
        </p:nvSpPr>
        <p:spPr/>
        <p:txBody>
          <a:bodyPr>
            <a:normAutofit/>
          </a:bodyPr>
          <a:lstStyle/>
          <a:p>
            <a:r>
              <a:rPr lang="en-US" dirty="0" smtClean="0"/>
              <a:t>Custom</a:t>
            </a:r>
            <a:r>
              <a:rPr lang="en-US" baseline="0" dirty="0" smtClean="0"/>
              <a:t> tabs can be created with free apps</a:t>
            </a:r>
          </a:p>
          <a:p>
            <a:endParaRPr lang="en-US" baseline="0" dirty="0" smtClean="0"/>
          </a:p>
          <a:p>
            <a:r>
              <a:rPr lang="en-US" baseline="0" dirty="0" smtClean="0"/>
              <a:t>Tunisia team used:</a:t>
            </a:r>
          </a:p>
          <a:p>
            <a:r>
              <a:rPr lang="en-US" dirty="0" smtClean="0"/>
              <a:t>http://www.socialshaker.com/</a:t>
            </a:r>
          </a:p>
          <a:p>
            <a:endParaRPr lang="en-US" dirty="0" smtClean="0"/>
          </a:p>
          <a:p>
            <a:r>
              <a:rPr lang="en-US" dirty="0" smtClean="0"/>
              <a:t>The</a:t>
            </a:r>
            <a:r>
              <a:rPr lang="en-US" baseline="0" dirty="0" smtClean="0"/>
              <a:t> easiest application to use is:</a:t>
            </a:r>
          </a:p>
          <a:p>
            <a:r>
              <a:rPr lang="en-US" dirty="0" smtClean="0"/>
              <a:t>http://www.pagemodo.com/</a:t>
            </a:r>
          </a:p>
          <a:p>
            <a:r>
              <a:rPr lang="en-US" dirty="0" smtClean="0"/>
              <a:t>It is free for one page and the easiest to use.</a:t>
            </a:r>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6A3A586-ADBE-441C-A0E7-18AA6729E534}"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4925" cy="3836987"/>
          </a:xfrm>
        </p:spPr>
      </p:sp>
      <p:sp>
        <p:nvSpPr>
          <p:cNvPr id="3" name="Notes Placeholder 2"/>
          <p:cNvSpPr>
            <a:spLocks noGrp="1"/>
          </p:cNvSpPr>
          <p:nvPr>
            <p:ph type="body" idx="1"/>
          </p:nvPr>
        </p:nvSpPr>
        <p:spPr/>
        <p:txBody>
          <a:bodyPr>
            <a:normAutofit/>
          </a:bodyPr>
          <a:lstStyle/>
          <a:p>
            <a:r>
              <a:rPr lang="en-US" dirty="0" smtClean="0"/>
              <a:t>You need to cross promote the opportunity to join your organization’s Facebook page through every channel. You can use mobile texting, twitter accounts, your</a:t>
            </a:r>
            <a:r>
              <a:rPr lang="en-US" baseline="0" dirty="0" smtClean="0"/>
              <a:t> blogs or websites to spread the word about your Facebook Page</a:t>
            </a:r>
            <a:endParaRPr lang="en-US" dirty="0" smtClean="0"/>
          </a:p>
          <a:p>
            <a:r>
              <a:rPr lang="en-US" dirty="0" smtClean="0"/>
              <a:t>Resource: http://www.bethkanter.org/facebook-smartly/</a:t>
            </a:r>
          </a:p>
          <a:p>
            <a:endParaRPr lang="en-US" dirty="0"/>
          </a:p>
        </p:txBody>
      </p:sp>
      <p:sp>
        <p:nvSpPr>
          <p:cNvPr id="4" name="Slide Number Placeholder 3"/>
          <p:cNvSpPr>
            <a:spLocks noGrp="1"/>
          </p:cNvSpPr>
          <p:nvPr>
            <p:ph type="sldNum" sz="quarter" idx="10"/>
          </p:nvPr>
        </p:nvSpPr>
        <p:spPr/>
        <p:txBody>
          <a:bodyPr/>
          <a:lstStyle/>
          <a:p>
            <a:fld id="{66A3A586-ADBE-441C-A0E7-18AA6729E534}"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template is from Grove Consulting.</a:t>
            </a:r>
            <a:endParaRPr lang="en-US" dirty="0"/>
          </a:p>
        </p:txBody>
      </p:sp>
      <p:sp>
        <p:nvSpPr>
          <p:cNvPr id="4" name="Slide Number Placeholder 3"/>
          <p:cNvSpPr>
            <a:spLocks noGrp="1"/>
          </p:cNvSpPr>
          <p:nvPr>
            <p:ph type="sldNum" sz="quarter" idx="10"/>
          </p:nvPr>
        </p:nvSpPr>
        <p:spPr/>
        <p:txBody>
          <a:bodyPr/>
          <a:lstStyle/>
          <a:p>
            <a:fld id="{AF46EACF-D571-457B-9C6F-7BF5D01BCEE0}"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4925" cy="3836987"/>
          </a:xfrm>
        </p:spPr>
      </p:sp>
      <p:sp>
        <p:nvSpPr>
          <p:cNvPr id="3" name="Notes Placeholder 2"/>
          <p:cNvSpPr>
            <a:spLocks noGrp="1"/>
          </p:cNvSpPr>
          <p:nvPr>
            <p:ph type="body" idx="1"/>
          </p:nvPr>
        </p:nvSpPr>
        <p:spPr/>
        <p:txBody>
          <a:bodyPr>
            <a:normAutofit/>
          </a:bodyPr>
          <a:lstStyle/>
          <a:p>
            <a:r>
              <a:rPr lang="en-US" dirty="0" smtClean="0"/>
              <a:t>Promoting</a:t>
            </a:r>
            <a:r>
              <a:rPr lang="en-US" baseline="0" dirty="0" smtClean="0"/>
              <a:t> your Facebook Page offline is equally important. Add “Like Us” to your organization’s Business cards or use placards saying “Like Us” at events or public outreach events. </a:t>
            </a:r>
            <a:endParaRPr lang="en-US" dirty="0"/>
          </a:p>
        </p:txBody>
      </p:sp>
      <p:sp>
        <p:nvSpPr>
          <p:cNvPr id="4" name="Slide Number Placeholder 3"/>
          <p:cNvSpPr>
            <a:spLocks noGrp="1"/>
          </p:cNvSpPr>
          <p:nvPr>
            <p:ph type="sldNum" sz="quarter" idx="10"/>
          </p:nvPr>
        </p:nvSpPr>
        <p:spPr/>
        <p:txBody>
          <a:bodyPr/>
          <a:lstStyle/>
          <a:p>
            <a:fld id="{66A3A586-ADBE-441C-A0E7-18AA6729E534}"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4925" cy="3836987"/>
          </a:xfrm>
        </p:spPr>
      </p:sp>
      <p:sp>
        <p:nvSpPr>
          <p:cNvPr id="3" name="Notes Placeholder 2"/>
          <p:cNvSpPr>
            <a:spLocks noGrp="1"/>
          </p:cNvSpPr>
          <p:nvPr>
            <p:ph type="body" idx="1"/>
          </p:nvPr>
        </p:nvSpPr>
        <p:spPr/>
        <p:txBody>
          <a:bodyPr>
            <a:normAutofit/>
          </a:bodyPr>
          <a:lstStyle/>
          <a:p>
            <a:r>
              <a:rPr lang="en-US" dirty="0" smtClean="0"/>
              <a:t>You can build your network by searching and</a:t>
            </a:r>
            <a:r>
              <a:rPr lang="en-US" baseline="0" dirty="0" smtClean="0"/>
              <a:t> </a:t>
            </a:r>
            <a:r>
              <a:rPr lang="en-US" baseline="0" dirty="0" err="1" smtClean="0"/>
              <a:t>favoriting</a:t>
            </a:r>
            <a:r>
              <a:rPr lang="en-US" baseline="0" dirty="0" smtClean="0"/>
              <a:t> pages of Groups/Organizations that work for similar causes in your country and also globally. </a:t>
            </a:r>
            <a:endParaRPr lang="en-US" dirty="0"/>
          </a:p>
        </p:txBody>
      </p:sp>
      <p:sp>
        <p:nvSpPr>
          <p:cNvPr id="4" name="Slide Number Placeholder 3"/>
          <p:cNvSpPr>
            <a:spLocks noGrp="1"/>
          </p:cNvSpPr>
          <p:nvPr>
            <p:ph type="sldNum" sz="quarter" idx="10"/>
          </p:nvPr>
        </p:nvSpPr>
        <p:spPr/>
        <p:txBody>
          <a:bodyPr/>
          <a:lstStyle/>
          <a:p>
            <a:fld id="{66A3A586-ADBE-441C-A0E7-18AA6729E534}" type="slidenum">
              <a:rPr lang="en-US" smtClean="0">
                <a:solidFill>
                  <a:prstClr val="black"/>
                </a:solidFill>
              </a:rPr>
              <a:pPr/>
              <a:t>32</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4925" cy="3836987"/>
          </a:xfrm>
        </p:spPr>
      </p:sp>
      <p:sp>
        <p:nvSpPr>
          <p:cNvPr id="3" name="Notes Placeholder 2"/>
          <p:cNvSpPr>
            <a:spLocks noGrp="1"/>
          </p:cNvSpPr>
          <p:nvPr>
            <p:ph type="body" idx="1"/>
          </p:nvPr>
        </p:nvSpPr>
        <p:spPr/>
        <p:txBody>
          <a:bodyPr>
            <a:normAutofit/>
          </a:bodyPr>
          <a:lstStyle/>
          <a:p>
            <a:r>
              <a:rPr lang="en-US" dirty="0" smtClean="0"/>
              <a:t>Using Facebook Ads allows</a:t>
            </a:r>
            <a:r>
              <a:rPr lang="en-US" baseline="0" dirty="0" smtClean="0"/>
              <a:t> you finely target audiences by demographics, interests, and geography. The key to success is about testing and best practice is to use to hone your message/visuals.   </a:t>
            </a:r>
          </a:p>
          <a:p>
            <a:endParaRPr lang="en-US" baseline="0" dirty="0" smtClean="0"/>
          </a:p>
          <a:p>
            <a:r>
              <a:rPr lang="en-US" baseline="0" dirty="0" smtClean="0"/>
              <a:t>You can start with a small pilot by testing different messages to join your page on </a:t>
            </a:r>
            <a:r>
              <a:rPr lang="en-US" baseline="0" dirty="0" err="1" smtClean="0"/>
              <a:t>Facebook</a:t>
            </a:r>
            <a:r>
              <a:rPr lang="en-US" baseline="0" dirty="0" smtClean="0"/>
              <a:t>, but ads can be used to promote other activities related to your SMART objectives. </a:t>
            </a:r>
          </a:p>
          <a:p>
            <a:endParaRPr lang="en-US" baseline="0" dirty="0" smtClean="0"/>
          </a:p>
          <a:p>
            <a:r>
              <a:rPr lang="en-US" baseline="0" dirty="0" smtClean="0"/>
              <a:t>Tips and Resources</a:t>
            </a:r>
          </a:p>
          <a:p>
            <a:r>
              <a:rPr lang="en-US" baseline="0" dirty="0" smtClean="0"/>
              <a:t>15 tips for Effective Facebook Ads: http://searchengineland.com/15-tips-for-a-successful-facebook-ads-program-80335</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6A3A586-ADBE-441C-A0E7-18AA6729E534}"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4925" cy="3836987"/>
          </a:xfrm>
        </p:spPr>
      </p:sp>
      <p:sp>
        <p:nvSpPr>
          <p:cNvPr id="3" name="Notes Placeholder 2"/>
          <p:cNvSpPr>
            <a:spLocks noGrp="1"/>
          </p:cNvSpPr>
          <p:nvPr>
            <p:ph type="body" idx="1"/>
          </p:nvPr>
        </p:nvSpPr>
        <p:spPr/>
        <p:txBody>
          <a:bodyPr>
            <a:normAutofit/>
          </a:bodyPr>
          <a:lstStyle/>
          <a:p>
            <a:pPr>
              <a:defRPr/>
            </a:pPr>
            <a:endParaRPr lang="en-US" dirty="0" smtClean="0"/>
          </a:p>
          <a:p>
            <a:pPr>
              <a:defRPr/>
            </a:pPr>
            <a:r>
              <a:rPr lang="en-US" b="1" dirty="0" smtClean="0"/>
              <a:t>Engagement</a:t>
            </a:r>
            <a:r>
              <a:rPr lang="en-US" b="1" baseline="0" dirty="0" smtClean="0"/>
              <a:t> </a:t>
            </a:r>
            <a:r>
              <a:rPr lang="en-US" b="0" baseline="0" dirty="0" smtClean="0"/>
              <a:t>involves t</a:t>
            </a:r>
            <a:r>
              <a:rPr lang="en-US" b="0" dirty="0" smtClean="0"/>
              <a:t>aking </a:t>
            </a:r>
            <a:r>
              <a:rPr lang="en-US" dirty="0" smtClean="0"/>
              <a:t>attention to the next level.</a:t>
            </a:r>
            <a:r>
              <a:rPr lang="en-US" baseline="0" dirty="0" smtClean="0"/>
              <a:t> If </a:t>
            </a:r>
            <a:r>
              <a:rPr lang="en-US" dirty="0" smtClean="0"/>
              <a:t>a good fan responds to your status updates, they not only noticed but felt compelled to react in some way, usually with a “like” on the update or (better yet) with a comment</a:t>
            </a:r>
            <a:r>
              <a:rPr lang="en-US" baseline="0" dirty="0" smtClean="0"/>
              <a:t> that</a:t>
            </a:r>
            <a:r>
              <a:rPr lang="en-US" dirty="0" smtClean="0"/>
              <a:t> means you need compelling</a:t>
            </a:r>
            <a:r>
              <a:rPr lang="en-US" baseline="0" dirty="0" smtClean="0"/>
              <a:t> and engaging content </a:t>
            </a:r>
            <a:endParaRPr lang="en-US" dirty="0" smtClean="0"/>
          </a:p>
        </p:txBody>
      </p:sp>
      <p:sp>
        <p:nvSpPr>
          <p:cNvPr id="4" name="Slide Number Placeholder 3"/>
          <p:cNvSpPr>
            <a:spLocks noGrp="1"/>
          </p:cNvSpPr>
          <p:nvPr>
            <p:ph type="sldNum" sz="quarter" idx="10"/>
          </p:nvPr>
        </p:nvSpPr>
        <p:spPr/>
        <p:txBody>
          <a:bodyPr/>
          <a:lstStyle/>
          <a:p>
            <a:fld id="{66A3A586-ADBE-441C-A0E7-18AA6729E534}"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4925" cy="3836987"/>
          </a:xfrm>
        </p:spPr>
      </p:sp>
      <p:sp>
        <p:nvSpPr>
          <p:cNvPr id="3" name="Notes Placeholder 2"/>
          <p:cNvSpPr>
            <a:spLocks noGrp="1"/>
          </p:cNvSpPr>
          <p:nvPr>
            <p:ph type="body" idx="1"/>
          </p:nvPr>
        </p:nvSpPr>
        <p:spPr/>
        <p:txBody>
          <a:bodyPr>
            <a:normAutofit fontScale="92500" lnSpcReduction="20000"/>
          </a:bodyPr>
          <a:lstStyle/>
          <a:p>
            <a:pPr marL="171450" indent="-171450">
              <a:buFont typeface="Wingdings" pitchFamily="2" charset="2"/>
              <a:buChar char="§"/>
            </a:pPr>
            <a:r>
              <a:rPr lang="en-US" dirty="0" smtClean="0"/>
              <a:t>Become an expert at starting conversations</a:t>
            </a:r>
          </a:p>
          <a:p>
            <a:pPr marL="171450" indent="-171450">
              <a:buFont typeface="Wingdings" pitchFamily="2" charset="2"/>
              <a:buChar char="§"/>
            </a:pPr>
            <a:r>
              <a:rPr lang="en-US" dirty="0" smtClean="0"/>
              <a:t>Ask different kinds of questions</a:t>
            </a:r>
          </a:p>
          <a:p>
            <a:pPr marL="171450" indent="-171450">
              <a:buFont typeface="Wingdings" pitchFamily="2" charset="2"/>
              <a:buChar char="§"/>
            </a:pPr>
            <a:r>
              <a:rPr lang="en-US" dirty="0" smtClean="0"/>
              <a:t>Always keep commenting   </a:t>
            </a:r>
          </a:p>
          <a:p>
            <a:pPr marL="171450" indent="-171450">
              <a:buFont typeface="Wingdings" pitchFamily="2" charset="2"/>
              <a:buChar char="§"/>
            </a:pPr>
            <a:r>
              <a:rPr lang="en-US" dirty="0" smtClean="0"/>
              <a:t>Resources:</a:t>
            </a:r>
          </a:p>
          <a:p>
            <a:pPr marL="628650" lvl="1" indent="-171450">
              <a:buFont typeface="Courier New" pitchFamily="49" charset="0"/>
              <a:buChar char="o"/>
            </a:pPr>
            <a:r>
              <a:rPr lang="en-US" dirty="0" smtClean="0"/>
              <a:t> http://www.bethkanter.org/research-fb-engagement/</a:t>
            </a:r>
          </a:p>
          <a:p>
            <a:pPr marL="628650" lvl="1" indent="-171450">
              <a:buFont typeface="Courier New" pitchFamily="49" charset="0"/>
              <a:buChar char="o"/>
            </a:pPr>
            <a:r>
              <a:rPr lang="en-US" dirty="0" smtClean="0"/>
              <a:t> http://www.bethkanter.org/facebook-smartly/</a:t>
            </a:r>
          </a:p>
          <a:p>
            <a:endParaRPr lang="en-US" dirty="0" smtClean="0"/>
          </a:p>
          <a:p>
            <a:endParaRPr lang="en-US" dirty="0" smtClean="0"/>
          </a:p>
          <a:p>
            <a:endParaRPr lang="en-US" sz="1300" b="1" dirty="0" smtClean="0"/>
          </a:p>
          <a:p>
            <a:endParaRPr lang="en-US" sz="1300" b="1" dirty="0" smtClean="0"/>
          </a:p>
          <a:p>
            <a:r>
              <a:rPr lang="en-US" sz="1300" dirty="0" smtClean="0"/>
              <a:t>The big mistake that many organizations make they don’t pay attention after people click the “like” button.     What you want to do is grow an army of “super fans,” or brand ambassadors who will spread your brand and messages across </a:t>
            </a:r>
            <a:r>
              <a:rPr lang="en-US" sz="1300" dirty="0" err="1" smtClean="0"/>
              <a:t>Facebook</a:t>
            </a:r>
            <a:r>
              <a:rPr lang="en-US" sz="1300" dirty="0" smtClean="0"/>
              <a:t> and to their neighbors. To bring your fans higher up on the ladder of love – to loyalty, leadership, and evangelism – takes consistent engagement and relationship building.   </a:t>
            </a:r>
          </a:p>
          <a:p>
            <a:endParaRPr lang="en-US" sz="1300" dirty="0" smtClean="0"/>
          </a:p>
          <a:p>
            <a:r>
              <a:rPr lang="en-US" sz="1300" dirty="0" smtClean="0"/>
              <a:t>The secret sauce to success  to engage people is posting  good questions.</a:t>
            </a:r>
          </a:p>
          <a:p>
            <a:r>
              <a:rPr lang="en-US" sz="1300" dirty="0" smtClean="0"/>
              <a:t>“ABC: Always Be Commenting” on your </a:t>
            </a:r>
            <a:r>
              <a:rPr lang="en-US" sz="1300" dirty="0" err="1" smtClean="0"/>
              <a:t>Facebook</a:t>
            </a:r>
            <a:r>
              <a:rPr lang="en-US" sz="1300" dirty="0" smtClean="0"/>
              <a:t> page. You need to comment quickly, often, and respond to everyone. Jo Johnson over at the London Symphony is a master of this technique. And, you don’t have to live on </a:t>
            </a:r>
            <a:r>
              <a:rPr lang="en-US" sz="1300" dirty="0" err="1" smtClean="0"/>
              <a:t>Facebook</a:t>
            </a:r>
            <a:r>
              <a:rPr lang="en-US" sz="1300" dirty="0" smtClean="0"/>
              <a:t> for this to be effective as you’ll see from the tips below. Another tip is to repeat the proven stuff. Not all your fans will read everything you post and if you are tracking per post interaction, you’ll have a sense of what resonates. Simply repeat it.</a:t>
            </a:r>
          </a:p>
          <a:p>
            <a:endParaRPr lang="en-US" sz="1300" dirty="0" smtClean="0"/>
          </a:p>
          <a:p>
            <a:r>
              <a:rPr lang="en-US" sz="1300" dirty="0" smtClean="0"/>
              <a:t>Finally, research shows that posting shorter posts, posts with photos, and after hours also works to drive up engagement. It is also important NOT to automate your posting because this gets in the way of interaction because </a:t>
            </a:r>
            <a:r>
              <a:rPr lang="en-US" sz="1300" dirty="0" err="1" smtClean="0"/>
              <a:t>Facebook’s</a:t>
            </a:r>
            <a:r>
              <a:rPr lang="en-US" sz="1300" dirty="0" smtClean="0"/>
              <a:t> algorithm, </a:t>
            </a:r>
            <a:r>
              <a:rPr lang="en-US" sz="1300" dirty="0" err="1" smtClean="0"/>
              <a:t>Edgerank</a:t>
            </a:r>
            <a:r>
              <a:rPr lang="en-US" sz="1300" dirty="0" smtClean="0"/>
              <a:t>, tends to hide automated posts from the newsfeed.</a:t>
            </a:r>
          </a:p>
          <a:p>
            <a:r>
              <a:rPr lang="en-US" sz="1300" dirty="0" smtClean="0"/>
              <a:t>Visual:  Different types of questions</a:t>
            </a:r>
          </a:p>
          <a:p>
            <a:endParaRPr lang="en-US" sz="1300" dirty="0" smtClean="0"/>
          </a:p>
          <a:p>
            <a:endParaRPr lang="en-US" dirty="0"/>
          </a:p>
        </p:txBody>
      </p:sp>
      <p:sp>
        <p:nvSpPr>
          <p:cNvPr id="4" name="Slide Number Placeholder 3"/>
          <p:cNvSpPr>
            <a:spLocks noGrp="1"/>
          </p:cNvSpPr>
          <p:nvPr>
            <p:ph type="sldNum" sz="quarter" idx="10"/>
          </p:nvPr>
        </p:nvSpPr>
        <p:spPr/>
        <p:txBody>
          <a:bodyPr/>
          <a:lstStyle/>
          <a:p>
            <a:fld id="{66A3A586-ADBE-441C-A0E7-18AA6729E534}" type="slidenum">
              <a:rPr lang="en-US" smtClean="0">
                <a:solidFill>
                  <a:prstClr val="black"/>
                </a:solidFill>
              </a:rPr>
              <a:pPr/>
              <a:t>35</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dirty="0" smtClean="0"/>
              <a:t>Give</a:t>
            </a:r>
            <a:r>
              <a:rPr lang="en-US" baseline="0" dirty="0" smtClean="0"/>
              <a:t> time for participants to work in small groups on their strategy</a:t>
            </a:r>
            <a:endParaRPr lang="en-US" dirty="0" smtClean="0"/>
          </a:p>
          <a:p>
            <a:pPr marL="171450" indent="-171450">
              <a:buFont typeface="Wingdings" pitchFamily="2" charset="2"/>
              <a:buChar char="§"/>
            </a:pPr>
            <a:r>
              <a:rPr lang="en-US" dirty="0" smtClean="0"/>
              <a:t>Resource: Participants may refer to the Content/Engagement Spreadsheet for future reference: </a:t>
            </a:r>
          </a:p>
          <a:p>
            <a:r>
              <a:rPr lang="en-US" dirty="0" smtClean="0"/>
              <a:t>https://spreadsheets.google.com/spreadsheet/ccc?key=0AtsV5h84LWk0dGhDM2FkWDBsRWswODh0WHJxcFFfRXc&amp;authkey=CISFj78K&amp;hl=en_US#gid=0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53A5B5D-F975-4108-B0CB-CF46678638CB}" type="slidenum">
              <a:rPr lang="en-US" smtClean="0">
                <a:solidFill>
                  <a:prstClr val="black"/>
                </a:solidFill>
              </a:rPr>
              <a:pPr/>
              <a:t>36</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kern="1200" dirty="0" smtClean="0">
                <a:solidFill>
                  <a:schemeClr val="tx1"/>
                </a:solidFill>
                <a:effectLst/>
                <a:latin typeface="+mn-lt"/>
                <a:ea typeface="+mn-ea"/>
                <a:cs typeface="+mn-cs"/>
              </a:rPr>
              <a:t>Spend this time brainstorming content to post onto Facebook. Once comfortable, participants can begin uploading content. These can be posts from their website/blog, photos from their program, status updates, etc. They should also start to use the “Like” feature. Use this as an opportunity to help participants get their Facebook page really filled up!</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kern="1200" dirty="0" smtClean="0">
                <a:solidFill>
                  <a:schemeClr val="tx1"/>
                </a:solidFill>
                <a:effectLst/>
                <a:latin typeface="+mn-lt"/>
                <a:ea typeface="+mn-ea"/>
                <a:cs typeface="+mn-cs"/>
              </a:rPr>
              <a:t>Create a Voice: One of the most important things a non-profit should do is create a distinct voice. Content needs to have a human voice, not sound like it’s from a marketing department. </a:t>
            </a:r>
          </a:p>
          <a:p>
            <a:pPr marL="171450" indent="-171450">
              <a:buFont typeface="Wingdings" pitchFamily="2" charset="2"/>
              <a:buChar char="§"/>
            </a:pPr>
            <a:r>
              <a:rPr lang="en-US" sz="1200" kern="1200" dirty="0" smtClean="0">
                <a:solidFill>
                  <a:schemeClr val="tx1"/>
                </a:solidFill>
                <a:effectLst/>
                <a:latin typeface="+mn-lt"/>
                <a:ea typeface="+mn-ea"/>
                <a:cs typeface="+mn-cs"/>
              </a:rPr>
              <a:t>Program Your</a:t>
            </a:r>
            <a:r>
              <a:rPr lang="en-US" sz="1200" kern="1200" baseline="0" dirty="0" smtClean="0">
                <a:solidFill>
                  <a:schemeClr val="tx1"/>
                </a:solidFill>
                <a:effectLst/>
                <a:latin typeface="+mn-lt"/>
                <a:ea typeface="+mn-ea"/>
                <a:cs typeface="+mn-cs"/>
              </a:rPr>
              <a:t> Page: </a:t>
            </a:r>
            <a:r>
              <a:rPr lang="en-US" sz="1200" kern="1200" dirty="0" smtClean="0">
                <a:solidFill>
                  <a:schemeClr val="tx1"/>
                </a:solidFill>
                <a:effectLst/>
                <a:latin typeface="+mn-lt"/>
                <a:ea typeface="+mn-ea"/>
                <a:cs typeface="+mn-cs"/>
              </a:rPr>
              <a:t>Organizations have to determine what the right amount of posts are, but definitely plan to post regularly so fans/members know what to expect and look forward to coming back for the latest content. </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b="0" kern="1200" dirty="0" smtClean="0">
                <a:solidFill>
                  <a:schemeClr val="tx1"/>
                </a:solidFill>
                <a:effectLst/>
                <a:latin typeface="+mn-lt"/>
                <a:ea typeface="+mn-ea"/>
                <a:cs typeface="+mn-cs"/>
              </a:rPr>
              <a:t>Create Exclusive Content and Programs: </a:t>
            </a:r>
            <a:r>
              <a:rPr lang="en-US" sz="1200" kern="1200" dirty="0" smtClean="0">
                <a:solidFill>
                  <a:schemeClr val="tx1"/>
                </a:solidFill>
                <a:effectLst/>
                <a:latin typeface="+mn-lt"/>
                <a:ea typeface="+mn-ea"/>
                <a:cs typeface="+mn-cs"/>
              </a:rPr>
              <a:t>This example is rather self-explanatory. Launching new content on Facebook first helps boost engagement on your page, and gives fans a sense of preferential treatment. Your fans have “raised their hand” to say they support your cause, so you should reward them with exclusive content.</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b="0" kern="1200" dirty="0" smtClean="0">
                <a:solidFill>
                  <a:schemeClr val="tx1"/>
                </a:solidFill>
                <a:effectLst/>
                <a:latin typeface="+mn-lt"/>
                <a:ea typeface="+mn-ea"/>
                <a:cs typeface="+mn-cs"/>
              </a:rPr>
              <a:t>Push and Pull: </a:t>
            </a:r>
            <a:r>
              <a:rPr lang="en-US" sz="1200" kern="1200" dirty="0" smtClean="0">
                <a:solidFill>
                  <a:schemeClr val="tx1"/>
                </a:solidFill>
                <a:effectLst/>
                <a:latin typeface="+mn-lt"/>
                <a:ea typeface="+mn-ea"/>
                <a:cs typeface="+mn-cs"/>
              </a:rPr>
              <a:t>Yes, you’re sending out messages and content to your fans, but your goal is also to “pull” responses back from them. Why? Most importantly because that’s what Facebook is all about, two way dialogue. Also, boosting engagement on your posts helps your non-profit’s </a:t>
            </a:r>
            <a:r>
              <a:rPr lang="en-US" sz="1200" kern="1200" dirty="0" err="1" smtClean="0">
                <a:solidFill>
                  <a:schemeClr val="tx1"/>
                </a:solidFill>
                <a:effectLst/>
                <a:latin typeface="+mn-lt"/>
                <a:ea typeface="+mn-ea"/>
                <a:cs typeface="+mn-cs"/>
              </a:rPr>
              <a:t>EdgeRank</a:t>
            </a:r>
            <a:r>
              <a:rPr lang="en-US" sz="1200" kern="1200" dirty="0" smtClean="0">
                <a:solidFill>
                  <a:schemeClr val="tx1"/>
                </a:solidFill>
                <a:effectLst/>
                <a:latin typeface="+mn-lt"/>
                <a:ea typeface="+mn-ea"/>
                <a:cs typeface="+mn-cs"/>
              </a:rPr>
              <a:t>, aka how prominently your content shows up in the Facebook Newsfeed. So start asking questions, post polls, and ask for feedback from your fans. </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b="0" kern="1200" dirty="0" smtClean="0">
                <a:solidFill>
                  <a:schemeClr val="tx1"/>
                </a:solidFill>
                <a:effectLst/>
                <a:latin typeface="+mn-lt"/>
                <a:ea typeface="+mn-ea"/>
                <a:cs typeface="+mn-cs"/>
              </a:rPr>
              <a:t>Engage Other Groups and Organizations: </a:t>
            </a:r>
            <a:r>
              <a:rPr lang="en-US" sz="1200" kern="1200" dirty="0" smtClean="0">
                <a:solidFill>
                  <a:schemeClr val="tx1"/>
                </a:solidFill>
                <a:effectLst/>
                <a:latin typeface="+mn-lt"/>
                <a:ea typeface="+mn-ea"/>
                <a:cs typeface="+mn-cs"/>
              </a:rPr>
              <a:t>Do you have a celebrity or well-known individual on your board of directors? Ask them to engage with your page or post content. Do you partner with other non-profits? Set up a plan to engage on each other’s pages so you can share audiences. The key here is to think about your network and how you can utilize it to help spread the word.</a:t>
            </a:r>
          </a:p>
          <a:p>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Know Your Supporters:</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point ties into number one on the list. Know your supporters and their expectations. Ask for feedback. Have supporters shape your content strategy. The closer you are to your supporters, the better success you will see on Facebook.</a:t>
            </a:r>
          </a:p>
          <a:p>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37</a:t>
            </a:fld>
            <a:endParaRPr lang="en-US" dirty="0"/>
          </a:p>
        </p:txBody>
      </p:sp>
    </p:spTree>
    <p:extLst>
      <p:ext uri="{BB962C8B-B14F-4D97-AF65-F5344CB8AC3E}">
        <p14:creationId xmlns:p14="http://schemas.microsoft.com/office/powerpoint/2010/main" xmlns="" val="2537484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4925" cy="3836987"/>
          </a:xfrm>
        </p:spPr>
      </p:sp>
      <p:sp>
        <p:nvSpPr>
          <p:cNvPr id="3" name="Notes Placeholder 2"/>
          <p:cNvSpPr>
            <a:spLocks noGrp="1"/>
          </p:cNvSpPr>
          <p:nvPr>
            <p:ph type="body" idx="1"/>
          </p:nvPr>
        </p:nvSpPr>
        <p:spPr/>
        <p:txBody>
          <a:bodyPr>
            <a:normAutofit/>
          </a:bodyPr>
          <a:lstStyle/>
          <a:p>
            <a:r>
              <a:rPr lang="en-US" sz="1300" b="1" dirty="0" smtClean="0"/>
              <a:t>Empower Your Super Fans To Spread  and Share Your Message</a:t>
            </a:r>
            <a:endParaRPr lang="en-US" sz="1300" dirty="0" smtClean="0"/>
          </a:p>
          <a:p>
            <a:r>
              <a:rPr lang="en-US" sz="1300" dirty="0" smtClean="0"/>
              <a:t>Once you’ve started to get more engagement, the next level is to empower your super fans. You need to identify who is commenting or has taken action.  You can use tools like Export.ly to grab the names of people who frequently like or comment on your content. Keep a list and reach out to them to find out if they’d be interested in a more formal brand or issue ambassador program. For example, they might update their personal Facebook status about a particular legislative action.</a:t>
            </a:r>
          </a:p>
        </p:txBody>
      </p:sp>
      <p:sp>
        <p:nvSpPr>
          <p:cNvPr id="4" name="Slide Number Placeholder 3"/>
          <p:cNvSpPr>
            <a:spLocks noGrp="1"/>
          </p:cNvSpPr>
          <p:nvPr>
            <p:ph type="sldNum" sz="quarter" idx="10"/>
          </p:nvPr>
        </p:nvSpPr>
        <p:spPr/>
        <p:txBody>
          <a:bodyPr/>
          <a:lstStyle/>
          <a:p>
            <a:fld id="{66A3A586-ADBE-441C-A0E7-18AA6729E534}" type="slidenum">
              <a:rPr lang="en-US" smtClean="0">
                <a:solidFill>
                  <a:prstClr val="black"/>
                </a:solidFill>
              </a:rPr>
              <a:pPr/>
              <a:t>38</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work flow for Facebook. I</a:t>
            </a:r>
            <a:r>
              <a:rPr lang="en-US" baseline="0" dirty="0" smtClean="0"/>
              <a:t>t important to consider who in the organization will be responsible for: </a:t>
            </a:r>
            <a:endParaRPr lang="en-US" dirty="0" smtClean="0"/>
          </a:p>
          <a:p>
            <a:pPr marL="228600" indent="-228600">
              <a:buAutoNum type="arabicPeriod"/>
            </a:pPr>
            <a:r>
              <a:rPr lang="en-US" baseline="0" dirty="0" smtClean="0"/>
              <a:t>Monitoring Facebook</a:t>
            </a:r>
          </a:p>
          <a:p>
            <a:pPr marL="228600" indent="-228600">
              <a:buAutoNum type="arabicPeriod"/>
            </a:pPr>
            <a:r>
              <a:rPr lang="en-US" baseline="0" dirty="0" smtClean="0"/>
              <a:t>Responding to comments</a:t>
            </a:r>
          </a:p>
          <a:p>
            <a:pPr marL="228600" indent="-228600">
              <a:buAutoNum type="arabicPeriod"/>
            </a:pPr>
            <a:r>
              <a:rPr lang="en-US" baseline="0" dirty="0" smtClean="0"/>
              <a:t>Creating content and posting on Facebook</a:t>
            </a:r>
          </a:p>
          <a:p>
            <a:pPr marL="228600" indent="-228600">
              <a:buAutoNum type="arabicPeriod"/>
            </a:pPr>
            <a:r>
              <a:rPr lang="en-US" baseline="0" dirty="0" smtClean="0"/>
              <a:t>Engaging in the comments of your page and other pages</a:t>
            </a:r>
          </a:p>
          <a:p>
            <a:pPr marL="228600" indent="-228600">
              <a:buAutoNum type="arabicPeriod"/>
            </a:pPr>
            <a:r>
              <a:rPr lang="en-US" baseline="0" dirty="0" smtClean="0"/>
              <a:t>Collecting measurement data, reviewing it, and improving what you’re doing</a:t>
            </a:r>
          </a:p>
          <a:p>
            <a:pPr marL="228600" indent="-228600">
              <a:buNone/>
            </a:pP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7F095DE-2833-E94D-AB05-A13749F1EBF6}"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Wingdings" pitchFamily="2" charset="2"/>
              <a:buChar char="§"/>
            </a:pPr>
            <a:r>
              <a:rPr lang="en-US" sz="1200" kern="1200" dirty="0" smtClean="0">
                <a:solidFill>
                  <a:schemeClr val="tx1"/>
                </a:solidFill>
                <a:latin typeface="+mn-lt"/>
                <a:ea typeface="+mn-ea"/>
                <a:cs typeface="+mn-cs"/>
              </a:rPr>
              <a:t>Icebreaker to Introduce Twitter: Show Twitter page on screen and explain it as a social network to keep people connected by using short messages not exceeding 140 characters.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Demonstrate how it works by typing in this tweet:  #</a:t>
            </a:r>
            <a:r>
              <a:rPr lang="en-US" sz="1200" kern="1200" dirty="0" err="1" smtClean="0">
                <a:solidFill>
                  <a:schemeClr val="tx1"/>
                </a:solidFill>
                <a:latin typeface="+mn-lt"/>
                <a:ea typeface="+mn-ea"/>
                <a:cs typeface="+mn-cs"/>
              </a:rPr>
              <a:t>emediat</a:t>
            </a:r>
            <a:r>
              <a:rPr lang="en-US" sz="1200" kern="1200" dirty="0" smtClean="0">
                <a:solidFill>
                  <a:schemeClr val="tx1"/>
                </a:solidFill>
                <a:latin typeface="+mn-lt"/>
                <a:ea typeface="+mn-ea"/>
                <a:cs typeface="+mn-cs"/>
              </a:rPr>
              <a:t>  Today we learn how to tweet!</a:t>
            </a:r>
          </a:p>
          <a:p>
            <a:pPr marL="171450" indent="-171450">
              <a:buFont typeface="Wingdings" pitchFamily="2" charset="2"/>
              <a:buChar char="§"/>
            </a:pPr>
            <a:r>
              <a:rPr lang="en-US" sz="1200" kern="1200" dirty="0" smtClean="0">
                <a:solidFill>
                  <a:schemeClr val="tx1"/>
                </a:solidFill>
                <a:latin typeface="+mn-lt"/>
                <a:ea typeface="+mn-ea"/>
                <a:cs typeface="+mn-cs"/>
              </a:rPr>
              <a:t>Explain what a </a:t>
            </a:r>
            <a:r>
              <a:rPr lang="en-US" sz="1200" kern="1200" dirty="0" err="1" smtClean="0">
                <a:solidFill>
                  <a:schemeClr val="tx1"/>
                </a:solidFill>
                <a:latin typeface="+mn-lt"/>
                <a:ea typeface="+mn-ea"/>
                <a:cs typeface="+mn-cs"/>
              </a:rPr>
              <a:t>hashtag</a:t>
            </a:r>
            <a:r>
              <a:rPr lang="en-US" sz="1200" kern="1200" dirty="0" smtClean="0">
                <a:solidFill>
                  <a:schemeClr val="tx1"/>
                </a:solidFill>
                <a:latin typeface="+mn-lt"/>
                <a:ea typeface="+mn-ea"/>
                <a:cs typeface="+mn-cs"/>
              </a:rPr>
              <a:t> is – a way to create a group conversation about a particular topic.</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kern="1200" dirty="0" smtClean="0">
                <a:solidFill>
                  <a:schemeClr val="tx1"/>
                </a:solidFill>
                <a:effectLst/>
                <a:latin typeface="+mn-lt"/>
                <a:ea typeface="+mn-ea"/>
                <a:cs typeface="+mn-cs"/>
              </a:rPr>
              <a:t>You could do a basic demo using your E-</a:t>
            </a:r>
            <a:r>
              <a:rPr lang="en-US" sz="1200" kern="1200" dirty="0" err="1" smtClean="0">
                <a:solidFill>
                  <a:schemeClr val="tx1"/>
                </a:solidFill>
                <a:effectLst/>
                <a:latin typeface="+mn-lt"/>
                <a:ea typeface="+mn-ea"/>
                <a:cs typeface="+mn-cs"/>
              </a:rPr>
              <a:t>Mediat</a:t>
            </a:r>
            <a:r>
              <a:rPr lang="en-US" sz="1200" kern="1200" dirty="0" smtClean="0">
                <a:solidFill>
                  <a:schemeClr val="tx1"/>
                </a:solidFill>
                <a:effectLst/>
                <a:latin typeface="+mn-lt"/>
                <a:ea typeface="+mn-ea"/>
                <a:cs typeface="+mn-cs"/>
              </a:rPr>
              <a:t> program account as the example: </a:t>
            </a:r>
            <a:r>
              <a:rPr lang="en-US" sz="1200" u="sng" kern="1200" dirty="0" smtClean="0">
                <a:solidFill>
                  <a:schemeClr val="tx1"/>
                </a:solidFill>
                <a:effectLst/>
                <a:latin typeface="+mn-lt"/>
                <a:ea typeface="+mn-ea"/>
                <a:cs typeface="+mn-cs"/>
                <a:hlinkClick r:id="rId3"/>
              </a:rPr>
              <a:t>http://twitter.com/#!/EMediatLB/status/96879291702317056</a:t>
            </a:r>
            <a:endParaRPr lang="en-US" sz="1200" kern="1200" dirty="0" smtClean="0">
              <a:solidFill>
                <a:schemeClr val="tx1"/>
              </a:solidFill>
              <a:effectLst/>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53A5B5D-F975-4108-B0CB-CF46678638CB}" type="slidenum">
              <a:rPr lang="en-US" smtClean="0"/>
              <a:pPr/>
              <a:t>41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BCBDAB-5312-4514-BDCE-B88950303CB4}" type="slidenum">
              <a:rPr lang="en-US" smtClean="0"/>
              <a:pPr/>
              <a:t>4</a:t>
            </a:fld>
            <a:endParaRPr lang="en-US" dirty="0"/>
          </a:p>
        </p:txBody>
      </p:sp>
    </p:spTree>
    <p:extLst>
      <p:ext uri="{BB962C8B-B14F-4D97-AF65-F5344CB8AC3E}">
        <p14:creationId xmlns:p14="http://schemas.microsoft.com/office/powerpoint/2010/main" xmlns="" val="27139354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42</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Social</a:t>
            </a:r>
            <a:r>
              <a:rPr lang="en-US" baseline="0" dirty="0" smtClean="0"/>
              <a:t> media policies for most organizations have some guidelines for professional behavior.</a:t>
            </a:r>
            <a:endParaRPr lang="en-US" dirty="0"/>
          </a:p>
        </p:txBody>
      </p:sp>
      <p:sp>
        <p:nvSpPr>
          <p:cNvPr id="4" name="Slide Number Placeholder 3"/>
          <p:cNvSpPr>
            <a:spLocks noGrp="1"/>
          </p:cNvSpPr>
          <p:nvPr>
            <p:ph type="sldNum" sz="quarter" idx="10"/>
          </p:nvPr>
        </p:nvSpPr>
        <p:spPr/>
        <p:txBody>
          <a:bodyPr/>
          <a:lstStyle/>
          <a:p>
            <a:fld id="{F53A5B5D-F975-4108-B0CB-CF46678638CB}" type="slidenum">
              <a:rPr lang="en-US" smtClean="0">
                <a:solidFill>
                  <a:prstClr val="black"/>
                </a:solidFill>
              </a:rPr>
              <a:pPr/>
              <a:t>43</a:t>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dirty="0" smtClean="0"/>
              <a:t>Joe</a:t>
            </a:r>
            <a:r>
              <a:rPr lang="en-US" baseline="0" dirty="0" smtClean="0"/>
              <a:t> Goode is a dance company in San Francisco. They use Twitter to:</a:t>
            </a:r>
          </a:p>
          <a:p>
            <a:pPr marL="628650" marR="0" lvl="1" indent="-17145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baseline="0" dirty="0" smtClean="0"/>
              <a:t>Establish more personal presence with audience</a:t>
            </a:r>
          </a:p>
          <a:p>
            <a:pPr marL="628650" marR="0" lvl="1" indent="-17145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baseline="0" dirty="0" smtClean="0"/>
              <a:t>Social interaction for marketing and touring plans</a:t>
            </a:r>
          </a:p>
          <a:p>
            <a:pPr marL="628650" marR="0" lvl="1" indent="-17145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baseline="0" dirty="0" smtClean="0"/>
              <a:t>Non-journalistic coverage.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baseline="0" dirty="0" smtClean="0"/>
              <a:t>Twitter is really good for putting a human face on your organization.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B7F095DE-2833-E94D-AB05-A13749F1EBF6}" type="slidenum">
              <a:rPr lang="en-US" smtClean="0"/>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Screen capture your Twitter Stream</a:t>
            </a:r>
          </a:p>
          <a:p>
            <a:r>
              <a:rPr lang="en-US" dirty="0" smtClean="0"/>
              <a:t>http://twitter.com/#!/EMediatLB</a:t>
            </a:r>
          </a:p>
          <a:p>
            <a:r>
              <a:rPr lang="en-US" dirty="0" smtClean="0"/>
              <a:t>Describe your intent</a:t>
            </a:r>
            <a:r>
              <a:rPr lang="en-US" baseline="0" dirty="0" smtClean="0"/>
              <a:t> – why are you using Twitter, how does it connect to your communications or program objectives.</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45</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Wingdings" pitchFamily="2" charset="2"/>
              <a:buChar char="§"/>
            </a:pPr>
            <a:r>
              <a:rPr lang="en-US" dirty="0" smtClean="0"/>
              <a:t>Share: </a:t>
            </a:r>
            <a:r>
              <a:rPr lang="en-US" sz="1200" kern="1200" dirty="0" smtClean="0">
                <a:solidFill>
                  <a:schemeClr val="tx1"/>
                </a:solidFill>
                <a:effectLst/>
                <a:latin typeface="+mn-lt"/>
                <a:ea typeface="+mn-ea"/>
                <a:cs typeface="+mn-cs"/>
              </a:rPr>
              <a:t>Share photos and behind the scenes info about developments in your field in your country. Even better, give a glimpse of developing projects and upcoming events. </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dirty="0" smtClean="0"/>
              <a:t>Listen: </a:t>
            </a:r>
            <a:r>
              <a:rPr lang="en-US" sz="1200" kern="1200" dirty="0" smtClean="0">
                <a:solidFill>
                  <a:schemeClr val="tx1"/>
                </a:solidFill>
                <a:effectLst/>
                <a:latin typeface="+mn-lt"/>
                <a:ea typeface="+mn-ea"/>
                <a:cs typeface="+mn-cs"/>
              </a:rPr>
              <a:t>Regularly monitor the comments about your organization by following individual/institutions associated with your cause and searching conversations by using relevant </a:t>
            </a:r>
            <a:r>
              <a:rPr lang="en-US" sz="1200" kern="1200" dirty="0" err="1" smtClean="0">
                <a:solidFill>
                  <a:schemeClr val="tx1"/>
                </a:solidFill>
                <a:effectLst/>
                <a:latin typeface="+mn-lt"/>
                <a:ea typeface="+mn-ea"/>
                <a:cs typeface="+mn-cs"/>
              </a:rPr>
              <a:t>hashtags</a:t>
            </a:r>
            <a:r>
              <a:rPr lang="en-US" sz="1200" kern="1200" dirty="0" smtClean="0">
                <a:solidFill>
                  <a:schemeClr val="tx1"/>
                </a:solidFill>
                <a:effectLst/>
                <a:latin typeface="+mn-lt"/>
                <a:ea typeface="+mn-ea"/>
                <a:cs typeface="+mn-cs"/>
              </a:rPr>
              <a:t>. Also, monitor comments about social media in your country or any other relevant information.</a:t>
            </a:r>
            <a:endParaRPr lang="en-US" dirty="0" smtClean="0"/>
          </a:p>
          <a:p>
            <a:pPr marL="171450" indent="-171450">
              <a:buFont typeface="Wingdings" pitchFamily="2" charset="2"/>
              <a:buChar char="§"/>
            </a:pPr>
            <a:r>
              <a:rPr lang="en-US" dirty="0" smtClean="0"/>
              <a:t>Ask: </a:t>
            </a:r>
            <a:r>
              <a:rPr lang="en-US" sz="1200" kern="1200" dirty="0" smtClean="0">
                <a:solidFill>
                  <a:schemeClr val="tx1"/>
                </a:solidFill>
                <a:effectLst/>
                <a:latin typeface="+mn-lt"/>
                <a:ea typeface="+mn-ea"/>
                <a:cs typeface="+mn-cs"/>
              </a:rPr>
              <a:t>Ask questions of your followers to glean valuable insights and show that you are listening, especially across field teams. You are also encouraged to “speak” directly to other users by using their twitter handles</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dirty="0" smtClean="0"/>
              <a:t>Respond: </a:t>
            </a:r>
            <a:r>
              <a:rPr lang="en-US" sz="1200" kern="1200" dirty="0" smtClean="0">
                <a:solidFill>
                  <a:schemeClr val="tx1"/>
                </a:solidFill>
                <a:effectLst/>
                <a:latin typeface="+mn-lt"/>
                <a:ea typeface="+mn-ea"/>
                <a:cs typeface="+mn-cs"/>
              </a:rPr>
              <a:t>Respond to compliments and feedback in real time. This helps keep your momentum going!</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dirty="0" smtClean="0"/>
              <a:t>Follow: </a:t>
            </a:r>
            <a:r>
              <a:rPr lang="en-US" sz="1200" kern="1200" dirty="0" smtClean="0">
                <a:solidFill>
                  <a:schemeClr val="tx1"/>
                </a:solidFill>
                <a:effectLst/>
                <a:latin typeface="+mn-lt"/>
                <a:ea typeface="+mn-ea"/>
                <a:cs typeface="+mn-cs"/>
              </a:rPr>
              <a:t>Follow other individual/organizations engaged with your cause in your country/globally.</a:t>
            </a:r>
            <a:endParaRPr lang="en-US" dirty="0" smtClean="0"/>
          </a:p>
          <a:p>
            <a:pPr marL="171450" indent="-171450">
              <a:buFont typeface="Wingdings" pitchFamily="2" charset="2"/>
              <a:buChar char="§"/>
            </a:pPr>
            <a:r>
              <a:rPr lang="en-US" dirty="0" smtClean="0"/>
              <a:t>Trends: </a:t>
            </a:r>
            <a:r>
              <a:rPr lang="en-US" sz="1200" kern="1200" dirty="0" smtClean="0">
                <a:solidFill>
                  <a:schemeClr val="tx1"/>
                </a:solidFill>
                <a:effectLst/>
                <a:latin typeface="+mn-lt"/>
                <a:ea typeface="+mn-ea"/>
                <a:cs typeface="+mn-cs"/>
              </a:rPr>
              <a:t>You can follow Twitter trends in your country or globally and participate in relevant conversations</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dirty="0" smtClean="0"/>
              <a:t>Use </a:t>
            </a:r>
            <a:r>
              <a:rPr lang="en-US" dirty="0" err="1" smtClean="0"/>
              <a:t>Hashtags</a:t>
            </a:r>
            <a:r>
              <a:rPr lang="en-US" dirty="0" smtClean="0"/>
              <a:t>: </a:t>
            </a:r>
            <a:r>
              <a:rPr lang="en-US" sz="1200" kern="1200" dirty="0" smtClean="0">
                <a:solidFill>
                  <a:schemeClr val="tx1"/>
                </a:solidFill>
                <a:effectLst/>
                <a:latin typeface="+mn-lt"/>
                <a:ea typeface="+mn-ea"/>
                <a:cs typeface="+mn-cs"/>
              </a:rPr>
              <a:t>It is imperative that you use </a:t>
            </a:r>
            <a:r>
              <a:rPr lang="en-US" sz="1200" kern="1200" dirty="0" err="1" smtClean="0">
                <a:solidFill>
                  <a:schemeClr val="tx1"/>
                </a:solidFill>
                <a:effectLst/>
                <a:latin typeface="+mn-lt"/>
                <a:ea typeface="+mn-ea"/>
                <a:cs typeface="+mn-cs"/>
              </a:rPr>
              <a:t>hashtags</a:t>
            </a:r>
            <a:r>
              <a:rPr lang="en-US" sz="1200" kern="1200" dirty="0" smtClean="0">
                <a:solidFill>
                  <a:schemeClr val="tx1"/>
                </a:solidFill>
                <a:effectLst/>
                <a:latin typeface="+mn-lt"/>
                <a:ea typeface="+mn-ea"/>
                <a:cs typeface="+mn-cs"/>
              </a:rPr>
              <a:t> in order for your tweets to become displayed to a wider audience through searches. Use directly related and other relevant </a:t>
            </a:r>
            <a:r>
              <a:rPr lang="en-US" sz="1200" kern="1200" dirty="0" err="1" smtClean="0">
                <a:solidFill>
                  <a:schemeClr val="tx1"/>
                </a:solidFill>
                <a:effectLst/>
                <a:latin typeface="+mn-lt"/>
                <a:ea typeface="+mn-ea"/>
                <a:cs typeface="+mn-cs"/>
              </a:rPr>
              <a:t>hashtags</a:t>
            </a:r>
            <a:endParaRPr lang="en-US" sz="1200" kern="1200" dirty="0" smtClean="0">
              <a:solidFill>
                <a:schemeClr val="tx1"/>
              </a:solidFill>
              <a:effectLst/>
              <a:latin typeface="+mn-lt"/>
              <a:ea typeface="+mn-ea"/>
              <a:cs typeface="+mn-cs"/>
            </a:endParaRPr>
          </a:p>
          <a:p>
            <a:pPr marL="171450" indent="-171450">
              <a:buFont typeface="Wingdings" pitchFamily="2" charset="2"/>
              <a:buChar char="§"/>
            </a:pPr>
            <a:endParaRPr lang="en-US" b="1" dirty="0"/>
          </a:p>
        </p:txBody>
      </p:sp>
      <p:sp>
        <p:nvSpPr>
          <p:cNvPr id="4" name="Slide Number Placeholder 3"/>
          <p:cNvSpPr>
            <a:spLocks noGrp="1"/>
          </p:cNvSpPr>
          <p:nvPr>
            <p:ph type="sldNum" sz="quarter" idx="10"/>
          </p:nvPr>
        </p:nvSpPr>
        <p:spPr/>
        <p:txBody>
          <a:bodyPr/>
          <a:lstStyle/>
          <a:p>
            <a:fld id="{B7F095DE-2833-E94D-AB05-A13749F1EBF6}" type="slidenum">
              <a:rPr lang="en-US" smtClean="0"/>
              <a:pPr/>
              <a:t>46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7F095DE-2833-E94D-AB05-A13749F1EBF6}" type="slidenum">
              <a:rPr lang="en-US" smtClean="0">
                <a:solidFill>
                  <a:prstClr val="black"/>
                </a:solidFill>
              </a:rPr>
              <a:pPr/>
              <a:t>47</a:t>
            </a:fld>
            <a:endParaRPr lang="en-US">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itchFamily="2" charset="2"/>
              <a:buChar char="§"/>
            </a:pPr>
            <a:r>
              <a:rPr lang="en-US" sz="1200" kern="1200" dirty="0" smtClean="0">
                <a:solidFill>
                  <a:schemeClr val="tx1"/>
                </a:solidFill>
                <a:effectLst/>
                <a:latin typeface="+mn-lt"/>
                <a:ea typeface="+mn-ea"/>
                <a:cs typeface="+mn-cs"/>
              </a:rPr>
              <a:t>Mentions: Once you've signed up and chosen a Twitter username, you and others can mention an account in your Tweets by preceding it with the @ symbol</a:t>
            </a:r>
          </a:p>
          <a:p>
            <a:pPr marL="171450" lvl="0" indent="-171450">
              <a:buFont typeface="Wingdings" pitchFamily="2" charset="2"/>
              <a:buChar char="§"/>
            </a:pPr>
            <a:r>
              <a:rPr lang="en-US" sz="1200" kern="1200" dirty="0" smtClean="0">
                <a:solidFill>
                  <a:schemeClr val="tx1"/>
                </a:solidFill>
                <a:effectLst/>
                <a:latin typeface="+mn-lt"/>
                <a:ea typeface="+mn-ea"/>
                <a:cs typeface="+mn-cs"/>
              </a:rPr>
              <a:t>Message: If you want to privately Tweet to a particular user who's already following you, start your Tweet with </a:t>
            </a:r>
            <a:r>
              <a:rPr lang="en-US" sz="1200" b="1" kern="1200" dirty="0" smtClean="0">
                <a:solidFill>
                  <a:schemeClr val="tx1"/>
                </a:solidFill>
                <a:effectLst/>
                <a:latin typeface="+mn-lt"/>
                <a:ea typeface="+mn-ea"/>
                <a:cs typeface="+mn-cs"/>
              </a:rPr>
              <a:t>DM</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D</a:t>
            </a:r>
            <a:r>
              <a:rPr lang="en-US" sz="1200" kern="1200" dirty="0" smtClean="0">
                <a:solidFill>
                  <a:schemeClr val="tx1"/>
                </a:solidFill>
                <a:effectLst/>
                <a:latin typeface="+mn-lt"/>
                <a:ea typeface="+mn-ea"/>
                <a:cs typeface="+mn-cs"/>
              </a:rPr>
              <a:t> to direct-message them</a:t>
            </a:r>
          </a:p>
          <a:p>
            <a:pPr marL="171450" lvl="0" indent="-171450">
              <a:buFont typeface="Wingdings" pitchFamily="2" charset="2"/>
              <a:buChar char="§"/>
            </a:pPr>
            <a:r>
              <a:rPr lang="en-US" sz="1200" kern="1200" dirty="0" smtClean="0">
                <a:solidFill>
                  <a:schemeClr val="tx1"/>
                </a:solidFill>
                <a:effectLst/>
                <a:latin typeface="+mn-lt"/>
                <a:ea typeface="+mn-ea"/>
                <a:cs typeface="+mn-cs"/>
              </a:rPr>
              <a:t>Twitter Lists: create lists to organize the people you’re following on Twitter or find new people. Lists offer a way for you to bunch together other users on Twitter into groups so that you can get an overview of what they’re up to. You have the option of keeping these Lists private/public</a:t>
            </a:r>
          </a:p>
          <a:p>
            <a:pPr marL="171450" lvl="0" indent="-171450">
              <a:buFont typeface="Wingdings" pitchFamily="2" charset="2"/>
              <a:buChar char="§"/>
            </a:pPr>
            <a:r>
              <a:rPr lang="en-US" sz="1200" kern="1200" dirty="0" err="1" smtClean="0">
                <a:solidFill>
                  <a:schemeClr val="tx1"/>
                </a:solidFill>
                <a:effectLst/>
                <a:latin typeface="+mn-lt"/>
                <a:ea typeface="+mn-ea"/>
                <a:cs typeface="+mn-cs"/>
              </a:rPr>
              <a:t>TweetDeck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TweetDeck</a:t>
            </a:r>
            <a:r>
              <a:rPr lang="en-US" sz="1200" kern="1200" dirty="0" smtClean="0">
                <a:solidFill>
                  <a:schemeClr val="tx1"/>
                </a:solidFill>
                <a:effectLst/>
                <a:latin typeface="+mn-lt"/>
                <a:ea typeface="+mn-ea"/>
                <a:cs typeface="+mn-cs"/>
              </a:rPr>
              <a:t> is your personal real-time browser, connecting you with your contacts across Twitter, Facebook, MySpace, LinkedIn, Foursquare and Google Buzz. </a:t>
            </a:r>
            <a:r>
              <a:rPr lang="en-US" sz="1200" kern="1200" dirty="0" err="1" smtClean="0">
                <a:solidFill>
                  <a:schemeClr val="tx1"/>
                </a:solidFill>
                <a:effectLst/>
                <a:latin typeface="+mn-lt"/>
                <a:ea typeface="+mn-ea"/>
                <a:cs typeface="+mn-cs"/>
              </a:rPr>
              <a:t>TweetDeck</a:t>
            </a:r>
            <a:r>
              <a:rPr lang="en-US" sz="1200" kern="1200" dirty="0" smtClean="0">
                <a:solidFill>
                  <a:schemeClr val="tx1"/>
                </a:solidFill>
                <a:effectLst/>
                <a:latin typeface="+mn-lt"/>
                <a:ea typeface="+mn-ea"/>
                <a:cs typeface="+mn-cs"/>
              </a:rPr>
              <a:t> can be downloaded at  </a:t>
            </a:r>
            <a:r>
              <a:rPr lang="en-US" sz="1200" u="sng" kern="1200" dirty="0" smtClean="0">
                <a:solidFill>
                  <a:schemeClr val="tx1"/>
                </a:solidFill>
                <a:effectLst/>
                <a:latin typeface="+mn-lt"/>
                <a:ea typeface="+mn-ea"/>
                <a:cs typeface="+mn-cs"/>
                <a:hlinkClick r:id="rId3"/>
              </a:rPr>
              <a:t>http://www.tweetdeck.com/desktop/</a:t>
            </a:r>
            <a:r>
              <a:rPr lang="en-US" sz="1200" kern="1200" dirty="0" smtClean="0">
                <a:solidFill>
                  <a:schemeClr val="tx1"/>
                </a:solidFill>
                <a:effectLst/>
                <a:latin typeface="+mn-lt"/>
                <a:ea typeface="+mn-ea"/>
                <a:cs typeface="+mn-cs"/>
              </a:rPr>
              <a:t> and simplifies tweeting directly from the desktop with options to tweets from multiple profiles at the same time. You can use this once you’re comfortable with Twitter.</a:t>
            </a:r>
          </a:p>
          <a:p>
            <a:pPr marL="0" indent="0">
              <a:buFont typeface="Wingdings" pitchFamily="2" charset="2"/>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BCBDAB-5312-4514-BDCE-B88950303CB4}"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xmlns="" val="21196421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r>
              <a:rPr lang="en-US" dirty="0" smtClean="0"/>
              <a:t>This is an example of an organizing using Twitter </a:t>
            </a:r>
            <a:r>
              <a:rPr lang="en-US" dirty="0" err="1" smtClean="0"/>
              <a:t>Hashtags</a:t>
            </a:r>
            <a:r>
              <a:rPr lang="en-US" dirty="0" smtClean="0"/>
              <a:t> for advocacy</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type</a:t>
            </a:r>
            <a:r>
              <a:rPr lang="en-US" baseline="0" dirty="0" smtClean="0"/>
              <a:t> any keywords in the search bar and the results will show the related tweets </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xmlns="" val="34303380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similarly type</a:t>
            </a:r>
            <a:r>
              <a:rPr lang="en-US" baseline="0" dirty="0" smtClean="0"/>
              <a:t> keywords with </a:t>
            </a:r>
            <a:r>
              <a:rPr lang="en-US" baseline="0" dirty="0" err="1" smtClean="0"/>
              <a:t>hashtags</a:t>
            </a:r>
            <a:r>
              <a:rPr lang="en-US" baseline="0" dirty="0" smtClean="0"/>
              <a:t> to narrow search </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xmlns="" val="3430338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a brief introduction</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Creating Twitter Lists will help you</a:t>
            </a:r>
            <a:r>
              <a:rPr lang="en-US" baseline="0" dirty="0" smtClean="0"/>
              <a:t> to view tweets from similar profiles or on similar issues together</a:t>
            </a:r>
          </a:p>
          <a:p>
            <a:r>
              <a:rPr lang="en-US" baseline="0" dirty="0" smtClean="0"/>
              <a:t>Click the ‘Lists’ option on your main page</a:t>
            </a:r>
          </a:p>
          <a:p>
            <a:r>
              <a:rPr lang="en-US" baseline="0" dirty="0" smtClean="0"/>
              <a:t>Click ‘create a list’ option and enter any name for the list that you want, example ‘news’ – You can add all twitter accounts proving news that you follow to this list</a:t>
            </a:r>
          </a:p>
          <a:p>
            <a:r>
              <a:rPr lang="en-US" baseline="0" dirty="0" smtClean="0"/>
              <a:t>Lists have the option of remaining private/public</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xmlns="" val="34303380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 Use Twitter Lists for Nonprofit Work</a:t>
            </a:r>
          </a:p>
          <a:p>
            <a:r>
              <a:rPr lang="en-US" dirty="0" smtClean="0"/>
              <a:t>http://beth.typepad.com/beths_blog/2009/11/ways-to-use-twitter-lists-for-your-nonprofit-work.html</a:t>
            </a:r>
          </a:p>
          <a:p>
            <a:endParaRPr lang="en-US" dirty="0" smtClean="0"/>
          </a:p>
          <a:p>
            <a:r>
              <a:rPr lang="en-US" dirty="0" smtClean="0"/>
              <a:t>This will differ</a:t>
            </a:r>
            <a:r>
              <a:rPr lang="en-US" baseline="0" dirty="0" smtClean="0"/>
              <a:t> based on your objective. </a:t>
            </a:r>
            <a:r>
              <a:rPr lang="en-US" baseline="0" dirty="0" err="1" smtClean="0"/>
              <a:t>Momsrising</a:t>
            </a:r>
            <a:r>
              <a:rPr lang="en-US" baseline="0" dirty="0" smtClean="0"/>
              <a:t> has Twitter lists set up based on their audiences.  Some people set up lists for campaigns, etc.</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solidFill>
                  <a:prstClr val="black"/>
                </a:solidFill>
              </a:rPr>
              <a:pPr/>
              <a:t>53</a:t>
            </a:fld>
            <a:endParaRPr lang="en-US" dirty="0">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F53A5B5D-F975-4108-B0CB-CF46678638CB}" type="slidenum">
              <a:rPr lang="en-US" smtClean="0">
                <a:solidFill>
                  <a:prstClr val="black"/>
                </a:solidFill>
              </a:rPr>
              <a:pPr/>
              <a:t>54</a:t>
            </a:fld>
            <a:endParaRPr lang="en-US" dirty="0">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TweetDeck</a:t>
            </a:r>
            <a:r>
              <a:rPr lang="en-US" sz="1200" kern="1200" dirty="0" smtClean="0">
                <a:solidFill>
                  <a:schemeClr val="tx1"/>
                </a:solidFill>
                <a:effectLst/>
                <a:latin typeface="+mn-lt"/>
                <a:ea typeface="+mn-ea"/>
                <a:cs typeface="+mn-cs"/>
              </a:rPr>
              <a:t> is your personal real-time browser, connecting you with your contacts across Twitter, Facebook, MySpace, LinkedIn, Foursquare and Google Buzz. </a:t>
            </a:r>
            <a:r>
              <a:rPr lang="en-US" sz="1200" kern="1200" dirty="0" err="1" smtClean="0">
                <a:solidFill>
                  <a:schemeClr val="tx1"/>
                </a:solidFill>
                <a:effectLst/>
                <a:latin typeface="+mn-lt"/>
                <a:ea typeface="+mn-ea"/>
                <a:cs typeface="+mn-cs"/>
              </a:rPr>
              <a:t>TweetDeck</a:t>
            </a:r>
            <a:r>
              <a:rPr lang="en-US" sz="1200" kern="1200" dirty="0" smtClean="0">
                <a:solidFill>
                  <a:schemeClr val="tx1"/>
                </a:solidFill>
                <a:effectLst/>
                <a:latin typeface="+mn-lt"/>
                <a:ea typeface="+mn-ea"/>
                <a:cs typeface="+mn-cs"/>
              </a:rPr>
              <a:t> can be downloaded at  </a:t>
            </a:r>
            <a:r>
              <a:rPr lang="en-US" sz="1200" u="sng" kern="1200" dirty="0" smtClean="0">
                <a:solidFill>
                  <a:schemeClr val="tx1"/>
                </a:solidFill>
                <a:effectLst/>
                <a:latin typeface="+mn-lt"/>
                <a:ea typeface="+mn-ea"/>
                <a:cs typeface="+mn-cs"/>
                <a:hlinkClick r:id="rId3"/>
              </a:rPr>
              <a:t>http://www.tweetdeck.com/desktop/</a:t>
            </a:r>
            <a:r>
              <a:rPr lang="en-US" sz="1200" kern="1200" dirty="0" smtClean="0">
                <a:solidFill>
                  <a:schemeClr val="tx1"/>
                </a:solidFill>
                <a:effectLst/>
                <a:latin typeface="+mn-lt"/>
                <a:ea typeface="+mn-ea"/>
                <a:cs typeface="+mn-cs"/>
              </a:rPr>
              <a:t> and simplifies tweeting directly from the desktop with options to tweets from multiple profiles at the same time. You can use this once you’re comfortable with Twitter.</a:t>
            </a:r>
          </a:p>
          <a:p>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xmlns="" val="26366924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organization’s profile should not look like this. </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57</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eaLnBrk="1" hangingPunct="1">
              <a:spcBef>
                <a:spcPct val="0"/>
              </a:spcBef>
            </a:pPr>
            <a:r>
              <a:rPr lang="en-US" dirty="0" smtClean="0"/>
              <a:t>It</a:t>
            </a:r>
            <a:r>
              <a:rPr lang="en-US" baseline="0" dirty="0" smtClean="0"/>
              <a:t> is very important to fill out the bio section of the profile and include key words because that is how people find people on Twitter.</a:t>
            </a:r>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a:lstStyle/>
          <a:p>
            <a:fld id="{3CBD83DF-BA7E-4DE4-BBEB-3FC56D03C098}" type="slidenum">
              <a:rPr lang="en-US"/>
              <a:pPr/>
              <a:t>58</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95193">
              <a:defRPr/>
            </a:pPr>
            <a:r>
              <a:rPr lang="en-US" b="1" dirty="0" smtClean="0"/>
              <a:t>Some design points:</a:t>
            </a:r>
            <a:r>
              <a:rPr lang="en-US" dirty="0" smtClean="0"/>
              <a:t/>
            </a:r>
            <a:br>
              <a:rPr lang="en-US" dirty="0" smtClean="0"/>
            </a:br>
            <a:r>
              <a:rPr lang="en-US" dirty="0" smtClean="0"/>
              <a:t/>
            </a:r>
            <a:br>
              <a:rPr lang="en-US" dirty="0" smtClean="0"/>
            </a:br>
            <a:r>
              <a:rPr lang="en-US" b="1" dirty="0" smtClean="0"/>
              <a:t>Background Picture:</a:t>
            </a:r>
            <a:r>
              <a:rPr lang="en-US" dirty="0" smtClean="0"/>
              <a:t> Create an attractive background image in </a:t>
            </a:r>
            <a:r>
              <a:rPr lang="en-US" dirty="0" err="1" smtClean="0"/>
              <a:t>photoshop</a:t>
            </a:r>
            <a:r>
              <a:rPr lang="en-US" dirty="0" smtClean="0"/>
              <a:t> (File Dimensions: </a:t>
            </a:r>
            <a:r>
              <a:rPr lang="en-US" sz="1300" dirty="0" smtClean="0"/>
              <a:t>2048 by 1707 pixels total Branding Dimensions: 80 pixels by 587). Use the same colors that you have on your blog or website for marketing consistency. List your web-page, short bio, LinkedIn </a:t>
            </a:r>
            <a:r>
              <a:rPr lang="en-US" sz="1300" dirty="0" err="1" smtClean="0"/>
              <a:t>Url</a:t>
            </a:r>
            <a:r>
              <a:rPr lang="en-US" sz="1300" dirty="0" smtClean="0"/>
              <a:t>, </a:t>
            </a:r>
            <a:r>
              <a:rPr lang="en-US" sz="1300" dirty="0" err="1" smtClean="0"/>
              <a:t>Stumbleupon</a:t>
            </a:r>
            <a:r>
              <a:rPr lang="en-US" sz="1300" dirty="0" smtClean="0"/>
              <a:t> address. </a:t>
            </a:r>
            <a:r>
              <a:rPr lang="en-US" dirty="0" smtClean="0"/>
              <a:t>Include An “Interesting Fact” </a:t>
            </a:r>
            <a:r>
              <a:rPr lang="en-US" sz="1300" dirty="0" smtClean="0"/>
              <a:t>on your background image or bullet points about your programs or tag line. </a:t>
            </a:r>
            <a:r>
              <a:rPr lang="en-US" dirty="0" smtClean="0"/>
              <a:t/>
            </a:r>
            <a:br>
              <a:rPr lang="en-US" dirty="0" smtClean="0"/>
            </a:br>
            <a:r>
              <a:rPr lang="en-US" dirty="0" smtClean="0"/>
              <a:t/>
            </a:r>
            <a:br>
              <a:rPr lang="en-US" dirty="0" smtClean="0"/>
            </a:br>
            <a:r>
              <a:rPr lang="en-US" b="1" dirty="0" smtClean="0"/>
              <a:t>Location:</a:t>
            </a:r>
            <a:r>
              <a:rPr lang="en-US" dirty="0" smtClean="0"/>
              <a:t> Under the “Account” tab within the “Settings” area, enter your real name, city and state. This way, people will be more likely to find you.</a:t>
            </a:r>
            <a:br>
              <a:rPr lang="en-US" dirty="0" smtClean="0"/>
            </a:br>
            <a:r>
              <a:rPr lang="en-US" dirty="0" smtClean="0"/>
              <a:t/>
            </a:r>
            <a:br>
              <a:rPr lang="en-US" dirty="0" smtClean="0"/>
            </a:br>
            <a:r>
              <a:rPr lang="en-US" b="1" dirty="0" smtClean="0"/>
              <a:t>One line bio:</a:t>
            </a:r>
            <a:r>
              <a:rPr lang="en-US" dirty="0" smtClean="0"/>
              <a:t> </a:t>
            </a:r>
            <a:r>
              <a:rPr lang="en-US" sz="1300" dirty="0" smtClean="0"/>
              <a:t>Write a bio that’s under seven words so people can get your organization much faster. Also, keep in mind this how the search people also picks up Twitter ids. </a:t>
            </a:r>
            <a:r>
              <a:rPr lang="en-US" dirty="0" smtClean="0"/>
              <a:t/>
            </a:r>
            <a:br>
              <a:rPr lang="en-US" dirty="0" smtClean="0"/>
            </a:br>
            <a:r>
              <a:rPr lang="en-US" dirty="0" smtClean="0"/>
              <a:t/>
            </a:r>
            <a:br>
              <a:rPr lang="en-US" dirty="0" smtClean="0"/>
            </a:br>
            <a:r>
              <a:rPr lang="en-US" b="1" dirty="0" smtClean="0"/>
              <a:t>Short </a:t>
            </a:r>
            <a:r>
              <a:rPr lang="en-US" b="1" dirty="0" err="1" smtClean="0"/>
              <a:t>Url</a:t>
            </a:r>
            <a:r>
              <a:rPr lang="en-US" b="1" dirty="0" smtClean="0"/>
              <a:t>:</a:t>
            </a:r>
            <a:r>
              <a:rPr lang="en-US" dirty="0" smtClean="0"/>
              <a:t> </a:t>
            </a:r>
            <a:r>
              <a:rPr lang="en-US" sz="1300" dirty="0" smtClean="0"/>
              <a:t>Keep your web-site address short by using </a:t>
            </a:r>
            <a:r>
              <a:rPr lang="en-US" sz="1300" dirty="0" smtClean="0">
                <a:hlinkClick r:id="rId3"/>
              </a:rPr>
              <a:t>bit.ly</a:t>
            </a:r>
            <a:r>
              <a:rPr lang="en-US" sz="1300" dirty="0" smtClean="0"/>
              <a:t> You can also track who is clicking through to your web site or landing page. </a:t>
            </a:r>
            <a:r>
              <a:rPr lang="en-US" dirty="0" smtClean="0"/>
              <a:t/>
            </a:r>
            <a:br>
              <a:rPr lang="en-US" dirty="0" smtClean="0"/>
            </a:br>
            <a:r>
              <a:rPr lang="en-US" dirty="0" smtClean="0"/>
              <a:t/>
            </a:r>
            <a:br>
              <a:rPr lang="en-US" dirty="0" smtClean="0"/>
            </a:br>
            <a:r>
              <a:rPr lang="en-US" b="1" dirty="0" smtClean="0"/>
              <a:t>Don’t Scare Them Away:</a:t>
            </a:r>
            <a:r>
              <a:rPr lang="en-US" dirty="0" smtClean="0"/>
              <a:t> Use a </a:t>
            </a:r>
            <a:r>
              <a:rPr lang="en-US" sz="1300" dirty="0" smtClean="0"/>
              <a:t>Twitter landing page on your web site that gives the 101 on your organization and links to content that people following you might be interested in. </a:t>
            </a:r>
            <a:r>
              <a:rPr lang="en-US" dirty="0" smtClean="0"/>
              <a:t/>
            </a:r>
            <a:br>
              <a:rPr lang="en-US" dirty="0" smtClean="0"/>
            </a:br>
            <a:endParaRPr lang="en-US" b="1" dirty="0" smtClean="0"/>
          </a:p>
          <a:p>
            <a:endParaRPr lang="en-US" dirty="0"/>
          </a:p>
        </p:txBody>
      </p:sp>
      <p:sp>
        <p:nvSpPr>
          <p:cNvPr id="4" name="Slide Number Placeholder 3"/>
          <p:cNvSpPr>
            <a:spLocks noGrp="1"/>
          </p:cNvSpPr>
          <p:nvPr>
            <p:ph type="sldNum" sz="quarter" idx="10"/>
          </p:nvPr>
        </p:nvSpPr>
        <p:spPr/>
        <p:txBody>
          <a:bodyPr/>
          <a:lstStyle/>
          <a:p>
            <a:fld id="{B7F095DE-2833-E94D-AB05-A13749F1EBF6}" type="slidenum">
              <a:rPr lang="en-US" smtClean="0"/>
              <a:pPr/>
              <a:t>59</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F095DE-2833-E94D-AB05-A13749F1EBF6}" type="slidenum">
              <a:rPr lang="en-US" smtClean="0"/>
              <a:pPr/>
              <a:t>60</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Do</a:t>
            </a:r>
            <a:r>
              <a:rPr lang="en-US" sz="1300" baseline="0" dirty="0" smtClean="0"/>
              <a:t> a series of “Share Pairs” where people ask and answer the following questions:</a:t>
            </a:r>
          </a:p>
          <a:p>
            <a:endParaRPr lang="en-US" sz="1300" baseline="0" dirty="0" smtClean="0"/>
          </a:p>
          <a:p>
            <a:pPr marL="285750" indent="-285750">
              <a:buFont typeface="Arial" pitchFamily="34" charset="0"/>
              <a:buChar char="•"/>
            </a:pPr>
            <a:r>
              <a:rPr lang="en-US" sz="1300" baseline="0" dirty="0" smtClean="0"/>
              <a:t>What did you learn today?</a:t>
            </a:r>
          </a:p>
          <a:p>
            <a:pPr marL="285750" indent="-285750">
              <a:buFont typeface="Arial" pitchFamily="34" charset="0"/>
              <a:buChar char="•"/>
            </a:pPr>
            <a:r>
              <a:rPr lang="en-US" sz="1300" baseline="0" dirty="0" smtClean="0"/>
              <a:t>What is still isn’t clear?</a:t>
            </a:r>
          </a:p>
          <a:p>
            <a:pPr marL="285750" indent="-285750">
              <a:buFont typeface="Arial" pitchFamily="34" charset="0"/>
              <a:buChar char="•"/>
            </a:pPr>
            <a:r>
              <a:rPr lang="en-US" sz="1300" baseline="0" dirty="0" smtClean="0"/>
              <a:t>What do you need to move forward?</a:t>
            </a:r>
          </a:p>
          <a:p>
            <a:pPr marL="285750" indent="-285750">
              <a:buFont typeface="Arial" pitchFamily="34" charset="0"/>
              <a:buChar char="•"/>
            </a:pPr>
            <a:r>
              <a:rPr lang="en-US" sz="1300" baseline="0" dirty="0" smtClean="0"/>
              <a:t>What is the most important thing you want to learn tomorrow?</a:t>
            </a:r>
          </a:p>
          <a:p>
            <a:endParaRPr lang="en-US" sz="1300" baseline="0" dirty="0" smtClean="0"/>
          </a:p>
          <a:p>
            <a:r>
              <a:rPr lang="en-US" sz="1300" baseline="0" dirty="0" smtClean="0"/>
              <a:t>Then gather in a circle, and have everyone share one word about they are feeling and why.</a:t>
            </a:r>
          </a:p>
        </p:txBody>
      </p:sp>
      <p:sp>
        <p:nvSpPr>
          <p:cNvPr id="4" name="Slide Number Placeholder 3"/>
          <p:cNvSpPr>
            <a:spLocks noGrp="1"/>
          </p:cNvSpPr>
          <p:nvPr>
            <p:ph type="sldNum" sz="quarter" idx="10"/>
          </p:nvPr>
        </p:nvSpPr>
        <p:spPr/>
        <p:txBody>
          <a:bodyPr/>
          <a:lstStyle/>
          <a:p>
            <a:fld id="{25BCBDAB-5312-4514-BDCE-B88950303CB4}" type="slidenum">
              <a:rPr lang="en-US" smtClean="0"/>
              <a:pPr/>
              <a:t>61</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62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9:00-9: 30	Introduction and Review Agenda</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Introductions</a:t>
            </a:r>
          </a:p>
          <a:p>
            <a:pPr lvl="0"/>
            <a:r>
              <a:rPr lang="en-US" sz="1200" kern="1200" dirty="0" smtClean="0">
                <a:solidFill>
                  <a:schemeClr val="tx1"/>
                </a:solidFill>
                <a:latin typeface="+mn-lt"/>
                <a:ea typeface="+mn-ea"/>
                <a:cs typeface="+mn-cs"/>
              </a:rPr>
              <a:t>Review of the Workshop 3 Agenda Day 1</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Share pairs: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Do a round of share pairs.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Ask people to find a partner in the room and share the answers to the following question. Tell them that if they see you raise your hand, it is the signal to stop talking and be quiet and raise their hands.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What is one thing you already know  or want to learn about using Facebook for your NGO?</a:t>
            </a:r>
          </a:p>
          <a:p>
            <a:endParaRPr lang="en-US" dirty="0"/>
          </a:p>
        </p:txBody>
      </p:sp>
      <p:sp>
        <p:nvSpPr>
          <p:cNvPr id="4" name="Slide Number Placeholder 3"/>
          <p:cNvSpPr>
            <a:spLocks noGrp="1"/>
          </p:cNvSpPr>
          <p:nvPr>
            <p:ph type="sldNum" sz="quarter" idx="10"/>
          </p:nvPr>
        </p:nvSpPr>
        <p:spPr/>
        <p:txBody>
          <a:bodyPr/>
          <a:lstStyle/>
          <a:p>
            <a:fld id="{F53A5B5D-F975-4108-B0CB-CF46678638C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indent="-457200">
              <a:spcAft>
                <a:spcPts val="1200"/>
              </a:spcAft>
              <a:buFont typeface="Wingdings" pitchFamily="2" charset="2"/>
              <a:buNone/>
            </a:pPr>
            <a:r>
              <a:rPr lang="en-US" sz="1200" dirty="0" smtClean="0">
                <a:latin typeface="Myriad Pro"/>
              </a:rPr>
              <a:t>Why Facebook?</a:t>
            </a:r>
          </a:p>
          <a:p>
            <a:pPr marL="457200" indent="-457200">
              <a:spcAft>
                <a:spcPts val="1200"/>
              </a:spcAft>
              <a:buFont typeface="Wingdings" pitchFamily="2" charset="2"/>
              <a:buChar char="§"/>
            </a:pPr>
            <a:endParaRPr lang="en-US" sz="1200" dirty="0" smtClean="0">
              <a:latin typeface="Myriad Pro"/>
            </a:endParaRPr>
          </a:p>
          <a:p>
            <a:pPr marL="457200" indent="-457200">
              <a:spcAft>
                <a:spcPts val="1200"/>
              </a:spcAft>
              <a:buFont typeface="Wingdings" pitchFamily="2" charset="2"/>
              <a:buChar char="§"/>
            </a:pPr>
            <a:r>
              <a:rPr lang="en-US" sz="1200" dirty="0" smtClean="0">
                <a:latin typeface="Myriad Pro"/>
              </a:rPr>
              <a:t>Facebook is a great platform to connect with and conduct conversations with communities and build networks</a:t>
            </a:r>
          </a:p>
          <a:p>
            <a:pPr marL="457200" indent="-457200">
              <a:spcAft>
                <a:spcPts val="1200"/>
              </a:spcAft>
              <a:buFont typeface="Wingdings" pitchFamily="2" charset="2"/>
              <a:buChar char="§"/>
            </a:pPr>
            <a:r>
              <a:rPr lang="en-US" sz="1200" kern="1200" dirty="0" smtClean="0">
                <a:solidFill>
                  <a:schemeClr val="tx1"/>
                </a:solidFill>
                <a:effectLst/>
                <a:latin typeface="+mn-lt"/>
                <a:ea typeface="+mn-ea"/>
                <a:cs typeface="+mn-cs"/>
              </a:rPr>
              <a:t>You can engage more people through Facebook than your websites and blogs. There are more than 10,000 Facebook pages for nonprofits. You can browse all nonprofits pages at: </a:t>
            </a:r>
            <a:r>
              <a:rPr lang="en-US" sz="1200" u="sng" kern="1200" dirty="0" smtClean="0">
                <a:solidFill>
                  <a:schemeClr val="tx1"/>
                </a:solidFill>
                <a:effectLst/>
                <a:latin typeface="+mn-lt"/>
                <a:ea typeface="+mn-ea"/>
                <a:cs typeface="+mn-cs"/>
                <a:hlinkClick r:id="rId3"/>
              </a:rPr>
              <a:t>http://www.facebook.com/pages/browser.php</a:t>
            </a:r>
            <a:r>
              <a:rPr lang="en-US" sz="1200" u="sng" kern="1200" dirty="0" smtClean="0">
                <a:solidFill>
                  <a:schemeClr val="tx1"/>
                </a:solidFill>
                <a:effectLst/>
                <a:latin typeface="+mn-lt"/>
                <a:ea typeface="+mn-ea"/>
                <a:cs typeface="+mn-cs"/>
              </a:rPr>
              <a:t>. </a:t>
            </a:r>
            <a:endParaRPr lang="en-US" sz="1200" dirty="0" smtClean="0">
              <a:latin typeface="Myriad Pro"/>
            </a:endParaRPr>
          </a:p>
          <a:p>
            <a:pPr marL="457200" indent="-457200">
              <a:spcAft>
                <a:spcPts val="1200"/>
              </a:spcAft>
              <a:buFont typeface="Wingdings" pitchFamily="2" charset="2"/>
              <a:buChar char="§"/>
            </a:pPr>
            <a:r>
              <a:rPr lang="en-US" sz="1200" dirty="0" smtClean="0">
                <a:latin typeface="Myriad Pro"/>
              </a:rPr>
              <a:t>SMART intent – it</a:t>
            </a:r>
            <a:r>
              <a:rPr lang="en-US" sz="1200" baseline="0" dirty="0" smtClean="0">
                <a:latin typeface="Myriad Pro"/>
              </a:rPr>
              <a:t> is important to figure out “</a:t>
            </a:r>
            <a:r>
              <a:rPr lang="en-US" sz="1200" dirty="0" smtClean="0">
                <a:latin typeface="Myriad Pro"/>
              </a:rPr>
              <a:t>What</a:t>
            </a:r>
            <a:r>
              <a:rPr lang="en-US" sz="1200" baseline="0" dirty="0" smtClean="0">
                <a:latin typeface="Myriad Pro"/>
              </a:rPr>
              <a:t> you want to achieve through Facebook?”</a:t>
            </a:r>
            <a:endParaRPr lang="en-US" sz="1200" dirty="0" smtClean="0">
              <a:latin typeface="Myriad Pro"/>
            </a:endParaRPr>
          </a:p>
          <a:p>
            <a:pPr marL="457200" indent="-457200">
              <a:spcAft>
                <a:spcPts val="1200"/>
              </a:spcAft>
              <a:buFont typeface="Wingdings" pitchFamily="2" charset="2"/>
              <a:buChar char="§"/>
            </a:pPr>
            <a:endParaRPr lang="en-US" sz="1200" dirty="0" smtClean="0">
              <a:latin typeface="Myriad Pro"/>
            </a:endParaRPr>
          </a:p>
          <a:p>
            <a:pPr marL="457200" indent="-457200">
              <a:spcAft>
                <a:spcPts val="1200"/>
              </a:spcAft>
              <a:buFont typeface="Wingdings" pitchFamily="2" charset="2"/>
              <a:buNone/>
            </a:pPr>
            <a:endParaRPr lang="en-US" sz="1200" dirty="0" smtClean="0">
              <a:latin typeface="Myriad Pro"/>
            </a:endParaRPr>
          </a:p>
        </p:txBody>
      </p:sp>
      <p:sp>
        <p:nvSpPr>
          <p:cNvPr id="4" name="Slide Number Placeholder 3"/>
          <p:cNvSpPr>
            <a:spLocks noGrp="1"/>
          </p:cNvSpPr>
          <p:nvPr>
            <p:ph type="sldNum" sz="quarter" idx="10"/>
          </p:nvPr>
        </p:nvSpPr>
        <p:spPr/>
        <p:txBody>
          <a:bodyPr/>
          <a:lstStyle/>
          <a:p>
            <a:fld id="{F53A5B5D-F975-4108-B0CB-CF46678638C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kern="1200" dirty="0" smtClean="0">
                <a:solidFill>
                  <a:schemeClr val="tx1"/>
                </a:solidFill>
                <a:effectLst/>
                <a:latin typeface="+mn-lt"/>
                <a:ea typeface="+mn-ea"/>
                <a:cs typeface="+mn-cs"/>
              </a:rPr>
              <a:t>Include a screen capture your E-</a:t>
            </a:r>
            <a:r>
              <a:rPr lang="en-US" sz="1200" kern="1200" dirty="0" err="1" smtClean="0">
                <a:solidFill>
                  <a:schemeClr val="tx1"/>
                </a:solidFill>
                <a:effectLst/>
                <a:latin typeface="+mn-lt"/>
                <a:ea typeface="+mn-ea"/>
                <a:cs typeface="+mn-cs"/>
              </a:rPr>
              <a:t>Mediat</a:t>
            </a:r>
            <a:r>
              <a:rPr lang="en-US" sz="1200" kern="1200" dirty="0" smtClean="0">
                <a:solidFill>
                  <a:schemeClr val="tx1"/>
                </a:solidFill>
                <a:effectLst/>
                <a:latin typeface="+mn-lt"/>
                <a:ea typeface="+mn-ea"/>
                <a:cs typeface="+mn-cs"/>
              </a:rPr>
              <a:t> Facebook page and discuss your intention and process for making it SMART. </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kern="1200" dirty="0" smtClean="0">
                <a:solidFill>
                  <a:schemeClr val="tx1"/>
                </a:solidFill>
                <a:effectLst/>
                <a:latin typeface="+mn-lt"/>
                <a:ea typeface="+mn-ea"/>
                <a:cs typeface="+mn-cs"/>
              </a:rPr>
              <a:t>Participants will need to create organizational rules for using social media and adapt your Facebook SMART intent accordingly.</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dirty="0" smtClean="0"/>
              <a:t>The process of creating a social media policy includes discussion about the issues, reviewing policies from other organizations, and reviewing and approving the policy internally.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8</a:t>
            </a:fld>
            <a:endParaRPr lang="en-US" dirty="0"/>
          </a:p>
        </p:txBody>
      </p:sp>
    </p:spTree>
    <p:extLst>
      <p:ext uri="{BB962C8B-B14F-4D97-AF65-F5344CB8AC3E}">
        <p14:creationId xmlns:p14="http://schemas.microsoft.com/office/powerpoint/2010/main" xmlns="" val="2561768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r>
              <a:rPr lang="en-US" dirty="0" smtClean="0"/>
              <a:t>Identify the intent of your Facebook Page</a:t>
            </a:r>
          </a:p>
          <a:p>
            <a:pPr marL="171450" indent="-171450">
              <a:buFont typeface="Arial" pitchFamily="34" charset="0"/>
              <a:buChar char="•"/>
            </a:pPr>
            <a:r>
              <a:rPr lang="en-US" dirty="0" smtClean="0"/>
              <a:t>Keep current audiences engaged between performances</a:t>
            </a:r>
          </a:p>
          <a:p>
            <a:pPr marL="171450" indent="-171450">
              <a:buFont typeface="Arial" pitchFamily="34" charset="0"/>
              <a:buChar char="•"/>
            </a:pPr>
            <a:r>
              <a:rPr lang="en-US" dirty="0" smtClean="0"/>
              <a:t>Raise brand awareness</a:t>
            </a:r>
          </a:p>
          <a:p>
            <a:pPr marL="171450" indent="-171450">
              <a:buFont typeface="Arial" pitchFamily="34" charset="0"/>
              <a:buChar char="•"/>
            </a:pPr>
            <a:r>
              <a:rPr lang="en-US" dirty="0" smtClean="0"/>
              <a:t>Identify and recruit new audiences to your events, programs, concerts. or exhibits</a:t>
            </a:r>
          </a:p>
          <a:p>
            <a:pPr marL="171450" indent="-171450">
              <a:buFont typeface="Arial" pitchFamily="34" charset="0"/>
              <a:buChar char="•"/>
            </a:pPr>
            <a:r>
              <a:rPr lang="en-US" dirty="0" smtClean="0"/>
              <a:t>Inspire conversation online/offline to support audience development </a:t>
            </a:r>
          </a:p>
          <a:p>
            <a:pPr marL="171450" indent="-171450">
              <a:buFont typeface="Arial" pitchFamily="34" charset="0"/>
              <a:buChar char="•"/>
            </a:pPr>
            <a:r>
              <a:rPr lang="en-US" dirty="0" smtClean="0"/>
              <a:t>Get new ideas and feedback on programs and services</a:t>
            </a:r>
          </a:p>
          <a:p>
            <a:pPr marL="171450" indent="-171450">
              <a:buFont typeface="Arial" pitchFamily="34" charset="0"/>
              <a:buChar char="•"/>
            </a:pPr>
            <a:r>
              <a:rPr lang="en-US" dirty="0" smtClean="0"/>
              <a:t>Research what people are saying about your art</a:t>
            </a:r>
          </a:p>
          <a:p>
            <a:pPr marL="171450" indent="-171450">
              <a:buFont typeface="Arial" pitchFamily="34" charset="0"/>
              <a:buChar char="•"/>
            </a:pPr>
            <a:r>
              <a:rPr lang="en-US" dirty="0" smtClean="0"/>
              <a:t>Drive traffic to web site or blog</a:t>
            </a:r>
          </a:p>
          <a:p>
            <a:pPr marL="171450" indent="-171450">
              <a:buFont typeface="Arial" pitchFamily="34" charset="0"/>
              <a:buChar char="•"/>
            </a:pPr>
            <a:r>
              <a:rPr lang="en-US" dirty="0" smtClean="0"/>
              <a:t>Social content generation</a:t>
            </a:r>
          </a:p>
          <a:p>
            <a:pPr marL="171450" indent="-171450">
              <a:buFont typeface="Arial" pitchFamily="34" charset="0"/>
              <a:buChar char="•"/>
            </a:pPr>
            <a:r>
              <a:rPr lang="en-US" dirty="0" smtClean="0"/>
              <a:t>Identify and build relationships with influencers, allies &amp; supporters</a:t>
            </a:r>
          </a:p>
          <a:p>
            <a:endParaRPr lang="en-US" dirty="0"/>
          </a:p>
        </p:txBody>
      </p:sp>
      <p:sp>
        <p:nvSpPr>
          <p:cNvPr id="4" name="Slide Number Placeholder 3"/>
          <p:cNvSpPr>
            <a:spLocks noGrp="1"/>
          </p:cNvSpPr>
          <p:nvPr>
            <p:ph type="sldNum" sz="quarter" idx="10"/>
          </p:nvPr>
        </p:nvSpPr>
        <p:spPr/>
        <p:txBody>
          <a:bodyPr/>
          <a:lstStyle/>
          <a:p>
            <a:fld id="{B7F095DE-2833-E94D-AB05-A13749F1EBF6}"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486EDE-F7B1-4DDD-8E1C-96C9C7BB0AFF}" type="datetimeFigureOut">
              <a:rPr lang="en-US" smtClean="0"/>
              <a:pPr/>
              <a:t>10/5/2011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86EDE-F7B1-4DDD-8E1C-96C9C7BB0AFF}" type="datetimeFigureOut">
              <a:rPr lang="en-US" smtClean="0"/>
              <a:pPr/>
              <a:t>10/5/2011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86EDE-F7B1-4DDD-8E1C-96C9C7BB0AFF}" type="datetimeFigureOut">
              <a:rPr lang="en-US" smtClean="0"/>
              <a:pPr/>
              <a:t>10/5/2011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486EDE-F7B1-4DDD-8E1C-96C9C7BB0AFF}" type="datetimeFigureOut">
              <a:rPr lang="en-US" smtClean="0">
                <a:solidFill>
                  <a:prstClr val="black">
                    <a:tint val="75000"/>
                  </a:prstClr>
                </a:solidFill>
              </a:rPr>
              <a:pPr/>
              <a:t>10/5/2011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DF4779A-D291-4C2B-ADBC-85AD0830B7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657614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86EDE-F7B1-4DDD-8E1C-96C9C7BB0AFF}" type="datetimeFigureOut">
              <a:rPr lang="en-US" smtClean="0">
                <a:solidFill>
                  <a:prstClr val="black">
                    <a:tint val="75000"/>
                  </a:prstClr>
                </a:solidFill>
              </a:rPr>
              <a:pPr/>
              <a:t>10/5/2011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DF4779A-D291-4C2B-ADBC-85AD0830B7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15497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486EDE-F7B1-4DDD-8E1C-96C9C7BB0AFF}" type="datetimeFigureOut">
              <a:rPr lang="en-US" smtClean="0">
                <a:solidFill>
                  <a:prstClr val="black">
                    <a:tint val="75000"/>
                  </a:prstClr>
                </a:solidFill>
              </a:rPr>
              <a:pPr/>
              <a:t>10/5/2011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DF4779A-D291-4C2B-ADBC-85AD0830B7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38588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486EDE-F7B1-4DDD-8E1C-96C9C7BB0AFF}" type="datetimeFigureOut">
              <a:rPr lang="en-US" smtClean="0">
                <a:solidFill>
                  <a:prstClr val="black">
                    <a:tint val="75000"/>
                  </a:prstClr>
                </a:solidFill>
              </a:rPr>
              <a:pPr/>
              <a:t>10/5/2011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DF4779A-D291-4C2B-ADBC-85AD0830B7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363269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486EDE-F7B1-4DDD-8E1C-96C9C7BB0AFF}" type="datetimeFigureOut">
              <a:rPr lang="en-US" smtClean="0">
                <a:solidFill>
                  <a:prstClr val="black">
                    <a:tint val="75000"/>
                  </a:prstClr>
                </a:solidFill>
              </a:rPr>
              <a:pPr/>
              <a:t>10/5/2011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DF4779A-D291-4C2B-ADBC-85AD0830B7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62715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486EDE-F7B1-4DDD-8E1C-96C9C7BB0AFF}" type="datetimeFigureOut">
              <a:rPr lang="en-US" smtClean="0">
                <a:solidFill>
                  <a:prstClr val="black">
                    <a:tint val="75000"/>
                  </a:prstClr>
                </a:solidFill>
              </a:rPr>
              <a:pPr/>
              <a:t>10/5/2011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DF4779A-D291-4C2B-ADBC-85AD0830B7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2229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86EDE-F7B1-4DDD-8E1C-96C9C7BB0AFF}" type="datetimeFigureOut">
              <a:rPr lang="en-US" smtClean="0">
                <a:solidFill>
                  <a:prstClr val="black">
                    <a:tint val="75000"/>
                  </a:prstClr>
                </a:solidFill>
              </a:rPr>
              <a:pPr/>
              <a:t>10/5/2011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DF4779A-D291-4C2B-ADBC-85AD0830B7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67993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486EDE-F7B1-4DDD-8E1C-96C9C7BB0AFF}" type="datetimeFigureOut">
              <a:rPr lang="en-US" smtClean="0">
                <a:solidFill>
                  <a:prstClr val="black">
                    <a:tint val="75000"/>
                  </a:prstClr>
                </a:solidFill>
              </a:rPr>
              <a:pPr/>
              <a:t>10/5/2011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DF4779A-D291-4C2B-ADBC-85AD0830B7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208144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86EDE-F7B1-4DDD-8E1C-96C9C7BB0AFF}" type="datetimeFigureOut">
              <a:rPr lang="en-US" smtClean="0"/>
              <a:pPr/>
              <a:t>10/5/2011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486EDE-F7B1-4DDD-8E1C-96C9C7BB0AFF}" type="datetimeFigureOut">
              <a:rPr lang="en-US" smtClean="0">
                <a:solidFill>
                  <a:prstClr val="black">
                    <a:tint val="75000"/>
                  </a:prstClr>
                </a:solidFill>
              </a:rPr>
              <a:pPr/>
              <a:t>10/5/2011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DF4779A-D291-4C2B-ADBC-85AD0830B7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04343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86EDE-F7B1-4DDD-8E1C-96C9C7BB0AFF}" type="datetimeFigureOut">
              <a:rPr lang="en-US" smtClean="0">
                <a:solidFill>
                  <a:prstClr val="black">
                    <a:tint val="75000"/>
                  </a:prstClr>
                </a:solidFill>
              </a:rPr>
              <a:pPr/>
              <a:t>10/5/2011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DF4779A-D291-4C2B-ADBC-85AD0830B7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262435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86EDE-F7B1-4DDD-8E1C-96C9C7BB0AFF}" type="datetimeFigureOut">
              <a:rPr lang="en-US" smtClean="0">
                <a:solidFill>
                  <a:prstClr val="black">
                    <a:tint val="75000"/>
                  </a:prstClr>
                </a:solidFill>
              </a:rPr>
              <a:pPr/>
              <a:t>10/5/2011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DF4779A-D291-4C2B-ADBC-85AD0830B7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68149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486EDE-F7B1-4DDD-8E1C-96C9C7BB0AFF}" type="datetimeFigureOut">
              <a:rPr lang="en-US" smtClean="0"/>
              <a:pPr/>
              <a:t>10/5/2011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486EDE-F7B1-4DDD-8E1C-96C9C7BB0AFF}" type="datetimeFigureOut">
              <a:rPr lang="en-US" smtClean="0"/>
              <a:pPr/>
              <a:t>10/5/2011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F4779A-D291-4C2B-ADBC-85AD0830B76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486EDE-F7B1-4DDD-8E1C-96C9C7BB0AFF}" type="datetimeFigureOut">
              <a:rPr lang="en-US" smtClean="0"/>
              <a:pPr/>
              <a:t>10/5/2011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F4779A-D291-4C2B-ADBC-85AD0830B76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486EDE-F7B1-4DDD-8E1C-96C9C7BB0AFF}" type="datetimeFigureOut">
              <a:rPr lang="en-US" smtClean="0"/>
              <a:pPr/>
              <a:t>10/5/2011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F4779A-D291-4C2B-ADBC-85AD0830B76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86EDE-F7B1-4DDD-8E1C-96C9C7BB0AFF}" type="datetimeFigureOut">
              <a:rPr lang="en-US" smtClean="0"/>
              <a:pPr/>
              <a:t>10/5/2011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F4779A-D291-4C2B-ADBC-85AD0830B76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486EDE-F7B1-4DDD-8E1C-96C9C7BB0AFF}" type="datetimeFigureOut">
              <a:rPr lang="en-US" smtClean="0"/>
              <a:pPr/>
              <a:t>10/5/2011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F4779A-D291-4C2B-ADBC-85AD0830B76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486EDE-F7B1-4DDD-8E1C-96C9C7BB0AFF}" type="datetimeFigureOut">
              <a:rPr lang="en-US" smtClean="0"/>
              <a:pPr/>
              <a:t>10/5/2011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F4779A-D291-4C2B-ADBC-85AD0830B76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86EDE-F7B1-4DDD-8E1C-96C9C7BB0AFF}" type="datetimeFigureOut">
              <a:rPr lang="en-US" smtClean="0"/>
              <a:pPr/>
              <a:t>10/5/2011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4779A-D291-4C2B-ADBC-85AD0830B76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86EDE-F7B1-4DDD-8E1C-96C9C7BB0AFF}" type="datetimeFigureOut">
              <a:rPr lang="en-US" smtClean="0">
                <a:solidFill>
                  <a:prstClr val="black">
                    <a:tint val="75000"/>
                  </a:prstClr>
                </a:solidFill>
              </a:rPr>
              <a:pPr/>
              <a:t>10/5/2011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4779A-D291-4C2B-ADBC-85AD0830B7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933949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png"/><Relationship Id="rId7" Type="http://schemas.openxmlformats.org/officeDocument/2006/relationships/diagramColors" Target="../diagrams/colors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0.jpeg"/></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55.jpeg"/><Relationship Id="rId4" Type="http://schemas.openxmlformats.org/officeDocument/2006/relationships/image" Target="../media/image54.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hyperlink" Target="http://bit.l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0.jpeg"/></Relationships>
</file>

<file path=ppt/slides/_rels/slide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_template-cover.jpg                                         0037E422Macintosh HD                   C3619BF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0"/>
            <a:ext cx="9145588" cy="731678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0" y="2971800"/>
            <a:ext cx="9144000" cy="954107"/>
          </a:xfrm>
          <a:prstGeom prst="rect">
            <a:avLst/>
          </a:prstGeom>
          <a:solidFill>
            <a:schemeClr val="accent5">
              <a:lumMod val="40000"/>
              <a:lumOff val="60000"/>
            </a:schemeClr>
          </a:solidFill>
        </p:spPr>
        <p:txBody>
          <a:bodyPr wrap="square" rtlCol="0">
            <a:spAutoFit/>
          </a:bodyPr>
          <a:lstStyle/>
          <a:p>
            <a:pPr algn="ctr"/>
            <a:r>
              <a:rPr lang="en-US" sz="2800" b="1" dirty="0" smtClean="0">
                <a:solidFill>
                  <a:schemeClr val="tx1">
                    <a:lumMod val="75000"/>
                    <a:lumOff val="25000"/>
                  </a:schemeClr>
                </a:solidFill>
                <a:latin typeface="Arial" pitchFamily="34" charset="0"/>
                <a:cs typeface="Arial" pitchFamily="34" charset="0"/>
              </a:rPr>
              <a:t>Workshop 3: Using Social Networks </a:t>
            </a:r>
            <a:br>
              <a:rPr lang="en-US" sz="2800" b="1" dirty="0" smtClean="0">
                <a:solidFill>
                  <a:schemeClr val="tx1">
                    <a:lumMod val="75000"/>
                    <a:lumOff val="25000"/>
                  </a:schemeClr>
                </a:solidFill>
                <a:latin typeface="Arial" pitchFamily="34" charset="0"/>
                <a:cs typeface="Arial" pitchFamily="34" charset="0"/>
              </a:rPr>
            </a:br>
            <a:r>
              <a:rPr lang="en-US" sz="2800" b="1" dirty="0" smtClean="0">
                <a:solidFill>
                  <a:schemeClr val="tx1">
                    <a:lumMod val="75000"/>
                    <a:lumOff val="25000"/>
                  </a:schemeClr>
                </a:solidFill>
                <a:latin typeface="Arial" pitchFamily="34" charset="0"/>
                <a:cs typeface="Arial" pitchFamily="34" charset="0"/>
              </a:rPr>
              <a:t>Strategically for NGOS  </a:t>
            </a:r>
          </a:p>
        </p:txBody>
      </p:sp>
      <p:sp>
        <p:nvSpPr>
          <p:cNvPr id="9" name="TextBox 8"/>
          <p:cNvSpPr txBox="1"/>
          <p:nvPr/>
        </p:nvSpPr>
        <p:spPr>
          <a:xfrm>
            <a:off x="0" y="4201180"/>
            <a:ext cx="9144000" cy="923330"/>
          </a:xfrm>
          <a:prstGeom prst="rect">
            <a:avLst/>
          </a:prstGeom>
          <a:solidFill>
            <a:srgbClr val="9DE357">
              <a:alpha val="57000"/>
            </a:srgbClr>
          </a:solidFill>
        </p:spPr>
        <p:txBody>
          <a:bodyPr wrap="square" rtlCol="0">
            <a:spAutoFit/>
          </a:bodyPr>
          <a:lstStyle/>
          <a:p>
            <a:pPr algn="ctr"/>
            <a:r>
              <a:rPr lang="en-US" dirty="0" smtClean="0">
                <a:solidFill>
                  <a:schemeClr val="tx1">
                    <a:lumMod val="75000"/>
                    <a:lumOff val="25000"/>
                  </a:schemeClr>
                </a:solidFill>
                <a:latin typeface="Arial" pitchFamily="34" charset="0"/>
                <a:cs typeface="Arial" pitchFamily="34" charset="0"/>
              </a:rPr>
              <a:t>Day 1: Facebook Strategies for </a:t>
            </a:r>
          </a:p>
          <a:p>
            <a:pPr algn="ctr"/>
            <a:r>
              <a:rPr lang="en-US" dirty="0" smtClean="0">
                <a:solidFill>
                  <a:schemeClr val="tx1">
                    <a:lumMod val="75000"/>
                    <a:lumOff val="25000"/>
                  </a:schemeClr>
                </a:solidFill>
                <a:latin typeface="Arial" pitchFamily="34" charset="0"/>
                <a:cs typeface="Arial" pitchFamily="34" charset="0"/>
              </a:rPr>
              <a:t>   Day 2: Facebook Engagement &amp; </a:t>
            </a:r>
          </a:p>
          <a:p>
            <a:pPr algn="ctr"/>
            <a:r>
              <a:rPr lang="en-US" dirty="0" smtClean="0">
                <a:solidFill>
                  <a:schemeClr val="tx1">
                    <a:lumMod val="75000"/>
                    <a:lumOff val="25000"/>
                  </a:schemeClr>
                </a:solidFill>
                <a:latin typeface="Arial" pitchFamily="34" charset="0"/>
                <a:cs typeface="Arial" pitchFamily="34" charset="0"/>
              </a:rPr>
              <a:t>                 Twitter Strategies for NGOs</a:t>
            </a:r>
            <a:endParaRPr lang="en-US" dirty="0">
              <a:solidFill>
                <a:schemeClr val="tx1">
                  <a:lumMod val="75000"/>
                  <a:lumOff val="25000"/>
                </a:schemeClr>
              </a:solidFill>
              <a:latin typeface="Arial" pitchFamily="34" charset="0"/>
              <a:cs typeface="Arial" pitchFamily="34" charset="0"/>
            </a:endParaRPr>
          </a:p>
        </p:txBody>
      </p:sp>
      <p:sp>
        <p:nvSpPr>
          <p:cNvPr id="10" name="TextBox 9"/>
          <p:cNvSpPr txBox="1"/>
          <p:nvPr/>
        </p:nvSpPr>
        <p:spPr>
          <a:xfrm>
            <a:off x="9525" y="6334780"/>
            <a:ext cx="9144000" cy="523220"/>
          </a:xfrm>
          <a:prstGeom prst="rect">
            <a:avLst/>
          </a:prstGeom>
          <a:noFill/>
        </p:spPr>
        <p:txBody>
          <a:bodyPr wrap="square" rtlCol="0">
            <a:spAutoFit/>
          </a:bodyPr>
          <a:lstStyle/>
          <a:p>
            <a:pPr algn="ctr"/>
            <a:r>
              <a:rPr lang="en-US" sz="1400" dirty="0" smtClean="0"/>
              <a:t>This project is managed by Institute for International Institute for Education (IIE)</a:t>
            </a:r>
            <a:br>
              <a:rPr lang="en-US" sz="1400" dirty="0" smtClean="0"/>
            </a:br>
            <a:r>
              <a:rPr lang="en-US" sz="1400" dirty="0" smtClean="0"/>
              <a:t>Sponsored by the U.S. Department of State Middle East Partnership Initiative (MEPI)</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5943" y="1705429"/>
            <a:ext cx="8752114" cy="4524315"/>
          </a:xfrm>
          <a:prstGeom prst="rect">
            <a:avLst/>
          </a:prstGeom>
          <a:noFill/>
        </p:spPr>
        <p:txBody>
          <a:bodyPr wrap="square" rtlCol="0">
            <a:spAutoFit/>
          </a:bodyPr>
          <a:lstStyle/>
          <a:p>
            <a:r>
              <a:rPr lang="en-US" sz="2400" b="1" dirty="0" smtClean="0">
                <a:solidFill>
                  <a:prstClr val="black"/>
                </a:solidFill>
                <a:latin typeface="Arial" pitchFamily="34" charset="0"/>
                <a:cs typeface="Arial" pitchFamily="34" charset="0"/>
              </a:rPr>
              <a:t>Intent: Raise brand awareness</a:t>
            </a:r>
            <a:r>
              <a:rPr lang="en-US" sz="2400" dirty="0" smtClean="0">
                <a:solidFill>
                  <a:prstClr val="black"/>
                </a:solidFill>
                <a:latin typeface="Arial" pitchFamily="34" charset="0"/>
                <a:cs typeface="Arial" pitchFamily="34" charset="0"/>
              </a:rPr>
              <a:t/>
            </a:r>
            <a:br>
              <a:rPr lang="en-US" sz="2400" dirty="0" smtClean="0">
                <a:solidFill>
                  <a:prstClr val="black"/>
                </a:solidFill>
                <a:latin typeface="Arial" pitchFamily="34" charset="0"/>
                <a:cs typeface="Arial" pitchFamily="34" charset="0"/>
              </a:rPr>
            </a:br>
            <a:endParaRPr lang="en-US" sz="2400" dirty="0" smtClean="0">
              <a:solidFill>
                <a:prstClr val="black"/>
              </a:solidFill>
              <a:latin typeface="Arial" pitchFamily="34" charset="0"/>
              <a:cs typeface="Arial" pitchFamily="34" charset="0"/>
            </a:endParaRPr>
          </a:p>
          <a:p>
            <a:r>
              <a:rPr lang="en-US" sz="2400" b="1" dirty="0" smtClean="0">
                <a:solidFill>
                  <a:prstClr val="black"/>
                </a:solidFill>
                <a:latin typeface="Arial" pitchFamily="34" charset="0"/>
                <a:cs typeface="Arial" pitchFamily="34" charset="0"/>
              </a:rPr>
              <a:t>SMART Objective:</a:t>
            </a:r>
            <a:r>
              <a:rPr lang="en-US" sz="2400" dirty="0" smtClean="0">
                <a:solidFill>
                  <a:prstClr val="black"/>
                </a:solidFill>
                <a:latin typeface="Arial" pitchFamily="34" charset="0"/>
                <a:cs typeface="Arial" pitchFamily="34" charset="0"/>
              </a:rPr>
              <a:t> By the end of five workshops, we will increase the number of Fans who "Like" us on Facebook by X% or by x number</a:t>
            </a:r>
            <a:br>
              <a:rPr lang="en-US" sz="2400" dirty="0" smtClean="0">
                <a:solidFill>
                  <a:prstClr val="black"/>
                </a:solidFill>
                <a:latin typeface="Arial" pitchFamily="34" charset="0"/>
                <a:cs typeface="Arial" pitchFamily="34" charset="0"/>
              </a:rPr>
            </a:br>
            <a:endParaRPr lang="en-US" sz="2400" dirty="0" smtClean="0">
              <a:solidFill>
                <a:prstClr val="black"/>
              </a:solidFill>
              <a:latin typeface="Arial" pitchFamily="34" charset="0"/>
              <a:cs typeface="Arial" pitchFamily="34" charset="0"/>
            </a:endParaRPr>
          </a:p>
          <a:p>
            <a:r>
              <a:rPr lang="en-US" sz="2400" b="1" dirty="0" smtClean="0">
                <a:solidFill>
                  <a:prstClr val="black"/>
                </a:solidFill>
                <a:latin typeface="Arial" pitchFamily="34" charset="0"/>
                <a:cs typeface="Arial" pitchFamily="34" charset="0"/>
              </a:rPr>
              <a:t>What’s your current baseline: </a:t>
            </a:r>
            <a:r>
              <a:rPr lang="en-US" sz="2400" dirty="0" smtClean="0">
                <a:solidFill>
                  <a:prstClr val="black"/>
                </a:solidFill>
                <a:latin typeface="Arial" pitchFamily="34" charset="0"/>
                <a:cs typeface="Arial" pitchFamily="34" charset="0"/>
              </a:rPr>
              <a:t>How many Fans does your Page have now? </a:t>
            </a:r>
            <a:br>
              <a:rPr lang="en-US" sz="2400" dirty="0" smtClean="0">
                <a:solidFill>
                  <a:prstClr val="black"/>
                </a:solidFill>
                <a:latin typeface="Arial" pitchFamily="34" charset="0"/>
                <a:cs typeface="Arial" pitchFamily="34" charset="0"/>
              </a:rPr>
            </a:br>
            <a:endParaRPr lang="en-US" sz="2400" dirty="0" smtClean="0">
              <a:solidFill>
                <a:prstClr val="black"/>
              </a:solidFill>
              <a:latin typeface="Arial" pitchFamily="34" charset="0"/>
              <a:cs typeface="Arial" pitchFamily="34" charset="0"/>
            </a:endParaRPr>
          </a:p>
          <a:p>
            <a:r>
              <a:rPr lang="en-US" sz="2400" b="1" dirty="0" smtClean="0">
                <a:solidFill>
                  <a:prstClr val="black"/>
                </a:solidFill>
                <a:latin typeface="Arial" pitchFamily="34" charset="0"/>
                <a:cs typeface="Arial" pitchFamily="34" charset="0"/>
              </a:rPr>
              <a:t>Compare To:</a:t>
            </a:r>
            <a:r>
              <a:rPr lang="en-US" sz="2400" dirty="0" smtClean="0">
                <a:solidFill>
                  <a:prstClr val="black"/>
                </a:solidFill>
                <a:latin typeface="Arial" pitchFamily="34" charset="0"/>
                <a:cs typeface="Arial" pitchFamily="34" charset="0"/>
              </a:rPr>
              <a:t>  Other organizations in the E-</a:t>
            </a:r>
            <a:r>
              <a:rPr lang="en-US" sz="2400" dirty="0" err="1" smtClean="0">
                <a:solidFill>
                  <a:prstClr val="black"/>
                </a:solidFill>
                <a:latin typeface="Arial" pitchFamily="34" charset="0"/>
                <a:cs typeface="Arial" pitchFamily="34" charset="0"/>
              </a:rPr>
              <a:t>Mediat</a:t>
            </a:r>
            <a:r>
              <a:rPr lang="en-US" sz="2400" dirty="0" smtClean="0">
                <a:solidFill>
                  <a:prstClr val="black"/>
                </a:solidFill>
                <a:latin typeface="Arial" pitchFamily="34" charset="0"/>
                <a:cs typeface="Arial" pitchFamily="34" charset="0"/>
              </a:rPr>
              <a:t> program</a:t>
            </a:r>
            <a:br>
              <a:rPr lang="en-US" sz="2400" dirty="0" smtClean="0">
                <a:solidFill>
                  <a:prstClr val="black"/>
                </a:solidFill>
                <a:latin typeface="Arial" pitchFamily="34" charset="0"/>
                <a:cs typeface="Arial" pitchFamily="34" charset="0"/>
              </a:rPr>
            </a:br>
            <a:r>
              <a:rPr lang="en-US" sz="2400" dirty="0" smtClean="0">
                <a:solidFill>
                  <a:prstClr val="black"/>
                </a:solidFill>
                <a:latin typeface="Arial" pitchFamily="34" charset="0"/>
                <a:cs typeface="Arial" pitchFamily="34" charset="0"/>
              </a:rPr>
              <a:t/>
            </a:r>
            <a:br>
              <a:rPr lang="en-US" sz="2400" dirty="0" smtClean="0">
                <a:solidFill>
                  <a:prstClr val="black"/>
                </a:solidFill>
                <a:latin typeface="Arial" pitchFamily="34" charset="0"/>
                <a:cs typeface="Arial" pitchFamily="34" charset="0"/>
              </a:rPr>
            </a:br>
            <a:endParaRPr lang="en-US" sz="2400" dirty="0">
              <a:solidFill>
                <a:prstClr val="black"/>
              </a:solidFill>
              <a:latin typeface="Arial" pitchFamily="34" charset="0"/>
              <a:cs typeface="Arial" pitchFamily="34" charset="0"/>
            </a:endParaRPr>
          </a:p>
        </p:txBody>
      </p:sp>
      <p:sp>
        <p:nvSpPr>
          <p:cNvPr id="3" name="TextBox 2"/>
          <p:cNvSpPr txBox="1"/>
          <p:nvPr/>
        </p:nvSpPr>
        <p:spPr>
          <a:xfrm>
            <a:off x="0" y="-3"/>
            <a:ext cx="9144000" cy="1077218"/>
          </a:xfrm>
          <a:prstGeom prst="rect">
            <a:avLst/>
          </a:prstGeom>
          <a:solidFill>
            <a:srgbClr val="ABDCD4"/>
          </a:solidFill>
        </p:spPr>
        <p:txBody>
          <a:bodyPr wrap="square" rtlCol="0">
            <a:spAutoFit/>
          </a:bodyPr>
          <a:lstStyle/>
          <a:p>
            <a:r>
              <a:rPr lang="en-US" sz="3600" b="1" dirty="0" smtClean="0">
                <a:solidFill>
                  <a:prstClr val="black">
                    <a:lumMod val="75000"/>
                    <a:lumOff val="25000"/>
                  </a:prstClr>
                </a:solidFill>
                <a:latin typeface="Arial" pitchFamily="34" charset="0"/>
                <a:cs typeface="Arial" pitchFamily="34" charset="0"/>
              </a:rPr>
              <a:t>Example – Intent of Your Facebook Page</a:t>
            </a:r>
          </a:p>
          <a:p>
            <a:endParaRPr lang="en-US" sz="2800" b="1" dirty="0">
              <a:solidFill>
                <a:prstClr val="black">
                  <a:lumMod val="75000"/>
                  <a:lumOff val="25000"/>
                </a:prstClr>
              </a:solidFill>
              <a:latin typeface="Arial" pitchFamily="34" charset="0"/>
              <a:cs typeface="Arial" pitchFamily="34" charset="0"/>
            </a:endParaRPr>
          </a:p>
        </p:txBody>
      </p:sp>
    </p:spTree>
    <p:extLst>
      <p:ext uri="{BB962C8B-B14F-4D97-AF65-F5344CB8AC3E}">
        <p14:creationId xmlns:p14="http://schemas.microsoft.com/office/powerpoint/2010/main" xmlns="" val="563584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6229" y="1371600"/>
            <a:ext cx="7924801" cy="4893647"/>
          </a:xfrm>
          <a:prstGeom prst="rect">
            <a:avLst/>
          </a:prstGeom>
        </p:spPr>
        <p:txBody>
          <a:bodyPr wrap="square">
            <a:spAutoFit/>
          </a:bodyPr>
          <a:lstStyle/>
          <a:p>
            <a:r>
              <a:rPr lang="en-US" sz="2400" b="1" dirty="0" smtClean="0">
                <a:solidFill>
                  <a:prstClr val="black"/>
                </a:solidFill>
                <a:latin typeface="Arial" pitchFamily="34" charset="0"/>
                <a:cs typeface="Arial" pitchFamily="34" charset="0"/>
              </a:rPr>
              <a:t>Intent: Inspire conversations related to E-</a:t>
            </a:r>
            <a:r>
              <a:rPr lang="en-US" sz="2400" b="1" dirty="0" err="1" smtClean="0">
                <a:solidFill>
                  <a:prstClr val="black"/>
                </a:solidFill>
                <a:latin typeface="Arial" pitchFamily="34" charset="0"/>
                <a:cs typeface="Arial" pitchFamily="34" charset="0"/>
              </a:rPr>
              <a:t>Mediat</a:t>
            </a:r>
            <a:r>
              <a:rPr lang="en-US" sz="2400" b="1" dirty="0" smtClean="0">
                <a:solidFill>
                  <a:prstClr val="black"/>
                </a:solidFill>
                <a:latin typeface="Arial" pitchFamily="34" charset="0"/>
                <a:cs typeface="Arial" pitchFamily="34" charset="0"/>
              </a:rPr>
              <a:t>, civil society and NGO training goals</a:t>
            </a:r>
            <a:r>
              <a:rPr lang="en-US" sz="2400" dirty="0" smtClean="0">
                <a:solidFill>
                  <a:prstClr val="black"/>
                </a:solidFill>
                <a:latin typeface="Arial" pitchFamily="34" charset="0"/>
                <a:cs typeface="Arial" pitchFamily="34" charset="0"/>
              </a:rPr>
              <a:t/>
            </a:r>
            <a:br>
              <a:rPr lang="en-US" sz="2400" dirty="0" smtClean="0">
                <a:solidFill>
                  <a:prstClr val="black"/>
                </a:solidFill>
                <a:latin typeface="Arial" pitchFamily="34" charset="0"/>
                <a:cs typeface="Arial" pitchFamily="34" charset="0"/>
              </a:rPr>
            </a:br>
            <a:endParaRPr lang="en-US" sz="2400" dirty="0" smtClean="0">
              <a:solidFill>
                <a:prstClr val="black"/>
              </a:solidFill>
              <a:latin typeface="Arial" pitchFamily="34" charset="0"/>
              <a:cs typeface="Arial" pitchFamily="34" charset="0"/>
            </a:endParaRPr>
          </a:p>
          <a:p>
            <a:r>
              <a:rPr lang="en-US" sz="2400" b="1" dirty="0" smtClean="0">
                <a:solidFill>
                  <a:prstClr val="black"/>
                </a:solidFill>
                <a:latin typeface="Arial" pitchFamily="34" charset="0"/>
                <a:cs typeface="Arial" pitchFamily="34" charset="0"/>
              </a:rPr>
              <a:t>Objective:   </a:t>
            </a:r>
          </a:p>
          <a:p>
            <a:r>
              <a:rPr lang="en-US" sz="2400" dirty="0" smtClean="0">
                <a:solidFill>
                  <a:prstClr val="black"/>
                </a:solidFill>
                <a:latin typeface="Arial" pitchFamily="34" charset="0"/>
                <a:cs typeface="Arial" pitchFamily="34" charset="0"/>
              </a:rPr>
              <a:t>By the end of five workshops, we will post content daily that increases the number of comments per post by X</a:t>
            </a:r>
          </a:p>
          <a:p>
            <a:r>
              <a:rPr lang="en-US" sz="2400" dirty="0" smtClean="0">
                <a:solidFill>
                  <a:prstClr val="black"/>
                </a:solidFill>
                <a:latin typeface="Arial" pitchFamily="34" charset="0"/>
                <a:cs typeface="Arial" pitchFamily="34" charset="0"/>
              </a:rPr>
              <a:t/>
            </a:r>
            <a:br>
              <a:rPr lang="en-US" sz="2400" dirty="0" smtClean="0">
                <a:solidFill>
                  <a:prstClr val="black"/>
                </a:solidFill>
                <a:latin typeface="Arial" pitchFamily="34" charset="0"/>
                <a:cs typeface="Arial" pitchFamily="34" charset="0"/>
              </a:rPr>
            </a:br>
            <a:r>
              <a:rPr lang="en-US" sz="2400" b="1" dirty="0" smtClean="0">
                <a:solidFill>
                  <a:prstClr val="black"/>
                </a:solidFill>
                <a:latin typeface="Arial" pitchFamily="34" charset="0"/>
                <a:cs typeface="Arial" pitchFamily="34" charset="0"/>
              </a:rPr>
              <a:t>Compare to your current baseline:  </a:t>
            </a:r>
            <a:r>
              <a:rPr lang="en-US" sz="2400" dirty="0" smtClean="0">
                <a:solidFill>
                  <a:prstClr val="black"/>
                </a:solidFill>
                <a:latin typeface="Arial" pitchFamily="34" charset="0"/>
                <a:cs typeface="Arial" pitchFamily="34" charset="0"/>
              </a:rPr>
              <a:t>What is your average comment per post ratio?  What is your current feedback percentage per post on average?</a:t>
            </a:r>
            <a:br>
              <a:rPr lang="en-US" sz="2400" dirty="0" smtClean="0">
                <a:solidFill>
                  <a:prstClr val="black"/>
                </a:solidFill>
                <a:latin typeface="Arial" pitchFamily="34" charset="0"/>
                <a:cs typeface="Arial" pitchFamily="34" charset="0"/>
              </a:rPr>
            </a:br>
            <a:r>
              <a:rPr lang="en-US" sz="2400" dirty="0" smtClean="0">
                <a:solidFill>
                  <a:prstClr val="black"/>
                </a:solidFill>
                <a:latin typeface="Arial" pitchFamily="34" charset="0"/>
                <a:cs typeface="Arial" pitchFamily="34" charset="0"/>
              </a:rPr>
              <a:t/>
            </a:r>
            <a:br>
              <a:rPr lang="en-US" sz="2400" dirty="0" smtClean="0">
                <a:solidFill>
                  <a:prstClr val="black"/>
                </a:solidFill>
                <a:latin typeface="Arial" pitchFamily="34" charset="0"/>
                <a:cs typeface="Arial" pitchFamily="34" charset="0"/>
              </a:rPr>
            </a:br>
            <a:r>
              <a:rPr lang="en-US" sz="2400" dirty="0" smtClean="0">
                <a:solidFill>
                  <a:prstClr val="black"/>
                </a:solidFill>
                <a:latin typeface="Arial" pitchFamily="34" charset="0"/>
                <a:cs typeface="Arial" pitchFamily="34" charset="0"/>
              </a:rPr>
              <a:t>Benchmark median number of daily </a:t>
            </a:r>
            <a:r>
              <a:rPr lang="en-US" sz="2400" dirty="0">
                <a:solidFill>
                  <a:prstClr val="black"/>
                </a:solidFill>
                <a:latin typeface="Arial" pitchFamily="34" charset="0"/>
                <a:cs typeface="Arial" pitchFamily="34" charset="0"/>
              </a:rPr>
              <a:t>c</a:t>
            </a:r>
            <a:r>
              <a:rPr lang="en-US" sz="2400" dirty="0" smtClean="0">
                <a:solidFill>
                  <a:prstClr val="black"/>
                </a:solidFill>
                <a:latin typeface="Arial" pitchFamily="34" charset="0"/>
                <a:cs typeface="Arial" pitchFamily="34" charset="0"/>
              </a:rPr>
              <a:t>omments </a:t>
            </a:r>
            <a:r>
              <a:rPr lang="en-US" sz="2400" dirty="0">
                <a:solidFill>
                  <a:prstClr val="black"/>
                </a:solidFill>
                <a:latin typeface="Arial" pitchFamily="34" charset="0"/>
                <a:cs typeface="Arial" pitchFamily="34" charset="0"/>
              </a:rPr>
              <a:t>p</a:t>
            </a:r>
            <a:r>
              <a:rPr lang="en-US" sz="2400" dirty="0" smtClean="0">
                <a:solidFill>
                  <a:prstClr val="black"/>
                </a:solidFill>
                <a:latin typeface="Arial" pitchFamily="34" charset="0"/>
                <a:cs typeface="Arial" pitchFamily="34" charset="0"/>
              </a:rPr>
              <a:t>er </a:t>
            </a:r>
            <a:r>
              <a:rPr lang="en-US" sz="2400" dirty="0">
                <a:solidFill>
                  <a:prstClr val="black"/>
                </a:solidFill>
                <a:latin typeface="Arial" pitchFamily="34" charset="0"/>
                <a:cs typeface="Arial" pitchFamily="34" charset="0"/>
              </a:rPr>
              <a:t>p</a:t>
            </a:r>
            <a:r>
              <a:rPr lang="en-US" sz="2400" dirty="0" smtClean="0">
                <a:solidFill>
                  <a:prstClr val="black"/>
                </a:solidFill>
                <a:latin typeface="Arial" pitchFamily="34" charset="0"/>
                <a:cs typeface="Arial" pitchFamily="34" charset="0"/>
              </a:rPr>
              <a:t>ost with your peer organizations.</a:t>
            </a:r>
            <a:endParaRPr lang="en-US" sz="2400" dirty="0">
              <a:solidFill>
                <a:prstClr val="black"/>
              </a:solidFill>
              <a:latin typeface="Arial" pitchFamily="34" charset="0"/>
              <a:cs typeface="Arial" pitchFamily="34" charset="0"/>
            </a:endParaRPr>
          </a:p>
        </p:txBody>
      </p:sp>
      <p:sp>
        <p:nvSpPr>
          <p:cNvPr id="3" name="TextBox 2"/>
          <p:cNvSpPr txBox="1"/>
          <p:nvPr/>
        </p:nvSpPr>
        <p:spPr>
          <a:xfrm>
            <a:off x="0" y="-3"/>
            <a:ext cx="9144000" cy="1077218"/>
          </a:xfrm>
          <a:prstGeom prst="rect">
            <a:avLst/>
          </a:prstGeom>
          <a:solidFill>
            <a:srgbClr val="ABDCD4"/>
          </a:solidFill>
        </p:spPr>
        <p:txBody>
          <a:bodyPr wrap="square" rtlCol="0">
            <a:spAutoFit/>
          </a:bodyPr>
          <a:lstStyle/>
          <a:p>
            <a:r>
              <a:rPr lang="en-US" sz="3600" b="1" dirty="0" smtClean="0">
                <a:solidFill>
                  <a:prstClr val="black">
                    <a:lumMod val="75000"/>
                    <a:lumOff val="25000"/>
                  </a:prstClr>
                </a:solidFill>
                <a:latin typeface="Arial" pitchFamily="34" charset="0"/>
                <a:cs typeface="Arial" pitchFamily="34" charset="0"/>
              </a:rPr>
              <a:t>Example – Intent of Your Facebook Page</a:t>
            </a:r>
          </a:p>
          <a:p>
            <a:endParaRPr lang="en-US" sz="2800" b="1" dirty="0">
              <a:solidFill>
                <a:prstClr val="black">
                  <a:lumMod val="75000"/>
                  <a:lumOff val="25000"/>
                </a:prstClr>
              </a:solidFill>
              <a:latin typeface="Arial" pitchFamily="34" charset="0"/>
              <a:cs typeface="Arial" pitchFamily="34" charset="0"/>
            </a:endParaRPr>
          </a:p>
        </p:txBody>
      </p:sp>
    </p:spTree>
    <p:extLst>
      <p:ext uri="{BB962C8B-B14F-4D97-AF65-F5344CB8AC3E}">
        <p14:creationId xmlns:p14="http://schemas.microsoft.com/office/powerpoint/2010/main" xmlns="" val="3460919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4154200064"/>
              </p:ext>
            </p:extLst>
          </p:nvPr>
        </p:nvGraphicFramePr>
        <p:xfrm>
          <a:off x="2430463" y="1295400"/>
          <a:ext cx="4282671" cy="5186554"/>
        </p:xfrm>
        <a:graphic>
          <a:graphicData uri="http://schemas.openxmlformats.org/drawingml/2006/table">
            <a:tbl>
              <a:tblPr firstRow="1" firstCol="1" bandRow="1">
                <a:tableStyleId>{5C22544A-7EE6-4342-B048-85BDC9FD1C3A}</a:tableStyleId>
              </a:tblPr>
              <a:tblGrid>
                <a:gridCol w="1427557"/>
                <a:gridCol w="1427557"/>
                <a:gridCol w="1427557"/>
              </a:tblGrid>
              <a:tr h="181039">
                <a:tc>
                  <a:txBody>
                    <a:bodyPr/>
                    <a:lstStyle/>
                    <a:p>
                      <a:pPr marL="0" marR="0">
                        <a:lnSpc>
                          <a:spcPct val="115000"/>
                        </a:lnSpc>
                        <a:spcBef>
                          <a:spcPts val="0"/>
                        </a:spcBef>
                        <a:spcAft>
                          <a:spcPts val="0"/>
                        </a:spcAft>
                      </a:pPr>
                      <a:r>
                        <a:rPr lang="en-US" sz="1000" dirty="0">
                          <a:effectLst/>
                          <a:latin typeface="Arial" pitchFamily="34" charset="0"/>
                          <a:cs typeface="Arial" pitchFamily="34" charset="0"/>
                        </a:rPr>
                        <a:t>Features</a:t>
                      </a:r>
                      <a:endParaRPr lang="en-US" sz="1000" dirty="0">
                        <a:effectLst/>
                        <a:latin typeface="Arial" pitchFamily="34" charset="0"/>
                        <a:ea typeface="Times New Roman"/>
                        <a:cs typeface="Arial" pitchFamily="34" charset="0"/>
                      </a:endParaRPr>
                    </a:p>
                  </a:txBody>
                  <a:tcPr marL="64401" marR="64401" marT="0" marB="0"/>
                </a:tc>
                <a:tc>
                  <a:txBody>
                    <a:bodyPr/>
                    <a:lstStyle/>
                    <a:p>
                      <a:pPr marL="0" marR="0">
                        <a:lnSpc>
                          <a:spcPct val="115000"/>
                        </a:lnSpc>
                        <a:spcBef>
                          <a:spcPts val="0"/>
                        </a:spcBef>
                        <a:spcAft>
                          <a:spcPts val="0"/>
                        </a:spcAft>
                      </a:pPr>
                      <a:r>
                        <a:rPr lang="en-US" sz="1000">
                          <a:effectLst/>
                          <a:latin typeface="Arial" pitchFamily="34" charset="0"/>
                          <a:cs typeface="Arial" pitchFamily="34" charset="0"/>
                        </a:rPr>
                        <a:t>Pages</a:t>
                      </a:r>
                      <a:endParaRPr lang="en-US" sz="1000">
                        <a:effectLst/>
                        <a:latin typeface="Arial" pitchFamily="34" charset="0"/>
                        <a:ea typeface="Times New Roman"/>
                        <a:cs typeface="Arial" pitchFamily="34" charset="0"/>
                      </a:endParaRPr>
                    </a:p>
                  </a:txBody>
                  <a:tcPr marL="64401" marR="64401" marT="0" marB="0"/>
                </a:tc>
                <a:tc>
                  <a:txBody>
                    <a:bodyPr/>
                    <a:lstStyle/>
                    <a:p>
                      <a:pPr marL="0" marR="0">
                        <a:lnSpc>
                          <a:spcPct val="115000"/>
                        </a:lnSpc>
                        <a:spcBef>
                          <a:spcPts val="0"/>
                        </a:spcBef>
                        <a:spcAft>
                          <a:spcPts val="0"/>
                        </a:spcAft>
                      </a:pPr>
                      <a:r>
                        <a:rPr lang="en-US" sz="1000">
                          <a:effectLst/>
                          <a:latin typeface="Arial" pitchFamily="34" charset="0"/>
                          <a:cs typeface="Arial" pitchFamily="34" charset="0"/>
                        </a:rPr>
                        <a:t>Groups</a:t>
                      </a:r>
                      <a:endParaRPr lang="en-US" sz="1000">
                        <a:effectLst/>
                        <a:latin typeface="Arial" pitchFamily="34" charset="0"/>
                        <a:ea typeface="Times New Roman"/>
                        <a:cs typeface="Arial" pitchFamily="34" charset="0"/>
                      </a:endParaRPr>
                    </a:p>
                  </a:txBody>
                  <a:tcPr marL="64401" marR="64401" marT="0" marB="0"/>
                </a:tc>
              </a:tr>
              <a:tr h="362077">
                <a:tc>
                  <a:txBody>
                    <a:bodyPr/>
                    <a:lstStyle/>
                    <a:p>
                      <a:pPr marL="0" marR="0">
                        <a:lnSpc>
                          <a:spcPct val="115000"/>
                        </a:lnSpc>
                        <a:spcBef>
                          <a:spcPts val="0"/>
                        </a:spcBef>
                        <a:spcAft>
                          <a:spcPts val="0"/>
                        </a:spcAft>
                      </a:pPr>
                      <a:r>
                        <a:rPr lang="en-US" sz="1000" dirty="0">
                          <a:effectLst/>
                          <a:latin typeface="Arial" pitchFamily="34" charset="0"/>
                          <a:cs typeface="Arial" pitchFamily="34" charset="0"/>
                        </a:rPr>
                        <a:t>Multiple profiles per user allowed?</a:t>
                      </a:r>
                      <a:endParaRPr lang="en-US" sz="1000" dirty="0">
                        <a:effectLst/>
                        <a:latin typeface="Arial" pitchFamily="34" charset="0"/>
                        <a:ea typeface="Times New Roman"/>
                        <a:cs typeface="Arial" pitchFamily="34" charset="0"/>
                      </a:endParaRPr>
                    </a:p>
                  </a:txBody>
                  <a:tcPr marL="64401" marR="64401" marT="0" marB="0"/>
                </a:tc>
                <a:tc>
                  <a:txBody>
                    <a:bodyPr/>
                    <a:lstStyle/>
                    <a:p>
                      <a:pPr marL="0" marR="0">
                        <a:lnSpc>
                          <a:spcPct val="115000"/>
                        </a:lnSpc>
                        <a:spcBef>
                          <a:spcPts val="0"/>
                        </a:spcBef>
                        <a:spcAft>
                          <a:spcPts val="0"/>
                        </a:spcAft>
                      </a:pPr>
                      <a:r>
                        <a:rPr lang="en-US" sz="1000">
                          <a:effectLst/>
                          <a:latin typeface="Arial" pitchFamily="34" charset="0"/>
                          <a:cs typeface="Arial" pitchFamily="34" charset="0"/>
                        </a:rPr>
                        <a:t>Yes</a:t>
                      </a:r>
                      <a:endParaRPr lang="en-US" sz="1000">
                        <a:effectLst/>
                        <a:latin typeface="Arial" pitchFamily="34" charset="0"/>
                        <a:ea typeface="Times New Roman"/>
                        <a:cs typeface="Arial" pitchFamily="34" charset="0"/>
                      </a:endParaRPr>
                    </a:p>
                  </a:txBody>
                  <a:tcPr marL="64401" marR="64401" marT="0" marB="0"/>
                </a:tc>
                <a:tc>
                  <a:txBody>
                    <a:bodyPr/>
                    <a:lstStyle/>
                    <a:p>
                      <a:pPr marL="0" marR="0">
                        <a:lnSpc>
                          <a:spcPct val="115000"/>
                        </a:lnSpc>
                        <a:spcBef>
                          <a:spcPts val="0"/>
                        </a:spcBef>
                        <a:spcAft>
                          <a:spcPts val="0"/>
                        </a:spcAft>
                      </a:pPr>
                      <a:r>
                        <a:rPr lang="en-US" sz="1000">
                          <a:effectLst/>
                          <a:latin typeface="Arial" pitchFamily="34" charset="0"/>
                          <a:cs typeface="Arial" pitchFamily="34" charset="0"/>
                        </a:rPr>
                        <a:t>Yes, can create or join up to 200 groups</a:t>
                      </a:r>
                      <a:endParaRPr lang="en-US" sz="1000">
                        <a:effectLst/>
                        <a:latin typeface="Arial" pitchFamily="34" charset="0"/>
                        <a:ea typeface="Times New Roman"/>
                        <a:cs typeface="Arial" pitchFamily="34" charset="0"/>
                      </a:endParaRPr>
                    </a:p>
                  </a:txBody>
                  <a:tcPr marL="64401" marR="64401" marT="0" marB="0"/>
                </a:tc>
              </a:tr>
              <a:tr h="543116">
                <a:tc>
                  <a:txBody>
                    <a:bodyPr/>
                    <a:lstStyle/>
                    <a:p>
                      <a:pPr marL="0" marR="0">
                        <a:lnSpc>
                          <a:spcPct val="115000"/>
                        </a:lnSpc>
                        <a:spcBef>
                          <a:spcPts val="0"/>
                        </a:spcBef>
                        <a:spcAft>
                          <a:spcPts val="0"/>
                        </a:spcAft>
                      </a:pPr>
                      <a:r>
                        <a:rPr lang="en-US" sz="1000" dirty="0">
                          <a:effectLst/>
                          <a:latin typeface="Arial" pitchFamily="34" charset="0"/>
                          <a:cs typeface="Arial" pitchFamily="34" charset="0"/>
                        </a:rPr>
                        <a:t>Visibility</a:t>
                      </a:r>
                      <a:endParaRPr lang="en-US" sz="1000" dirty="0">
                        <a:effectLst/>
                        <a:latin typeface="Arial" pitchFamily="34" charset="0"/>
                        <a:ea typeface="Times New Roman"/>
                        <a:cs typeface="Arial" pitchFamily="34" charset="0"/>
                      </a:endParaRPr>
                    </a:p>
                  </a:txBody>
                  <a:tcPr marL="64401" marR="64401" marT="0" marB="0"/>
                </a:tc>
                <a:tc>
                  <a:txBody>
                    <a:bodyPr/>
                    <a:lstStyle/>
                    <a:p>
                      <a:pPr marL="0" marR="0">
                        <a:lnSpc>
                          <a:spcPct val="115000"/>
                        </a:lnSpc>
                        <a:spcBef>
                          <a:spcPts val="0"/>
                        </a:spcBef>
                        <a:spcAft>
                          <a:spcPts val="0"/>
                        </a:spcAft>
                      </a:pPr>
                      <a:r>
                        <a:rPr lang="en-US" sz="1000" dirty="0">
                          <a:effectLst/>
                          <a:latin typeface="Arial" pitchFamily="34" charset="0"/>
                          <a:cs typeface="Arial" pitchFamily="34" charset="0"/>
                        </a:rPr>
                        <a:t>Visible to search engines and non-members</a:t>
                      </a:r>
                      <a:endParaRPr lang="en-US" sz="1000" dirty="0">
                        <a:effectLst/>
                        <a:latin typeface="Arial" pitchFamily="34" charset="0"/>
                        <a:ea typeface="Times New Roman"/>
                        <a:cs typeface="Arial" pitchFamily="34" charset="0"/>
                      </a:endParaRPr>
                    </a:p>
                  </a:txBody>
                  <a:tcPr marL="64401" marR="64401" marT="0" marB="0"/>
                </a:tc>
                <a:tc>
                  <a:txBody>
                    <a:bodyPr/>
                    <a:lstStyle/>
                    <a:p>
                      <a:pPr marL="0" marR="0">
                        <a:lnSpc>
                          <a:spcPct val="115000"/>
                        </a:lnSpc>
                        <a:spcBef>
                          <a:spcPts val="0"/>
                        </a:spcBef>
                        <a:spcAft>
                          <a:spcPts val="0"/>
                        </a:spcAft>
                      </a:pPr>
                      <a:r>
                        <a:rPr lang="en-US" sz="1000">
                          <a:effectLst/>
                          <a:latin typeface="Arial" pitchFamily="34" charset="0"/>
                          <a:cs typeface="Arial" pitchFamily="34" charset="0"/>
                        </a:rPr>
                        <a:t>Visible to search engines and non-members</a:t>
                      </a:r>
                      <a:endParaRPr lang="en-US" sz="1000">
                        <a:effectLst/>
                        <a:latin typeface="Arial" pitchFamily="34" charset="0"/>
                        <a:ea typeface="Times New Roman"/>
                        <a:cs typeface="Arial" pitchFamily="34" charset="0"/>
                      </a:endParaRPr>
                    </a:p>
                  </a:txBody>
                  <a:tcPr marL="64401" marR="64401" marT="0" marB="0"/>
                </a:tc>
              </a:tr>
              <a:tr h="362077">
                <a:tc>
                  <a:txBody>
                    <a:bodyPr/>
                    <a:lstStyle/>
                    <a:p>
                      <a:pPr marL="0" marR="0">
                        <a:lnSpc>
                          <a:spcPct val="115000"/>
                        </a:lnSpc>
                        <a:spcBef>
                          <a:spcPts val="0"/>
                        </a:spcBef>
                        <a:spcAft>
                          <a:spcPts val="0"/>
                        </a:spcAft>
                      </a:pPr>
                      <a:r>
                        <a:rPr lang="en-US" sz="1000">
                          <a:effectLst/>
                          <a:latin typeface="Arial" pitchFamily="34" charset="0"/>
                          <a:cs typeface="Arial" pitchFamily="34" charset="0"/>
                        </a:rPr>
                        <a:t>Membership size</a:t>
                      </a:r>
                      <a:endParaRPr lang="en-US" sz="1000">
                        <a:effectLst/>
                        <a:latin typeface="Arial" pitchFamily="34" charset="0"/>
                        <a:ea typeface="Times New Roman"/>
                        <a:cs typeface="Arial" pitchFamily="34" charset="0"/>
                      </a:endParaRPr>
                    </a:p>
                  </a:txBody>
                  <a:tcPr marL="64401" marR="64401" marT="0" marB="0"/>
                </a:tc>
                <a:tc>
                  <a:txBody>
                    <a:bodyPr/>
                    <a:lstStyle/>
                    <a:p>
                      <a:pPr marL="0" marR="0">
                        <a:lnSpc>
                          <a:spcPct val="115000"/>
                        </a:lnSpc>
                        <a:spcBef>
                          <a:spcPts val="0"/>
                        </a:spcBef>
                        <a:spcAft>
                          <a:spcPts val="0"/>
                        </a:spcAft>
                      </a:pPr>
                      <a:r>
                        <a:rPr lang="en-US" sz="1000" dirty="0">
                          <a:effectLst/>
                          <a:latin typeface="Arial" pitchFamily="34" charset="0"/>
                          <a:cs typeface="Arial" pitchFamily="34" charset="0"/>
                        </a:rPr>
                        <a:t>Unlimited number of fans</a:t>
                      </a:r>
                      <a:endParaRPr lang="en-US" sz="1000" dirty="0">
                        <a:effectLst/>
                        <a:latin typeface="Arial" pitchFamily="34" charset="0"/>
                        <a:ea typeface="Times New Roman"/>
                        <a:cs typeface="Arial" pitchFamily="34" charset="0"/>
                      </a:endParaRPr>
                    </a:p>
                  </a:txBody>
                  <a:tcPr marL="64401" marR="64401" marT="0" marB="0"/>
                </a:tc>
                <a:tc>
                  <a:txBody>
                    <a:bodyPr/>
                    <a:lstStyle/>
                    <a:p>
                      <a:pPr marL="0" marR="0">
                        <a:lnSpc>
                          <a:spcPct val="115000"/>
                        </a:lnSpc>
                        <a:spcBef>
                          <a:spcPts val="0"/>
                        </a:spcBef>
                        <a:spcAft>
                          <a:spcPts val="0"/>
                        </a:spcAft>
                      </a:pPr>
                      <a:r>
                        <a:rPr lang="en-US" sz="1000">
                          <a:effectLst/>
                          <a:latin typeface="Arial" pitchFamily="34" charset="0"/>
                          <a:cs typeface="Arial" pitchFamily="34" charset="0"/>
                        </a:rPr>
                        <a:t>Unlimited number of members</a:t>
                      </a:r>
                      <a:endParaRPr lang="en-US" sz="1000">
                        <a:effectLst/>
                        <a:latin typeface="Arial" pitchFamily="34" charset="0"/>
                        <a:ea typeface="Times New Roman"/>
                        <a:cs typeface="Arial" pitchFamily="34" charset="0"/>
                      </a:endParaRPr>
                    </a:p>
                  </a:txBody>
                  <a:tcPr marL="64401" marR="64401" marT="0" marB="0"/>
                </a:tc>
              </a:tr>
              <a:tr h="724154">
                <a:tc>
                  <a:txBody>
                    <a:bodyPr/>
                    <a:lstStyle/>
                    <a:p>
                      <a:pPr marL="0" marR="0">
                        <a:lnSpc>
                          <a:spcPct val="115000"/>
                        </a:lnSpc>
                        <a:spcBef>
                          <a:spcPts val="0"/>
                        </a:spcBef>
                        <a:spcAft>
                          <a:spcPts val="0"/>
                        </a:spcAft>
                      </a:pPr>
                      <a:r>
                        <a:rPr lang="en-US" sz="1000">
                          <a:effectLst/>
                          <a:latin typeface="Arial" pitchFamily="34" charset="0"/>
                          <a:cs typeface="Arial" pitchFamily="34" charset="0"/>
                        </a:rPr>
                        <a:t>How to communicate</a:t>
                      </a:r>
                      <a:endParaRPr lang="en-US" sz="1000">
                        <a:effectLst/>
                        <a:latin typeface="Arial" pitchFamily="34" charset="0"/>
                        <a:ea typeface="Times New Roman"/>
                        <a:cs typeface="Arial" pitchFamily="34" charset="0"/>
                      </a:endParaRPr>
                    </a:p>
                  </a:txBody>
                  <a:tcPr marL="64401" marR="64401" marT="0" marB="0"/>
                </a:tc>
                <a:tc>
                  <a:txBody>
                    <a:bodyPr/>
                    <a:lstStyle/>
                    <a:p>
                      <a:pPr marL="0" marR="0">
                        <a:lnSpc>
                          <a:spcPct val="115000"/>
                        </a:lnSpc>
                        <a:spcBef>
                          <a:spcPts val="0"/>
                        </a:spcBef>
                        <a:spcAft>
                          <a:spcPts val="0"/>
                        </a:spcAft>
                      </a:pPr>
                      <a:r>
                        <a:rPr lang="en-US" sz="1000" dirty="0">
                          <a:effectLst/>
                          <a:latin typeface="Arial" pitchFamily="34" charset="0"/>
                          <a:cs typeface="Arial" pitchFamily="34" charset="0"/>
                        </a:rPr>
                        <a:t>Can message all fans</a:t>
                      </a:r>
                      <a:endParaRPr lang="en-US" sz="1000" dirty="0">
                        <a:effectLst/>
                        <a:latin typeface="Arial" pitchFamily="34" charset="0"/>
                        <a:ea typeface="Times New Roman"/>
                        <a:cs typeface="Arial" pitchFamily="34" charset="0"/>
                      </a:endParaRPr>
                    </a:p>
                  </a:txBody>
                  <a:tcPr marL="64401" marR="64401" marT="0" marB="0"/>
                </a:tc>
                <a:tc>
                  <a:txBody>
                    <a:bodyPr/>
                    <a:lstStyle/>
                    <a:p>
                      <a:pPr marL="0" marR="0">
                        <a:lnSpc>
                          <a:spcPct val="115000"/>
                        </a:lnSpc>
                        <a:spcBef>
                          <a:spcPts val="0"/>
                        </a:spcBef>
                        <a:spcAft>
                          <a:spcPts val="0"/>
                        </a:spcAft>
                      </a:pPr>
                      <a:r>
                        <a:rPr lang="en-US" sz="1000">
                          <a:effectLst/>
                          <a:latin typeface="Arial" pitchFamily="34" charset="0"/>
                          <a:cs typeface="Arial" pitchFamily="34" charset="0"/>
                        </a:rPr>
                        <a:t>Can’t message all members if the group has more </a:t>
                      </a:r>
                    </a:p>
                    <a:p>
                      <a:pPr marL="0" marR="0">
                        <a:lnSpc>
                          <a:spcPct val="115000"/>
                        </a:lnSpc>
                        <a:spcBef>
                          <a:spcPts val="0"/>
                        </a:spcBef>
                        <a:spcAft>
                          <a:spcPts val="0"/>
                        </a:spcAft>
                      </a:pPr>
                      <a:r>
                        <a:rPr lang="en-US" sz="1000">
                          <a:effectLst/>
                          <a:latin typeface="Arial" pitchFamily="34" charset="0"/>
                          <a:cs typeface="Arial" pitchFamily="34" charset="0"/>
                        </a:rPr>
                        <a:t>than 5,000 members</a:t>
                      </a:r>
                      <a:endParaRPr lang="en-US" sz="1000">
                        <a:effectLst/>
                        <a:latin typeface="Arial" pitchFamily="34" charset="0"/>
                        <a:ea typeface="Times New Roman"/>
                        <a:cs typeface="Arial" pitchFamily="34" charset="0"/>
                      </a:endParaRPr>
                    </a:p>
                  </a:txBody>
                  <a:tcPr marL="64401" marR="64401" marT="0" marB="0"/>
                </a:tc>
              </a:tr>
              <a:tr h="1086231">
                <a:tc>
                  <a:txBody>
                    <a:bodyPr/>
                    <a:lstStyle/>
                    <a:p>
                      <a:pPr marL="0" marR="0">
                        <a:lnSpc>
                          <a:spcPct val="115000"/>
                        </a:lnSpc>
                        <a:spcBef>
                          <a:spcPts val="0"/>
                        </a:spcBef>
                        <a:spcAft>
                          <a:spcPts val="0"/>
                        </a:spcAft>
                      </a:pPr>
                      <a:r>
                        <a:rPr lang="en-US" sz="1000">
                          <a:effectLst/>
                          <a:latin typeface="Arial" pitchFamily="34" charset="0"/>
                          <a:cs typeface="Arial" pitchFamily="34" charset="0"/>
                        </a:rPr>
                        <a:t>Where Announcements go</a:t>
                      </a:r>
                      <a:endParaRPr lang="en-US" sz="1000">
                        <a:effectLst/>
                        <a:latin typeface="Arial" pitchFamily="34" charset="0"/>
                        <a:ea typeface="Times New Roman"/>
                        <a:cs typeface="Arial" pitchFamily="34" charset="0"/>
                      </a:endParaRPr>
                    </a:p>
                  </a:txBody>
                  <a:tcPr marL="64401" marR="64401" marT="0" marB="0"/>
                </a:tc>
                <a:tc>
                  <a:txBody>
                    <a:bodyPr/>
                    <a:lstStyle/>
                    <a:p>
                      <a:pPr marL="0" marR="0">
                        <a:lnSpc>
                          <a:spcPct val="115000"/>
                        </a:lnSpc>
                        <a:spcBef>
                          <a:spcPts val="0"/>
                        </a:spcBef>
                        <a:spcAft>
                          <a:spcPts val="0"/>
                        </a:spcAft>
                      </a:pPr>
                      <a:r>
                        <a:rPr lang="en-US" sz="1000" dirty="0">
                          <a:effectLst/>
                          <a:latin typeface="Arial" pitchFamily="34" charset="0"/>
                          <a:cs typeface="Arial" pitchFamily="34" charset="0"/>
                        </a:rPr>
                        <a:t>To Updates; you must access them from your profile</a:t>
                      </a:r>
                      <a:endParaRPr lang="en-US" sz="1000" dirty="0">
                        <a:effectLst/>
                        <a:latin typeface="Arial" pitchFamily="34" charset="0"/>
                        <a:ea typeface="Times New Roman"/>
                        <a:cs typeface="Arial" pitchFamily="34" charset="0"/>
                      </a:endParaRPr>
                    </a:p>
                  </a:txBody>
                  <a:tcPr marL="64401" marR="64401" marT="0" marB="0"/>
                </a:tc>
                <a:tc>
                  <a:txBody>
                    <a:bodyPr/>
                    <a:lstStyle/>
                    <a:p>
                      <a:pPr marL="0" marR="0">
                        <a:lnSpc>
                          <a:spcPct val="115000"/>
                        </a:lnSpc>
                        <a:spcBef>
                          <a:spcPts val="0"/>
                        </a:spcBef>
                        <a:spcAft>
                          <a:spcPts val="0"/>
                        </a:spcAft>
                      </a:pPr>
                      <a:r>
                        <a:rPr lang="en-US" sz="1000" dirty="0">
                          <a:effectLst/>
                          <a:latin typeface="Arial" pitchFamily="34" charset="0"/>
                          <a:cs typeface="Arial" pitchFamily="34" charset="0"/>
                        </a:rPr>
                        <a:t>To your Inbox/Email; you </a:t>
                      </a:r>
                    </a:p>
                    <a:p>
                      <a:pPr marL="0" marR="0">
                        <a:lnSpc>
                          <a:spcPct val="115000"/>
                        </a:lnSpc>
                        <a:spcBef>
                          <a:spcPts val="0"/>
                        </a:spcBef>
                        <a:spcAft>
                          <a:spcPts val="0"/>
                        </a:spcAft>
                      </a:pPr>
                      <a:r>
                        <a:rPr lang="en-US" sz="1000" dirty="0">
                          <a:effectLst/>
                          <a:latin typeface="Arial" pitchFamily="34" charset="0"/>
                          <a:cs typeface="Arial" pitchFamily="34" charset="0"/>
                        </a:rPr>
                        <a:t>can access them from your </a:t>
                      </a:r>
                    </a:p>
                    <a:p>
                      <a:pPr marL="0" marR="0">
                        <a:lnSpc>
                          <a:spcPct val="115000"/>
                        </a:lnSpc>
                        <a:spcBef>
                          <a:spcPts val="0"/>
                        </a:spcBef>
                        <a:spcAft>
                          <a:spcPts val="0"/>
                        </a:spcAft>
                      </a:pPr>
                      <a:r>
                        <a:rPr lang="en-US" sz="1000" dirty="0">
                          <a:effectLst/>
                          <a:latin typeface="Arial" pitchFamily="34" charset="0"/>
                          <a:cs typeface="Arial" pitchFamily="34" charset="0"/>
                        </a:rPr>
                        <a:t>profile or from your email</a:t>
                      </a:r>
                      <a:endParaRPr lang="en-US" sz="1000" dirty="0">
                        <a:effectLst/>
                        <a:latin typeface="Arial" pitchFamily="34" charset="0"/>
                        <a:ea typeface="Times New Roman"/>
                        <a:cs typeface="Arial" pitchFamily="34" charset="0"/>
                      </a:endParaRPr>
                    </a:p>
                  </a:txBody>
                  <a:tcPr marL="64401" marR="64401" marT="0" marB="0"/>
                </a:tc>
              </a:tr>
              <a:tr h="362077">
                <a:tc>
                  <a:txBody>
                    <a:bodyPr/>
                    <a:lstStyle/>
                    <a:p>
                      <a:pPr marL="0" marR="0">
                        <a:lnSpc>
                          <a:spcPct val="115000"/>
                        </a:lnSpc>
                        <a:spcBef>
                          <a:spcPts val="0"/>
                        </a:spcBef>
                        <a:spcAft>
                          <a:spcPts val="0"/>
                        </a:spcAft>
                      </a:pPr>
                      <a:r>
                        <a:rPr lang="en-US" sz="1000">
                          <a:effectLst/>
                          <a:latin typeface="Arial" pitchFamily="34" charset="0"/>
                          <a:cs typeface="Arial" pitchFamily="34" charset="0"/>
                        </a:rPr>
                        <a:t>Functionality</a:t>
                      </a:r>
                      <a:endParaRPr lang="en-US" sz="1000">
                        <a:effectLst/>
                        <a:latin typeface="Arial" pitchFamily="34" charset="0"/>
                        <a:ea typeface="Times New Roman"/>
                        <a:cs typeface="Arial" pitchFamily="34" charset="0"/>
                      </a:endParaRPr>
                    </a:p>
                  </a:txBody>
                  <a:tcPr marL="64401" marR="64401" marT="0" marB="0"/>
                </a:tc>
                <a:tc>
                  <a:txBody>
                    <a:bodyPr/>
                    <a:lstStyle/>
                    <a:p>
                      <a:pPr marL="0" marR="0">
                        <a:lnSpc>
                          <a:spcPct val="115000"/>
                        </a:lnSpc>
                        <a:spcBef>
                          <a:spcPts val="0"/>
                        </a:spcBef>
                        <a:spcAft>
                          <a:spcPts val="0"/>
                        </a:spcAft>
                      </a:pPr>
                      <a:r>
                        <a:rPr lang="en-US" sz="1000">
                          <a:effectLst/>
                          <a:latin typeface="Arial" pitchFamily="34" charset="0"/>
                          <a:cs typeface="Arial" pitchFamily="34" charset="0"/>
                        </a:rPr>
                        <a:t>Can add application to the Page</a:t>
                      </a:r>
                      <a:endParaRPr lang="en-US" sz="1000">
                        <a:effectLst/>
                        <a:latin typeface="Arial" pitchFamily="34" charset="0"/>
                        <a:ea typeface="Times New Roman"/>
                        <a:cs typeface="Arial" pitchFamily="34" charset="0"/>
                      </a:endParaRPr>
                    </a:p>
                  </a:txBody>
                  <a:tcPr marL="64401" marR="64401" marT="0" marB="0"/>
                </a:tc>
                <a:tc>
                  <a:txBody>
                    <a:bodyPr/>
                    <a:lstStyle/>
                    <a:p>
                      <a:pPr marL="0" marR="0">
                        <a:lnSpc>
                          <a:spcPct val="115000"/>
                        </a:lnSpc>
                        <a:spcBef>
                          <a:spcPts val="0"/>
                        </a:spcBef>
                        <a:spcAft>
                          <a:spcPts val="0"/>
                        </a:spcAft>
                      </a:pPr>
                      <a:r>
                        <a:rPr lang="en-US" sz="1000" dirty="0">
                          <a:effectLst/>
                          <a:latin typeface="Arial" pitchFamily="34" charset="0"/>
                          <a:cs typeface="Arial" pitchFamily="34" charset="0"/>
                        </a:rPr>
                        <a:t>Only preset applications </a:t>
                      </a:r>
                    </a:p>
                    <a:p>
                      <a:pPr marL="0" marR="0">
                        <a:lnSpc>
                          <a:spcPct val="115000"/>
                        </a:lnSpc>
                        <a:spcBef>
                          <a:spcPts val="0"/>
                        </a:spcBef>
                        <a:spcAft>
                          <a:spcPts val="0"/>
                        </a:spcAft>
                      </a:pPr>
                      <a:r>
                        <a:rPr lang="en-US" sz="1000" dirty="0">
                          <a:effectLst/>
                          <a:latin typeface="Arial" pitchFamily="34" charset="0"/>
                          <a:cs typeface="Arial" pitchFamily="34" charset="0"/>
                        </a:rPr>
                        <a:t>are available</a:t>
                      </a:r>
                      <a:endParaRPr lang="en-US" sz="1000" dirty="0">
                        <a:effectLst/>
                        <a:latin typeface="Arial" pitchFamily="34" charset="0"/>
                        <a:ea typeface="Times New Roman"/>
                        <a:cs typeface="Arial" pitchFamily="34" charset="0"/>
                      </a:endParaRPr>
                    </a:p>
                  </a:txBody>
                  <a:tcPr marL="64401" marR="64401" marT="0" marB="0"/>
                </a:tc>
              </a:tr>
              <a:tr h="362077">
                <a:tc>
                  <a:txBody>
                    <a:bodyPr/>
                    <a:lstStyle/>
                    <a:p>
                      <a:pPr marL="0" marR="0">
                        <a:lnSpc>
                          <a:spcPct val="115000"/>
                        </a:lnSpc>
                        <a:spcBef>
                          <a:spcPts val="0"/>
                        </a:spcBef>
                        <a:spcAft>
                          <a:spcPts val="0"/>
                        </a:spcAft>
                      </a:pPr>
                      <a:r>
                        <a:rPr lang="en-US" sz="1000">
                          <a:effectLst/>
                          <a:latin typeface="Arial" pitchFamily="34" charset="0"/>
                          <a:cs typeface="Arial" pitchFamily="34" charset="0"/>
                        </a:rPr>
                        <a:t>Metrics</a:t>
                      </a:r>
                      <a:endParaRPr lang="en-US" sz="1000">
                        <a:effectLst/>
                        <a:latin typeface="Arial" pitchFamily="34" charset="0"/>
                        <a:ea typeface="Times New Roman"/>
                        <a:cs typeface="Arial" pitchFamily="34" charset="0"/>
                      </a:endParaRPr>
                    </a:p>
                  </a:txBody>
                  <a:tcPr marL="64401" marR="64401" marT="0" marB="0"/>
                </a:tc>
                <a:tc>
                  <a:txBody>
                    <a:bodyPr/>
                    <a:lstStyle/>
                    <a:p>
                      <a:pPr marL="0" marR="0">
                        <a:lnSpc>
                          <a:spcPct val="115000"/>
                        </a:lnSpc>
                        <a:spcBef>
                          <a:spcPts val="0"/>
                        </a:spcBef>
                        <a:spcAft>
                          <a:spcPts val="0"/>
                        </a:spcAft>
                      </a:pPr>
                      <a:r>
                        <a:rPr lang="en-US" sz="1000">
                          <a:effectLst/>
                          <a:latin typeface="Arial" pitchFamily="34" charset="0"/>
                          <a:cs typeface="Arial" pitchFamily="34" charset="0"/>
                        </a:rPr>
                        <a:t>Measure Pages activity through Insights</a:t>
                      </a:r>
                      <a:endParaRPr lang="en-US" sz="1000">
                        <a:effectLst/>
                        <a:latin typeface="Arial" pitchFamily="34" charset="0"/>
                        <a:ea typeface="Times New Roman"/>
                        <a:cs typeface="Arial" pitchFamily="34" charset="0"/>
                      </a:endParaRPr>
                    </a:p>
                  </a:txBody>
                  <a:tcPr marL="64401" marR="64401" marT="0" marB="0"/>
                </a:tc>
                <a:tc>
                  <a:txBody>
                    <a:bodyPr/>
                    <a:lstStyle/>
                    <a:p>
                      <a:pPr marL="0" marR="0" indent="457200">
                        <a:lnSpc>
                          <a:spcPct val="115000"/>
                        </a:lnSpc>
                        <a:spcBef>
                          <a:spcPts val="0"/>
                        </a:spcBef>
                        <a:spcAft>
                          <a:spcPts val="0"/>
                        </a:spcAft>
                      </a:pPr>
                      <a:r>
                        <a:rPr lang="en-US" sz="1000" dirty="0">
                          <a:effectLst/>
                          <a:latin typeface="Arial" pitchFamily="34" charset="0"/>
                          <a:cs typeface="Arial" pitchFamily="34" charset="0"/>
                        </a:rPr>
                        <a:t>N/A</a:t>
                      </a:r>
                      <a:endParaRPr lang="en-US" sz="1000" dirty="0">
                        <a:effectLst/>
                        <a:latin typeface="Arial" pitchFamily="34" charset="0"/>
                        <a:ea typeface="Times New Roman"/>
                        <a:cs typeface="Arial" pitchFamily="34" charset="0"/>
                      </a:endParaRPr>
                    </a:p>
                  </a:txBody>
                  <a:tcPr marL="64401" marR="64401" marT="0" marB="0"/>
                </a:tc>
              </a:tr>
              <a:tr h="543116">
                <a:tc>
                  <a:txBody>
                    <a:bodyPr/>
                    <a:lstStyle/>
                    <a:p>
                      <a:pPr marL="0" marR="0">
                        <a:lnSpc>
                          <a:spcPct val="115000"/>
                        </a:lnSpc>
                        <a:spcBef>
                          <a:spcPts val="0"/>
                        </a:spcBef>
                        <a:spcAft>
                          <a:spcPts val="0"/>
                        </a:spcAft>
                      </a:pPr>
                      <a:r>
                        <a:rPr lang="en-US" sz="1000">
                          <a:effectLst/>
                          <a:latin typeface="Arial" pitchFamily="34" charset="0"/>
                          <a:cs typeface="Arial" pitchFamily="34" charset="0"/>
                        </a:rPr>
                        <a:t>Time Horizon</a:t>
                      </a:r>
                      <a:endParaRPr lang="en-US" sz="1000">
                        <a:effectLst/>
                        <a:latin typeface="Arial" pitchFamily="34" charset="0"/>
                        <a:ea typeface="Times New Roman"/>
                        <a:cs typeface="Arial" pitchFamily="34" charset="0"/>
                      </a:endParaRPr>
                    </a:p>
                  </a:txBody>
                  <a:tcPr marL="64401" marR="64401" marT="0" marB="0"/>
                </a:tc>
                <a:tc>
                  <a:txBody>
                    <a:bodyPr/>
                    <a:lstStyle/>
                    <a:p>
                      <a:pPr marL="0" marR="0">
                        <a:lnSpc>
                          <a:spcPct val="115000"/>
                        </a:lnSpc>
                        <a:spcBef>
                          <a:spcPts val="0"/>
                        </a:spcBef>
                        <a:spcAft>
                          <a:spcPts val="0"/>
                        </a:spcAft>
                      </a:pPr>
                      <a:r>
                        <a:rPr lang="en-US" sz="1000">
                          <a:effectLst/>
                          <a:latin typeface="Arial" pitchFamily="34" charset="0"/>
                          <a:cs typeface="Arial" pitchFamily="34" charset="0"/>
                        </a:rPr>
                        <a:t>Long, the lif of issues or brand</a:t>
                      </a:r>
                      <a:endParaRPr lang="en-US" sz="1000">
                        <a:effectLst/>
                        <a:latin typeface="Arial" pitchFamily="34" charset="0"/>
                        <a:ea typeface="Times New Roman"/>
                        <a:cs typeface="Arial" pitchFamily="34" charset="0"/>
                      </a:endParaRPr>
                    </a:p>
                  </a:txBody>
                  <a:tcPr marL="64401" marR="64401" marT="0" marB="0"/>
                </a:tc>
                <a:tc>
                  <a:txBody>
                    <a:bodyPr/>
                    <a:lstStyle/>
                    <a:p>
                      <a:pPr marL="0" marR="0">
                        <a:lnSpc>
                          <a:spcPct val="115000"/>
                        </a:lnSpc>
                        <a:spcBef>
                          <a:spcPts val="0"/>
                        </a:spcBef>
                        <a:spcAft>
                          <a:spcPts val="0"/>
                        </a:spcAft>
                      </a:pPr>
                      <a:r>
                        <a:rPr lang="en-US" sz="1000" dirty="0">
                          <a:effectLst/>
                          <a:latin typeface="Arial" pitchFamily="34" charset="0"/>
                          <a:cs typeface="Arial" pitchFamily="34" charset="0"/>
                        </a:rPr>
                        <a:t>Short or long, the life of </a:t>
                      </a:r>
                    </a:p>
                    <a:p>
                      <a:pPr marL="0" marR="0">
                        <a:lnSpc>
                          <a:spcPct val="115000"/>
                        </a:lnSpc>
                        <a:spcBef>
                          <a:spcPts val="0"/>
                        </a:spcBef>
                        <a:spcAft>
                          <a:spcPts val="0"/>
                        </a:spcAft>
                      </a:pPr>
                      <a:r>
                        <a:rPr lang="en-US" sz="1000" dirty="0">
                          <a:effectLst/>
                          <a:latin typeface="Arial" pitchFamily="34" charset="0"/>
                          <a:cs typeface="Arial" pitchFamily="34" charset="0"/>
                        </a:rPr>
                        <a:t>the campaign or the life </a:t>
                      </a:r>
                    </a:p>
                    <a:p>
                      <a:pPr marL="0" marR="0">
                        <a:lnSpc>
                          <a:spcPct val="115000"/>
                        </a:lnSpc>
                        <a:spcBef>
                          <a:spcPts val="0"/>
                        </a:spcBef>
                        <a:spcAft>
                          <a:spcPts val="0"/>
                        </a:spcAft>
                      </a:pPr>
                      <a:r>
                        <a:rPr lang="en-US" sz="1000" dirty="0">
                          <a:effectLst/>
                          <a:latin typeface="Arial" pitchFamily="34" charset="0"/>
                          <a:cs typeface="Arial" pitchFamily="34" charset="0"/>
                        </a:rPr>
                        <a:t>of the issue or cause</a:t>
                      </a:r>
                      <a:endParaRPr lang="en-US" sz="1000" dirty="0">
                        <a:effectLst/>
                        <a:latin typeface="Arial" pitchFamily="34" charset="0"/>
                        <a:ea typeface="Times New Roman"/>
                        <a:cs typeface="Arial" pitchFamily="34" charset="0"/>
                      </a:endParaRPr>
                    </a:p>
                  </a:txBody>
                  <a:tcPr marL="64401" marR="64401" marT="0" marB="0"/>
                </a:tc>
              </a:tr>
            </a:tbl>
          </a:graphicData>
        </a:graphic>
      </p:graphicFrame>
      <p:sp>
        <p:nvSpPr>
          <p:cNvPr id="5" name="Rectangle 1"/>
          <p:cNvSpPr>
            <a:spLocks noChangeArrowheads="1"/>
          </p:cNvSpPr>
          <p:nvPr/>
        </p:nvSpPr>
        <p:spPr bwMode="auto">
          <a:xfrm>
            <a:off x="2430463" y="16002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itle 5"/>
          <p:cNvSpPr txBox="1">
            <a:spLocks noGrp="1"/>
          </p:cNvSpPr>
          <p:nvPr>
            <p:ph type="title"/>
          </p:nvPr>
        </p:nvSpPr>
        <p:spPr>
          <a:xfrm>
            <a:off x="0" y="-20877"/>
            <a:ext cx="9144000" cy="1077218"/>
          </a:xfrm>
          <a:prstGeom prst="rect">
            <a:avLst/>
          </a:prstGeom>
          <a:solidFill>
            <a:srgbClr val="ABDCD4"/>
          </a:solidFill>
        </p:spPr>
        <p:txBody>
          <a:bodyPr wrap="square" rtlCol="0">
            <a:spAutoFit/>
          </a:bodyPr>
          <a:lstStyle/>
          <a:p>
            <a:pPr algn="l"/>
            <a:r>
              <a:rPr lang="en-US" sz="3600" b="1" dirty="0" smtClean="0">
                <a:solidFill>
                  <a:schemeClr val="tx1">
                    <a:lumMod val="75000"/>
                    <a:lumOff val="25000"/>
                  </a:schemeClr>
                </a:solidFill>
                <a:latin typeface="Arial" pitchFamily="34" charset="0"/>
                <a:cs typeface="Arial" pitchFamily="34" charset="0"/>
              </a:rPr>
              <a:t>Facebook- Pages or Groups</a:t>
            </a:r>
          </a:p>
          <a:p>
            <a:endParaRPr lang="en-US" sz="28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xmlns="" val="1332571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0" y="0"/>
            <a:ext cx="9144000" cy="1077218"/>
          </a:xfrm>
          <a:prstGeom prst="rect">
            <a:avLst/>
          </a:prstGeom>
          <a:solidFill>
            <a:srgbClr val="ABDCD4"/>
          </a:solidFill>
        </p:spPr>
        <p:txBody>
          <a:bodyPr wrap="square" rtlCol="0">
            <a:spAutoFit/>
          </a:bodyPr>
          <a:lstStyle/>
          <a:p>
            <a:pPr algn="l"/>
            <a:r>
              <a:rPr lang="en-US" sz="3600" b="1" dirty="0" smtClean="0">
                <a:solidFill>
                  <a:schemeClr val="tx1">
                    <a:lumMod val="75000"/>
                    <a:lumOff val="25000"/>
                  </a:schemeClr>
                </a:solidFill>
                <a:latin typeface="Arial" pitchFamily="34" charset="0"/>
                <a:cs typeface="Arial" pitchFamily="34" charset="0"/>
              </a:rPr>
              <a:t>Managing Pages and Groups</a:t>
            </a:r>
            <a:br>
              <a:rPr lang="en-US" sz="3600" b="1" dirty="0" smtClean="0">
                <a:solidFill>
                  <a:schemeClr val="tx1">
                    <a:lumMod val="75000"/>
                    <a:lumOff val="25000"/>
                  </a:schemeClr>
                </a:solidFill>
                <a:latin typeface="Arial" pitchFamily="34" charset="0"/>
                <a:cs typeface="Arial" pitchFamily="34" charset="0"/>
              </a:rPr>
            </a:br>
            <a:endParaRPr lang="en-US" sz="2800" b="1" dirty="0">
              <a:solidFill>
                <a:schemeClr val="tx1">
                  <a:lumMod val="75000"/>
                  <a:lumOff val="25000"/>
                </a:schemeClr>
              </a:solidFill>
              <a:latin typeface="Arial" pitchFamily="34" charset="0"/>
              <a:cs typeface="Arial" pitchFamily="34" charset="0"/>
            </a:endParaRPr>
          </a:p>
        </p:txBody>
      </p:sp>
      <p:pic>
        <p:nvPicPr>
          <p:cNvPr id="7" name="Content Placeholder 6"/>
          <p:cNvPicPr>
            <a:picLocks noGrp="1"/>
          </p:cNvPicPr>
          <p:nvPr>
            <p:ph sz="half" idx="1"/>
          </p:nvPr>
        </p:nvPicPr>
        <p:blipFill>
          <a:blip r:embed="rId3" cstate="print"/>
          <a:stretch>
            <a:fillRect/>
          </a:stretch>
        </p:blipFill>
        <p:spPr>
          <a:xfrm>
            <a:off x="457200" y="1676400"/>
            <a:ext cx="4038600" cy="4419600"/>
          </a:xfrm>
          <a:prstGeom prst="rect">
            <a:avLst/>
          </a:prstGeom>
        </p:spPr>
      </p:pic>
      <p:pic>
        <p:nvPicPr>
          <p:cNvPr id="8" name="Content Placeholder 7"/>
          <p:cNvPicPr>
            <a:picLocks noGrp="1"/>
          </p:cNvPicPr>
          <p:nvPr>
            <p:ph sz="half" idx="2"/>
          </p:nvPr>
        </p:nvPicPr>
        <p:blipFill>
          <a:blip r:embed="rId4" cstate="print"/>
          <a:stretch>
            <a:fillRect/>
          </a:stretch>
        </p:blipFill>
        <p:spPr>
          <a:xfrm>
            <a:off x="4648200" y="1676400"/>
            <a:ext cx="4038600" cy="4419600"/>
          </a:xfrm>
          <a:prstGeom prst="rect">
            <a:avLst/>
          </a:prstGeom>
        </p:spPr>
      </p:pic>
      <p:cxnSp>
        <p:nvCxnSpPr>
          <p:cNvPr id="10" name="Straight Arrow Connector 9"/>
          <p:cNvCxnSpPr/>
          <p:nvPr/>
        </p:nvCxnSpPr>
        <p:spPr>
          <a:xfrm flipH="1">
            <a:off x="1143000" y="2286000"/>
            <a:ext cx="762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81000" y="2819400"/>
            <a:ext cx="1143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itchFamily="34" charset="0"/>
                <a:cs typeface="Arial" pitchFamily="34" charset="0"/>
              </a:rPr>
              <a:t>Group</a:t>
            </a:r>
            <a:r>
              <a:rPr lang="en-US" dirty="0" smtClean="0"/>
              <a:t>s</a:t>
            </a:r>
            <a:endParaRPr lang="en-US" dirty="0"/>
          </a:p>
        </p:txBody>
      </p:sp>
      <p:cxnSp>
        <p:nvCxnSpPr>
          <p:cNvPr id="13" name="Straight Arrow Connector 12"/>
          <p:cNvCxnSpPr/>
          <p:nvPr/>
        </p:nvCxnSpPr>
        <p:spPr>
          <a:xfrm flipH="1">
            <a:off x="5257800" y="2552700"/>
            <a:ext cx="762000" cy="952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648200" y="3505200"/>
            <a:ext cx="9906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cs typeface="Arial" pitchFamily="34" charset="0"/>
              </a:rPr>
              <a:t>Pages</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xmlns="" val="3358306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0" y="-195950"/>
            <a:ext cx="9144000" cy="1077218"/>
          </a:xfrm>
          <a:prstGeom prst="rect">
            <a:avLst/>
          </a:prstGeom>
          <a:solidFill>
            <a:srgbClr val="ABDCD4"/>
          </a:solidFill>
        </p:spPr>
        <p:txBody>
          <a:bodyPr wrap="square" rtlCol="0">
            <a:spAutoFit/>
          </a:bodyPr>
          <a:lstStyle/>
          <a:p>
            <a:pPr algn="l"/>
            <a:r>
              <a:rPr lang="en-US" sz="3600" b="1" dirty="0" smtClean="0">
                <a:solidFill>
                  <a:schemeClr val="tx1">
                    <a:lumMod val="75000"/>
                    <a:lumOff val="25000"/>
                  </a:schemeClr>
                </a:solidFill>
                <a:latin typeface="Arial" pitchFamily="34" charset="0"/>
                <a:cs typeface="Arial" pitchFamily="34" charset="0"/>
              </a:rPr>
              <a:t>Facebook Features – Admins</a:t>
            </a:r>
            <a:br>
              <a:rPr lang="en-US" sz="3600" b="1" dirty="0" smtClean="0">
                <a:solidFill>
                  <a:schemeClr val="tx1">
                    <a:lumMod val="75000"/>
                    <a:lumOff val="25000"/>
                  </a:schemeClr>
                </a:solidFill>
                <a:latin typeface="Arial" pitchFamily="34" charset="0"/>
                <a:cs typeface="Arial" pitchFamily="34" charset="0"/>
              </a:rPr>
            </a:br>
            <a:endParaRPr lang="en-US" sz="2800" b="1" dirty="0">
              <a:solidFill>
                <a:schemeClr val="tx1">
                  <a:lumMod val="75000"/>
                  <a:lumOff val="25000"/>
                </a:schemeClr>
              </a:solidFill>
              <a:latin typeface="Arial" pitchFamily="34" charset="0"/>
              <a:cs typeface="Arial" pitchFamily="34" charset="0"/>
            </a:endParaRPr>
          </a:p>
        </p:txBody>
      </p:sp>
      <p:sp>
        <p:nvSpPr>
          <p:cNvPr id="3" name="Content Placeholder 2"/>
          <p:cNvSpPr>
            <a:spLocks noGrp="1"/>
          </p:cNvSpPr>
          <p:nvPr>
            <p:ph sz="half" idx="1"/>
          </p:nvPr>
        </p:nvSpPr>
        <p:spPr>
          <a:xfrm>
            <a:off x="457200" y="1600200"/>
            <a:ext cx="4876800" cy="4525963"/>
          </a:xfrm>
        </p:spPr>
        <p:txBody>
          <a:bodyPr>
            <a:normAutofit fontScale="92500"/>
          </a:bodyPr>
          <a:lstStyle/>
          <a:p>
            <a:pPr lvl="0"/>
            <a:r>
              <a:rPr lang="en-US" sz="2600" dirty="0">
                <a:latin typeface="Arial" pitchFamily="34" charset="0"/>
                <a:cs typeface="Arial" pitchFamily="34" charset="0"/>
              </a:rPr>
              <a:t>After creating a G</a:t>
            </a:r>
            <a:r>
              <a:rPr lang="en-US" sz="2600" dirty="0" smtClean="0">
                <a:latin typeface="Arial" pitchFamily="34" charset="0"/>
                <a:cs typeface="Arial" pitchFamily="34" charset="0"/>
              </a:rPr>
              <a:t>roup/Page, </a:t>
            </a:r>
            <a:r>
              <a:rPr lang="en-US" sz="2600" dirty="0">
                <a:latin typeface="Arial" pitchFamily="34" charset="0"/>
                <a:cs typeface="Arial" pitchFamily="34" charset="0"/>
              </a:rPr>
              <a:t>you will automatically be listed as an admin and see the "Edit Group" link on the right side of the </a:t>
            </a:r>
            <a:r>
              <a:rPr lang="en-US" sz="2600" dirty="0" smtClean="0">
                <a:latin typeface="Arial" pitchFamily="34" charset="0"/>
                <a:cs typeface="Arial" pitchFamily="34" charset="0"/>
              </a:rPr>
              <a:t>page.</a:t>
            </a:r>
          </a:p>
          <a:p>
            <a:pPr lvl="0"/>
            <a:r>
              <a:rPr lang="en-US" sz="2600" dirty="0">
                <a:latin typeface="Arial" pitchFamily="34" charset="0"/>
                <a:cs typeface="Arial" pitchFamily="34" charset="0"/>
              </a:rPr>
              <a:t>A</a:t>
            </a:r>
            <a:r>
              <a:rPr lang="en-US" sz="2600" dirty="0" smtClean="0">
                <a:latin typeface="Arial" pitchFamily="34" charset="0"/>
                <a:cs typeface="Arial" pitchFamily="34" charset="0"/>
              </a:rPr>
              <a:t>dmins </a:t>
            </a:r>
            <a:r>
              <a:rPr lang="en-US" sz="2600" dirty="0">
                <a:latin typeface="Arial" pitchFamily="34" charset="0"/>
                <a:cs typeface="Arial" pitchFamily="34" charset="0"/>
              </a:rPr>
              <a:t>can remove members or admins, add new admins, and edit the group description and settings. </a:t>
            </a:r>
            <a:endParaRPr lang="en-US" sz="2600" dirty="0" smtClean="0">
              <a:latin typeface="Arial" pitchFamily="34" charset="0"/>
              <a:cs typeface="Arial" pitchFamily="34" charset="0"/>
            </a:endParaRPr>
          </a:p>
          <a:p>
            <a:pPr lvl="0"/>
            <a:r>
              <a:rPr lang="en-US" sz="2600" dirty="0" smtClean="0">
                <a:latin typeface="Arial" pitchFamily="34" charset="0"/>
                <a:cs typeface="Arial" pitchFamily="34" charset="0"/>
              </a:rPr>
              <a:t>The page can be managed by multiple admins</a:t>
            </a:r>
          </a:p>
          <a:p>
            <a:pPr lvl="0"/>
            <a:endParaRPr lang="en-US" sz="2400" dirty="0"/>
          </a:p>
          <a:p>
            <a:endParaRPr lang="en-US" dirty="0"/>
          </a:p>
        </p:txBody>
      </p:sp>
      <p:sp>
        <p:nvSpPr>
          <p:cNvPr id="2" name="Content Placeholder 1"/>
          <p:cNvSpPr>
            <a:spLocks noGrp="1"/>
          </p:cNvSpPr>
          <p:nvPr>
            <p:ph sz="half" idx="2"/>
          </p:nvPr>
        </p:nvSpPr>
        <p:spPr>
          <a:xfrm>
            <a:off x="5638800" y="1600200"/>
            <a:ext cx="3048000" cy="4525963"/>
          </a:xfrm>
          <a:solidFill>
            <a:srgbClr val="33CC33">
              <a:alpha val="47000"/>
            </a:srgbClr>
          </a:solidFill>
          <a:ln w="34925">
            <a:solidFill>
              <a:srgbClr val="33CC33"/>
            </a:solidFill>
          </a:ln>
        </p:spPr>
        <p:txBody>
          <a:bodyPr>
            <a:normAutofit fontScale="92500"/>
          </a:bodyPr>
          <a:lstStyle/>
          <a:p>
            <a:pPr marL="0" indent="0">
              <a:buNone/>
            </a:pPr>
            <a:endParaRPr lang="en-US" sz="2200" b="1" dirty="0" smtClean="0">
              <a:latin typeface="Arial" pitchFamily="34" charset="0"/>
              <a:cs typeface="Arial" pitchFamily="34" charset="0"/>
            </a:endParaRPr>
          </a:p>
          <a:p>
            <a:pPr marL="0" indent="0">
              <a:buNone/>
            </a:pPr>
            <a:r>
              <a:rPr lang="en-US" sz="1900" b="1" dirty="0" smtClean="0">
                <a:latin typeface="Arial" pitchFamily="34" charset="0"/>
                <a:cs typeface="Arial" pitchFamily="34" charset="0"/>
              </a:rPr>
              <a:t>How To Add New Admins:</a:t>
            </a:r>
          </a:p>
          <a:p>
            <a:pPr lvl="0"/>
            <a:endParaRPr lang="en-US" sz="1700" dirty="0" smtClean="0">
              <a:latin typeface="Arial" pitchFamily="34" charset="0"/>
              <a:cs typeface="Arial" pitchFamily="34" charset="0"/>
            </a:endParaRPr>
          </a:p>
          <a:p>
            <a:pPr lvl="0"/>
            <a:r>
              <a:rPr lang="en-US" sz="1700" dirty="0" smtClean="0">
                <a:latin typeface="Arial" pitchFamily="34" charset="0"/>
                <a:cs typeface="Arial" pitchFamily="34" charset="0"/>
              </a:rPr>
              <a:t>On </a:t>
            </a:r>
            <a:r>
              <a:rPr lang="en-US" sz="1700" dirty="0">
                <a:latin typeface="Arial" pitchFamily="34" charset="0"/>
                <a:cs typeface="Arial" pitchFamily="34" charset="0"/>
              </a:rPr>
              <a:t>the right side of the group, click "Edit Group”</a:t>
            </a:r>
          </a:p>
          <a:p>
            <a:pPr lvl="0"/>
            <a:r>
              <a:rPr lang="en-US" sz="1700" dirty="0">
                <a:latin typeface="Arial" pitchFamily="34" charset="0"/>
                <a:cs typeface="Arial" pitchFamily="34" charset="0"/>
              </a:rPr>
              <a:t>Select the Members tab on the left</a:t>
            </a:r>
          </a:p>
          <a:p>
            <a:pPr lvl="0"/>
            <a:r>
              <a:rPr lang="en-US" sz="1700" dirty="0">
                <a:latin typeface="Arial" pitchFamily="34" charset="0"/>
                <a:cs typeface="Arial" pitchFamily="34" charset="0"/>
              </a:rPr>
              <a:t>Find a member by entering a name in the search box</a:t>
            </a:r>
          </a:p>
          <a:p>
            <a:pPr lvl="0"/>
            <a:r>
              <a:rPr lang="en-US" sz="1700" dirty="0">
                <a:latin typeface="Arial" pitchFamily="34" charset="0"/>
                <a:cs typeface="Arial" pitchFamily="34" charset="0"/>
              </a:rPr>
              <a:t>Click "Make Admin" under the name of the member you wish to add as admin</a:t>
            </a:r>
          </a:p>
          <a:p>
            <a:endParaRPr lang="en-US" sz="1700" dirty="0"/>
          </a:p>
        </p:txBody>
      </p:sp>
    </p:spTree>
    <p:extLst>
      <p:ext uri="{BB962C8B-B14F-4D97-AF65-F5344CB8AC3E}">
        <p14:creationId xmlns:p14="http://schemas.microsoft.com/office/powerpoint/2010/main" xmlns="" val="1110622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Wall: Where all shared content is updated in real time</a:t>
            </a:r>
          </a:p>
          <a:p>
            <a:pPr marL="0" indent="0">
              <a:buNone/>
            </a:pP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Status Updates: are messages that you post on the Wall</a:t>
            </a:r>
          </a:p>
          <a:p>
            <a:pPr marL="0" indent="0">
              <a:buNone/>
            </a:pP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Notifications: notify you of activity by fans/members</a:t>
            </a:r>
          </a:p>
          <a:p>
            <a:pPr marL="0" indent="0">
              <a:buNone/>
            </a:pP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Events: you can make event announcements (public/private) to you Group members or Fans</a:t>
            </a:r>
            <a:endParaRPr lang="en-US" sz="2400" dirty="0">
              <a:latin typeface="Arial" pitchFamily="34" charset="0"/>
              <a:cs typeface="Arial" pitchFamily="34" charset="0"/>
            </a:endParaRPr>
          </a:p>
        </p:txBody>
      </p:sp>
      <p:sp>
        <p:nvSpPr>
          <p:cNvPr id="4" name="Title 3"/>
          <p:cNvSpPr txBox="1">
            <a:spLocks noGrp="1"/>
          </p:cNvSpPr>
          <p:nvPr>
            <p:ph type="title"/>
          </p:nvPr>
        </p:nvSpPr>
        <p:spPr>
          <a:xfrm>
            <a:off x="0" y="0"/>
            <a:ext cx="9144000" cy="1077218"/>
          </a:xfrm>
          <a:prstGeom prst="rect">
            <a:avLst/>
          </a:prstGeom>
          <a:solidFill>
            <a:srgbClr val="ABDCD4"/>
          </a:solidFill>
        </p:spPr>
        <p:txBody>
          <a:bodyPr wrap="square" rtlCol="0">
            <a:spAutoFit/>
          </a:bodyPr>
          <a:lstStyle/>
          <a:p>
            <a:pPr algn="l"/>
            <a:r>
              <a:rPr lang="en-US" sz="3600" b="1" dirty="0" smtClean="0">
                <a:solidFill>
                  <a:schemeClr val="tx1">
                    <a:lumMod val="75000"/>
                    <a:lumOff val="25000"/>
                  </a:schemeClr>
                </a:solidFill>
                <a:latin typeface="Arial" pitchFamily="34" charset="0"/>
                <a:cs typeface="Arial" pitchFamily="34" charset="0"/>
              </a:rPr>
              <a:t>Wall, Updates, Notification, Events</a:t>
            </a:r>
          </a:p>
          <a:p>
            <a:endParaRPr lang="en-US" sz="28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xmlns="" val="2470992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Comments: Feedback and interactions on your updates, announcements on the Wall</a:t>
            </a:r>
          </a:p>
          <a:p>
            <a:pPr marL="0" indent="0">
              <a:buNone/>
            </a:pP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Polls: You can create and run online polls of your fans/ Group members</a:t>
            </a:r>
          </a:p>
          <a:p>
            <a:pPr marL="0" indent="0">
              <a:buNone/>
            </a:pP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Applications: Allow you to add multiple apps like twitter, Flickr and others to your Facebook page</a:t>
            </a:r>
            <a:endParaRPr lang="en-US" sz="2400" dirty="0">
              <a:latin typeface="Arial" pitchFamily="34" charset="0"/>
              <a:cs typeface="Arial" pitchFamily="34" charset="0"/>
            </a:endParaRPr>
          </a:p>
        </p:txBody>
      </p:sp>
      <p:sp>
        <p:nvSpPr>
          <p:cNvPr id="4" name="Title 3"/>
          <p:cNvSpPr txBox="1">
            <a:spLocks noGrp="1"/>
          </p:cNvSpPr>
          <p:nvPr>
            <p:ph type="title"/>
          </p:nvPr>
        </p:nvSpPr>
        <p:spPr>
          <a:xfrm>
            <a:off x="0" y="0"/>
            <a:ext cx="9144000" cy="1077218"/>
          </a:xfrm>
          <a:prstGeom prst="rect">
            <a:avLst/>
          </a:prstGeom>
          <a:solidFill>
            <a:srgbClr val="ABDCD4"/>
          </a:solidFill>
        </p:spPr>
        <p:txBody>
          <a:bodyPr wrap="square" rtlCol="0">
            <a:spAutoFit/>
          </a:bodyPr>
          <a:lstStyle/>
          <a:p>
            <a:pPr algn="l"/>
            <a:r>
              <a:rPr lang="en-US" sz="3600" b="1" dirty="0" smtClean="0">
                <a:solidFill>
                  <a:schemeClr val="tx1">
                    <a:lumMod val="75000"/>
                    <a:lumOff val="25000"/>
                  </a:schemeClr>
                </a:solidFill>
                <a:latin typeface="Arial" pitchFamily="34" charset="0"/>
                <a:cs typeface="Arial" pitchFamily="34" charset="0"/>
              </a:rPr>
              <a:t>Comments, Polls, Apps</a:t>
            </a:r>
          </a:p>
          <a:p>
            <a:endParaRPr lang="en-US" sz="28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xmlns="" val="210873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0" y="-139243"/>
            <a:ext cx="9144000" cy="1077218"/>
          </a:xfrm>
          <a:prstGeom prst="rect">
            <a:avLst/>
          </a:prstGeom>
          <a:solidFill>
            <a:srgbClr val="ABDCD4"/>
          </a:solidFill>
        </p:spPr>
        <p:txBody>
          <a:bodyPr wrap="square" rtlCol="0">
            <a:spAutoFit/>
          </a:bodyPr>
          <a:lstStyle/>
          <a:p>
            <a:pPr algn="l"/>
            <a:r>
              <a:rPr lang="en-US" sz="3600" b="1" dirty="0" smtClean="0">
                <a:solidFill>
                  <a:schemeClr val="tx1">
                    <a:lumMod val="75000"/>
                    <a:lumOff val="25000"/>
                  </a:schemeClr>
                </a:solidFill>
                <a:latin typeface="Arial" pitchFamily="34" charset="0"/>
                <a:cs typeface="Arial" pitchFamily="34" charset="0"/>
              </a:rPr>
              <a:t>Hands-On Time: Set up Facebook Pages</a:t>
            </a:r>
            <a:br>
              <a:rPr lang="en-US" sz="3600" b="1" dirty="0" smtClean="0">
                <a:solidFill>
                  <a:schemeClr val="tx1">
                    <a:lumMod val="75000"/>
                    <a:lumOff val="25000"/>
                  </a:schemeClr>
                </a:solidFill>
                <a:latin typeface="Arial" pitchFamily="34" charset="0"/>
                <a:cs typeface="Arial" pitchFamily="34" charset="0"/>
              </a:rPr>
            </a:br>
            <a:endParaRPr lang="en-US" sz="2800" b="1" dirty="0">
              <a:solidFill>
                <a:schemeClr val="tx1">
                  <a:lumMod val="75000"/>
                  <a:lumOff val="25000"/>
                </a:schemeClr>
              </a:solidFill>
              <a:latin typeface="Arial" pitchFamily="34" charset="0"/>
              <a:cs typeface="Arial" pitchFamily="34" charset="0"/>
            </a:endParaRPr>
          </a:p>
        </p:txBody>
      </p:sp>
      <p:pic>
        <p:nvPicPr>
          <p:cNvPr id="5" name="Content Placeholder 4"/>
          <p:cNvPicPr>
            <a:picLocks noGrp="1"/>
          </p:cNvPicPr>
          <p:nvPr>
            <p:ph idx="1"/>
          </p:nvPr>
        </p:nvPicPr>
        <p:blipFill>
          <a:blip r:embed="rId3" cstate="print"/>
          <a:stretch>
            <a:fillRect/>
          </a:stretch>
        </p:blipFill>
        <p:spPr>
          <a:xfrm>
            <a:off x="548922" y="1600200"/>
            <a:ext cx="8046156" cy="4525963"/>
          </a:xfrm>
          <a:prstGeom prst="rect">
            <a:avLst/>
          </a:prstGeom>
        </p:spPr>
      </p:pic>
    </p:spTree>
    <p:extLst>
      <p:ext uri="{BB962C8B-B14F-4D97-AF65-F5344CB8AC3E}">
        <p14:creationId xmlns:p14="http://schemas.microsoft.com/office/powerpoint/2010/main" xmlns="" val="1675254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cstate="print"/>
          <a:stretch>
            <a:fillRect/>
          </a:stretch>
        </p:blipFill>
        <p:spPr>
          <a:xfrm>
            <a:off x="685800" y="1752600"/>
            <a:ext cx="8046156" cy="4525963"/>
          </a:xfrm>
          <a:prstGeom prst="rect">
            <a:avLst/>
          </a:prstGeom>
        </p:spPr>
      </p:pic>
      <p:cxnSp>
        <p:nvCxnSpPr>
          <p:cNvPr id="9" name="Straight Arrow Connector 8"/>
          <p:cNvCxnSpPr/>
          <p:nvPr/>
        </p:nvCxnSpPr>
        <p:spPr>
          <a:xfrm flipH="1">
            <a:off x="3124200" y="4419600"/>
            <a:ext cx="457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294873" y="5059993"/>
            <a:ext cx="990600" cy="419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cs typeface="Arial" pitchFamily="34" charset="0"/>
              </a:rPr>
              <a:t>Likes</a:t>
            </a:r>
            <a:endParaRPr lang="en-US" sz="1200" dirty="0">
              <a:latin typeface="Arial" pitchFamily="34" charset="0"/>
              <a:cs typeface="Arial" pitchFamily="34" charset="0"/>
            </a:endParaRPr>
          </a:p>
        </p:txBody>
      </p:sp>
      <p:cxnSp>
        <p:nvCxnSpPr>
          <p:cNvPr id="12" name="Straight Arrow Connector 11"/>
          <p:cNvCxnSpPr/>
          <p:nvPr/>
        </p:nvCxnSpPr>
        <p:spPr>
          <a:xfrm>
            <a:off x="4038600" y="4419600"/>
            <a:ext cx="30480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086600" y="5105400"/>
            <a:ext cx="1371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cs typeface="Arial" pitchFamily="34" charset="0"/>
              </a:rPr>
              <a:t>Comments</a:t>
            </a:r>
            <a:endParaRPr lang="en-US" sz="1200" dirty="0">
              <a:latin typeface="Arial" pitchFamily="34" charset="0"/>
              <a:cs typeface="Arial" pitchFamily="34" charset="0"/>
            </a:endParaRPr>
          </a:p>
        </p:txBody>
      </p:sp>
      <p:cxnSp>
        <p:nvCxnSpPr>
          <p:cNvPr id="15" name="Straight Arrow Connector 14"/>
          <p:cNvCxnSpPr/>
          <p:nvPr/>
        </p:nvCxnSpPr>
        <p:spPr>
          <a:xfrm flipH="1">
            <a:off x="2294873" y="2819400"/>
            <a:ext cx="14389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133600" y="2819400"/>
            <a:ext cx="21336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724400" y="2819400"/>
            <a:ext cx="26670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143000" y="2705100"/>
            <a:ext cx="1180056" cy="495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cs typeface="Arial" pitchFamily="34" charset="0"/>
              </a:rPr>
              <a:t>New Likes</a:t>
            </a:r>
            <a:endParaRPr lang="en-US" sz="1200" dirty="0">
              <a:latin typeface="Arial" pitchFamily="34" charset="0"/>
              <a:cs typeface="Arial" pitchFamily="34" charset="0"/>
            </a:endParaRPr>
          </a:p>
        </p:txBody>
      </p:sp>
      <p:sp>
        <p:nvSpPr>
          <p:cNvPr id="21" name="Oval 20"/>
          <p:cNvSpPr/>
          <p:nvPr/>
        </p:nvSpPr>
        <p:spPr>
          <a:xfrm>
            <a:off x="1142999" y="3352800"/>
            <a:ext cx="1151873"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cs typeface="Arial" pitchFamily="34" charset="0"/>
              </a:rPr>
              <a:t>Lifetime Likes</a:t>
            </a:r>
            <a:endParaRPr lang="en-US" sz="1200" dirty="0">
              <a:latin typeface="Arial" pitchFamily="34" charset="0"/>
              <a:cs typeface="Arial" pitchFamily="34" charset="0"/>
            </a:endParaRPr>
          </a:p>
        </p:txBody>
      </p:sp>
      <p:sp>
        <p:nvSpPr>
          <p:cNvPr id="22" name="Oval 21"/>
          <p:cNvSpPr/>
          <p:nvPr/>
        </p:nvSpPr>
        <p:spPr>
          <a:xfrm>
            <a:off x="6934200" y="3429000"/>
            <a:ext cx="1371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cs typeface="Arial" pitchFamily="34" charset="0"/>
              </a:rPr>
              <a:t>Monthly Active Users</a:t>
            </a:r>
            <a:endParaRPr lang="en-US" sz="1200" dirty="0">
              <a:latin typeface="Arial" pitchFamily="34" charset="0"/>
              <a:cs typeface="Arial" pitchFamily="34" charset="0"/>
            </a:endParaRPr>
          </a:p>
        </p:txBody>
      </p:sp>
      <p:sp>
        <p:nvSpPr>
          <p:cNvPr id="23" name="Title 22"/>
          <p:cNvSpPr txBox="1">
            <a:spLocks noGrp="1"/>
          </p:cNvSpPr>
          <p:nvPr>
            <p:ph type="title"/>
          </p:nvPr>
        </p:nvSpPr>
        <p:spPr>
          <a:xfrm>
            <a:off x="0" y="0"/>
            <a:ext cx="9143999" cy="1219200"/>
          </a:xfrm>
          <a:prstGeom prst="rect">
            <a:avLst/>
          </a:prstGeom>
          <a:solidFill>
            <a:srgbClr val="ABDCD4"/>
          </a:solidFill>
        </p:spPr>
        <p:txBody>
          <a:bodyPr wrap="square" rtlCol="0">
            <a:spAutoFit/>
          </a:bodyPr>
          <a:lstStyle/>
          <a:p>
            <a:pPr algn="l"/>
            <a:r>
              <a:rPr lang="en-US" sz="3600" b="1" dirty="0" smtClean="0">
                <a:solidFill>
                  <a:schemeClr val="tx1">
                    <a:lumMod val="75000"/>
                    <a:lumOff val="25000"/>
                  </a:schemeClr>
                </a:solidFill>
                <a:latin typeface="Arial" pitchFamily="34" charset="0"/>
                <a:cs typeface="Arial" pitchFamily="34" charset="0"/>
              </a:rPr>
              <a:t>Facebook Best Practices: Metrics and Benchmarking</a:t>
            </a:r>
            <a:endParaRPr lang="en-US" sz="2800" b="1" dirty="0">
              <a:solidFill>
                <a:schemeClr val="tx1">
                  <a:lumMod val="75000"/>
                  <a:lumOff val="25000"/>
                </a:schemeClr>
              </a:solidFill>
              <a:latin typeface="Arial" pitchFamily="34" charset="0"/>
              <a:cs typeface="Arial" pitchFamily="34" charset="0"/>
            </a:endParaRPr>
          </a:p>
        </p:txBody>
      </p:sp>
      <p:cxnSp>
        <p:nvCxnSpPr>
          <p:cNvPr id="25" name="Straight Arrow Connector 24"/>
          <p:cNvCxnSpPr/>
          <p:nvPr/>
        </p:nvCxnSpPr>
        <p:spPr>
          <a:xfrm flipH="1">
            <a:off x="1905000" y="4114800"/>
            <a:ext cx="1676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838200" y="4419600"/>
            <a:ext cx="1456672"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cs typeface="Arial" pitchFamily="34" charset="0"/>
              </a:rPr>
              <a:t>Interactions</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xmlns="" val="2148882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0" y="-61556"/>
            <a:ext cx="9144000" cy="1200329"/>
          </a:xfrm>
          <a:prstGeom prst="rect">
            <a:avLst/>
          </a:prstGeom>
          <a:solidFill>
            <a:srgbClr val="ABDCD4"/>
          </a:solidFill>
        </p:spPr>
        <p:txBody>
          <a:bodyPr wrap="square" rtlCol="0">
            <a:spAutoFit/>
          </a:bodyPr>
          <a:lstStyle/>
          <a:p>
            <a:pPr algn="l"/>
            <a:r>
              <a:rPr lang="en-US" sz="3600" b="1" dirty="0" smtClean="0">
                <a:solidFill>
                  <a:schemeClr val="tx1">
                    <a:lumMod val="75000"/>
                    <a:lumOff val="25000"/>
                  </a:schemeClr>
                </a:solidFill>
                <a:latin typeface="Arial" pitchFamily="34" charset="0"/>
                <a:cs typeface="Arial" pitchFamily="34" charset="0"/>
              </a:rPr>
              <a:t>Facebook best practices: Metrics and Benchmarking</a:t>
            </a:r>
            <a:endParaRPr lang="en-US" sz="2800" b="1" dirty="0">
              <a:solidFill>
                <a:schemeClr val="tx1">
                  <a:lumMod val="75000"/>
                  <a:lumOff val="25000"/>
                </a:schemeClr>
              </a:solidFill>
              <a:latin typeface="Arial" pitchFamily="34" charset="0"/>
              <a:cs typeface="Arial" pitchFamily="34" charset="0"/>
            </a:endParaRPr>
          </a:p>
        </p:txBody>
      </p:sp>
      <p:pic>
        <p:nvPicPr>
          <p:cNvPr id="5" name="Content Placeholder 4"/>
          <p:cNvPicPr>
            <a:picLocks noGrp="1"/>
          </p:cNvPicPr>
          <p:nvPr>
            <p:ph idx="1"/>
          </p:nvPr>
        </p:nvPicPr>
        <p:blipFill>
          <a:blip r:embed="rId3" cstate="print"/>
          <a:stretch>
            <a:fillRect/>
          </a:stretch>
        </p:blipFill>
        <p:spPr>
          <a:xfrm>
            <a:off x="548922" y="1600200"/>
            <a:ext cx="8046156" cy="4525963"/>
          </a:xfrm>
          <a:prstGeom prst="rect">
            <a:avLst/>
          </a:prstGeom>
        </p:spPr>
      </p:pic>
      <p:cxnSp>
        <p:nvCxnSpPr>
          <p:cNvPr id="6" name="Straight Arrow Connector 5"/>
          <p:cNvCxnSpPr/>
          <p:nvPr/>
        </p:nvCxnSpPr>
        <p:spPr>
          <a:xfrm flipH="1">
            <a:off x="2514600" y="4267200"/>
            <a:ext cx="990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667000" y="2209800"/>
            <a:ext cx="10668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914400" y="2286000"/>
            <a:ext cx="17526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cs typeface="Arial" pitchFamily="34" charset="0"/>
              </a:rPr>
              <a:t>Demographics</a:t>
            </a:r>
            <a:endParaRPr lang="en-US" sz="1200" dirty="0">
              <a:latin typeface="Arial" pitchFamily="34" charset="0"/>
              <a:cs typeface="Arial" pitchFamily="34" charset="0"/>
            </a:endParaRPr>
          </a:p>
        </p:txBody>
      </p:sp>
      <p:sp>
        <p:nvSpPr>
          <p:cNvPr id="10" name="Oval 9"/>
          <p:cNvSpPr/>
          <p:nvPr/>
        </p:nvSpPr>
        <p:spPr>
          <a:xfrm>
            <a:off x="1447800" y="4800600"/>
            <a:ext cx="1219200" cy="5741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cs typeface="Arial" pitchFamily="34" charset="0"/>
              </a:rPr>
              <a:t>Activity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xmlns="" val="2613161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9144000" cy="1097280"/>
          </a:xfrm>
          <a:prstGeom prst="rect">
            <a:avLst/>
          </a:prstGeom>
          <a:solidFill>
            <a:srgbClr val="ABDCD4"/>
          </a:solidFill>
        </p:spPr>
        <p:txBody>
          <a:bodyPr wrap="square" rtlCol="0">
            <a:spAutoFit/>
          </a:bodyPr>
          <a:lstStyle/>
          <a:p>
            <a:endParaRPr lang="en-US" sz="3200" b="1" dirty="0" smtClean="0">
              <a:solidFill>
                <a:schemeClr val="tx1">
                  <a:lumMod val="65000"/>
                  <a:lumOff val="35000"/>
                </a:schemeClr>
              </a:solidFill>
              <a:latin typeface="Arial" pitchFamily="34" charset="0"/>
              <a:cs typeface="Arial" pitchFamily="34" charset="0"/>
            </a:endParaRPr>
          </a:p>
        </p:txBody>
      </p:sp>
      <p:pic>
        <p:nvPicPr>
          <p:cNvPr id="8" name="Picture 7" descr="logo.png"/>
          <p:cNvPicPr>
            <a:picLocks noChangeAspect="1"/>
          </p:cNvPicPr>
          <p:nvPr/>
        </p:nvPicPr>
        <p:blipFill>
          <a:blip r:embed="rId3" cstate="print"/>
          <a:stretch>
            <a:fillRect/>
          </a:stretch>
        </p:blipFill>
        <p:spPr>
          <a:xfrm>
            <a:off x="0" y="1"/>
            <a:ext cx="1524000" cy="1190420"/>
          </a:xfrm>
          <a:prstGeom prst="rect">
            <a:avLst/>
          </a:prstGeom>
        </p:spPr>
      </p:pic>
      <p:pic>
        <p:nvPicPr>
          <p:cNvPr id="5" name="Picture 4" descr="4-8-2011 10-42-47 AM.png"/>
          <p:cNvPicPr>
            <a:picLocks noChangeAspect="1"/>
          </p:cNvPicPr>
          <p:nvPr/>
        </p:nvPicPr>
        <p:blipFill>
          <a:blip r:embed="rId4" cstate="print"/>
          <a:stretch>
            <a:fillRect/>
          </a:stretch>
        </p:blipFill>
        <p:spPr>
          <a:xfrm>
            <a:off x="0" y="1447800"/>
            <a:ext cx="9144000" cy="5223831"/>
          </a:xfrm>
          <a:prstGeom prst="rect">
            <a:avLst/>
          </a:prstGeom>
        </p:spPr>
      </p:pic>
      <p:sp>
        <p:nvSpPr>
          <p:cNvPr id="9" name="Rectangle 46"/>
          <p:cNvSpPr txBox="1">
            <a:spLocks noChangeArrowheads="1"/>
          </p:cNvSpPr>
          <p:nvPr/>
        </p:nvSpPr>
        <p:spPr bwMode="auto">
          <a:xfrm>
            <a:off x="257175" y="381000"/>
            <a:ext cx="8610600" cy="381000"/>
          </a:xfrm>
          <a:prstGeom prst="rect">
            <a:avLst/>
          </a:prstGeom>
          <a:noFill/>
          <a:ln>
            <a:miter lim="800000"/>
            <a:headEnd/>
            <a:tailEnd/>
          </a:ln>
        </p:spPr>
        <p:txBody>
          <a:bodyPr vert="horz" wrap="square" lIns="91440" tIns="45720" rIns="91440" bIns="45720" numCol="1"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tx1">
                    <a:lumMod val="75000"/>
                    <a:lumOff val="25000"/>
                  </a:schemeClr>
                </a:solidFill>
                <a:latin typeface="Arial" pitchFamily="34" charset="0"/>
                <a:cs typeface="Arial" pitchFamily="34" charset="0"/>
              </a:rPr>
              <a:t>          Program Overview</a:t>
            </a:r>
            <a:endParaRPr lang="en-US" sz="36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3-2011 4-57-20 PM.png"/>
          <p:cNvPicPr>
            <a:picLocks noChangeAspect="1"/>
          </p:cNvPicPr>
          <p:nvPr/>
        </p:nvPicPr>
        <p:blipFill>
          <a:blip r:embed="rId3" cstate="print"/>
          <a:stretch>
            <a:fillRect/>
          </a:stretch>
        </p:blipFill>
        <p:spPr>
          <a:xfrm>
            <a:off x="2209800" y="1371600"/>
            <a:ext cx="4619048" cy="2847619"/>
          </a:xfrm>
          <a:prstGeom prst="rect">
            <a:avLst/>
          </a:prstGeom>
        </p:spPr>
      </p:pic>
      <p:sp>
        <p:nvSpPr>
          <p:cNvPr id="7" name="TextBox 6"/>
          <p:cNvSpPr txBox="1"/>
          <p:nvPr/>
        </p:nvSpPr>
        <p:spPr>
          <a:xfrm>
            <a:off x="533400" y="4343400"/>
            <a:ext cx="8258629" cy="830997"/>
          </a:xfrm>
          <a:prstGeom prst="rect">
            <a:avLst/>
          </a:prstGeom>
          <a:noFill/>
        </p:spPr>
        <p:txBody>
          <a:bodyPr wrap="square" rtlCol="0">
            <a:spAutoFit/>
          </a:bodyPr>
          <a:lstStyle/>
          <a:p>
            <a:r>
              <a:rPr lang="en-US" sz="2400" dirty="0" smtClean="0">
                <a:solidFill>
                  <a:prstClr val="black"/>
                </a:solidFill>
                <a:latin typeface="Arial" pitchFamily="34" charset="0"/>
                <a:cs typeface="Arial" pitchFamily="34" charset="0"/>
              </a:rPr>
              <a:t>Posts By Admin (37)  Divided by Total Number of Comments (206) = 5.5 comments per post</a:t>
            </a:r>
            <a:endParaRPr lang="en-US" sz="2400" dirty="0">
              <a:solidFill>
                <a:prstClr val="black"/>
              </a:solidFill>
              <a:latin typeface="Arial" pitchFamily="34" charset="0"/>
              <a:cs typeface="Arial" pitchFamily="34" charset="0"/>
            </a:endParaRPr>
          </a:p>
        </p:txBody>
      </p:sp>
      <p:pic>
        <p:nvPicPr>
          <p:cNvPr id="8" name="Picture 7" descr="5-3-2011 5-01-10 PM.png"/>
          <p:cNvPicPr>
            <a:picLocks noChangeAspect="1"/>
          </p:cNvPicPr>
          <p:nvPr/>
        </p:nvPicPr>
        <p:blipFill>
          <a:blip r:embed="rId4" cstate="print"/>
          <a:stretch>
            <a:fillRect/>
          </a:stretch>
        </p:blipFill>
        <p:spPr>
          <a:xfrm>
            <a:off x="4419600" y="5334000"/>
            <a:ext cx="4238096" cy="1323810"/>
          </a:xfrm>
          <a:prstGeom prst="rect">
            <a:avLst/>
          </a:prstGeom>
        </p:spPr>
      </p:pic>
      <p:sp>
        <p:nvSpPr>
          <p:cNvPr id="5" name="TextBox 4"/>
          <p:cNvSpPr txBox="1"/>
          <p:nvPr/>
        </p:nvSpPr>
        <p:spPr>
          <a:xfrm>
            <a:off x="0" y="-3"/>
            <a:ext cx="9144000" cy="1077218"/>
          </a:xfrm>
          <a:prstGeom prst="rect">
            <a:avLst/>
          </a:prstGeom>
          <a:solidFill>
            <a:srgbClr val="ABDCD4"/>
          </a:solidFill>
        </p:spPr>
        <p:txBody>
          <a:bodyPr wrap="square" rtlCol="0">
            <a:spAutoFit/>
          </a:bodyPr>
          <a:lstStyle/>
          <a:p>
            <a:r>
              <a:rPr lang="en-US" sz="3600" b="1" dirty="0" smtClean="0">
                <a:solidFill>
                  <a:prstClr val="black">
                    <a:lumMod val="75000"/>
                    <a:lumOff val="25000"/>
                  </a:prstClr>
                </a:solidFill>
                <a:latin typeface="Arial" pitchFamily="34" charset="0"/>
                <a:cs typeface="Arial" pitchFamily="34" charset="0"/>
              </a:rPr>
              <a:t>Facebook Measurement Tool</a:t>
            </a:r>
          </a:p>
          <a:p>
            <a:endParaRPr lang="en-US" sz="2800" b="1" dirty="0">
              <a:solidFill>
                <a:prstClr val="black">
                  <a:lumMod val="75000"/>
                  <a:lumOff val="25000"/>
                </a:prstClr>
              </a:solidFill>
              <a:latin typeface="Arial" pitchFamily="34" charset="0"/>
              <a:cs typeface="Arial" pitchFamily="34" charset="0"/>
            </a:endParaRPr>
          </a:p>
        </p:txBody>
      </p:sp>
    </p:spTree>
    <p:extLst>
      <p:ext uri="{BB962C8B-B14F-4D97-AF65-F5344CB8AC3E}">
        <p14:creationId xmlns:p14="http://schemas.microsoft.com/office/powerpoint/2010/main" xmlns="" val="15146207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latin typeface="Arial" pitchFamily="34" charset="0"/>
                <a:cs typeface="Arial" pitchFamily="34" charset="0"/>
              </a:rPr>
              <a:t>What did you learn today?</a:t>
            </a:r>
          </a:p>
          <a:p>
            <a:pPr marL="0" indent="0">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What is still not clear?</a:t>
            </a:r>
          </a:p>
          <a:p>
            <a:pPr marL="0" indent="0">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What do you need to move forward?</a:t>
            </a:r>
          </a:p>
          <a:p>
            <a:pPr marL="0" indent="0">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What is the most important thing you want to learn tomorrow?</a:t>
            </a:r>
            <a:endParaRPr lang="en-US" dirty="0">
              <a:latin typeface="Arial" pitchFamily="34" charset="0"/>
              <a:cs typeface="Arial" pitchFamily="34" charset="0"/>
            </a:endParaRPr>
          </a:p>
        </p:txBody>
      </p:sp>
      <p:sp>
        <p:nvSpPr>
          <p:cNvPr id="4" name="Title 3"/>
          <p:cNvSpPr txBox="1">
            <a:spLocks noGrp="1"/>
          </p:cNvSpPr>
          <p:nvPr>
            <p:ph type="title"/>
          </p:nvPr>
        </p:nvSpPr>
        <p:spPr>
          <a:xfrm>
            <a:off x="0" y="0"/>
            <a:ext cx="9144000" cy="1077218"/>
          </a:xfrm>
          <a:prstGeom prst="rect">
            <a:avLst/>
          </a:prstGeom>
          <a:solidFill>
            <a:srgbClr val="ABDCD4"/>
          </a:solidFill>
        </p:spPr>
        <p:txBody>
          <a:bodyPr wrap="square" rtlCol="0">
            <a:spAutoFit/>
          </a:bodyPr>
          <a:lstStyle/>
          <a:p>
            <a:pPr algn="l"/>
            <a:r>
              <a:rPr lang="en-US" sz="3600" b="1" dirty="0" smtClean="0">
                <a:solidFill>
                  <a:schemeClr val="tx1">
                    <a:lumMod val="75000"/>
                    <a:lumOff val="25000"/>
                  </a:schemeClr>
                </a:solidFill>
                <a:latin typeface="Arial" pitchFamily="34" charset="0"/>
                <a:cs typeface="Arial" pitchFamily="34" charset="0"/>
              </a:rPr>
              <a:t>Reflection and Closing </a:t>
            </a:r>
          </a:p>
          <a:p>
            <a:endParaRPr lang="en-US" sz="28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xmlns="" val="11880859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0" y="-1"/>
            <a:ext cx="9144000" cy="1097280"/>
          </a:xfrm>
          <a:prstGeom prst="rect">
            <a:avLst/>
          </a:prstGeom>
          <a:solidFill>
            <a:srgbClr val="ABDCD4"/>
          </a:solidFill>
        </p:spPr>
        <p:txBody>
          <a:bodyPr wrap="square" rtlCol="0">
            <a:spAutoFit/>
          </a:bodyPr>
          <a:lstStyle/>
          <a:p>
            <a:endParaRPr lang="en-US" sz="3200" b="1" dirty="0" smtClean="0">
              <a:solidFill>
                <a:prstClr val="black">
                  <a:lumMod val="65000"/>
                  <a:lumOff val="35000"/>
                </a:prstClr>
              </a:solidFill>
              <a:latin typeface="Arial" pitchFamily="34" charset="0"/>
              <a:cs typeface="Arial" pitchFamily="34" charset="0"/>
            </a:endParaRPr>
          </a:p>
        </p:txBody>
      </p:sp>
      <p:sp>
        <p:nvSpPr>
          <p:cNvPr id="3118" name="Rectangle 46"/>
          <p:cNvSpPr>
            <a:spLocks noGrp="1" noChangeArrowheads="1"/>
          </p:cNvSpPr>
          <p:nvPr>
            <p:ph type="title"/>
          </p:nvPr>
        </p:nvSpPr>
        <p:spPr bwMode="auto">
          <a:xfrm>
            <a:off x="257175" y="381000"/>
            <a:ext cx="8610600" cy="381000"/>
          </a:xfrm>
          <a:noFill/>
          <a:ln>
            <a:miter lim="800000"/>
            <a:headEnd/>
            <a:tailEnd/>
          </a:ln>
        </p:spPr>
        <p:txBody>
          <a:bodyPr vert="horz" wrap="square" lIns="91440" tIns="45720" rIns="91440" bIns="45720" numCol="1" anchor="ctr" anchorCtr="0" compatLnSpc="1">
            <a:prstTxWarp prst="textNoShape">
              <a:avLst/>
            </a:prstTxWarp>
            <a:noAutofit/>
          </a:bodyPr>
          <a:lstStyle/>
          <a:p>
            <a:pPr algn="l"/>
            <a:r>
              <a:rPr lang="en-US" sz="3600" dirty="0" smtClean="0">
                <a:solidFill>
                  <a:schemeClr val="tx1">
                    <a:lumMod val="75000"/>
                    <a:lumOff val="25000"/>
                  </a:schemeClr>
                </a:solidFill>
                <a:latin typeface="Arial" pitchFamily="34" charset="0"/>
                <a:cs typeface="Arial" pitchFamily="34" charset="0"/>
              </a:rPr>
              <a:t>Day Two: Agenda</a:t>
            </a:r>
            <a:endParaRPr lang="en-US" sz="3600" dirty="0">
              <a:solidFill>
                <a:schemeClr val="tx1">
                  <a:lumMod val="75000"/>
                  <a:lumOff val="25000"/>
                </a:schemeClr>
              </a:solidFill>
              <a:latin typeface="Arial" pitchFamily="34" charset="0"/>
              <a:cs typeface="Arial" pitchFamily="34" charset="0"/>
            </a:endParaRPr>
          </a:p>
        </p:txBody>
      </p:sp>
      <p:sp>
        <p:nvSpPr>
          <p:cNvPr id="3261" name="Text Box 189"/>
          <p:cNvSpPr txBox="1">
            <a:spLocks noChangeArrowheads="1"/>
          </p:cNvSpPr>
          <p:nvPr/>
        </p:nvSpPr>
        <p:spPr bwMode="auto">
          <a:xfrm>
            <a:off x="7086600" y="1665288"/>
            <a:ext cx="1752600" cy="276999"/>
          </a:xfrm>
          <a:prstGeom prst="rect">
            <a:avLst/>
          </a:prstGeom>
          <a:noFill/>
          <a:ln w="9525">
            <a:noFill/>
            <a:miter lim="800000"/>
            <a:headEnd/>
            <a:tailEnd/>
          </a:ln>
          <a:effectLst/>
        </p:spPr>
        <p:txBody>
          <a:bodyPr>
            <a:spAutoFit/>
          </a:bodyPr>
          <a:lstStyle/>
          <a:p>
            <a:pPr marL="168275" indent="-168275" defTabSz="168275">
              <a:spcBef>
                <a:spcPct val="50000"/>
              </a:spcBef>
              <a:buFontTx/>
              <a:buChar char="•"/>
            </a:pPr>
            <a:endParaRPr lang="en-US" sz="1200" dirty="0">
              <a:solidFill>
                <a:prstClr val="black"/>
              </a:solidFill>
              <a:latin typeface="Arial" pitchFamily="34" charset="0"/>
            </a:endParaRPr>
          </a:p>
        </p:txBody>
      </p:sp>
      <p:grpSp>
        <p:nvGrpSpPr>
          <p:cNvPr id="2" name="Group 3"/>
          <p:cNvGrpSpPr/>
          <p:nvPr/>
        </p:nvGrpSpPr>
        <p:grpSpPr>
          <a:xfrm>
            <a:off x="187325" y="1352996"/>
            <a:ext cx="8985250" cy="5160348"/>
            <a:chOff x="187325" y="1352996"/>
            <a:chExt cx="8985250" cy="5160348"/>
          </a:xfrm>
        </p:grpSpPr>
        <p:pic>
          <p:nvPicPr>
            <p:cNvPr id="3244" name="Picture 172" descr="MeetRoomWalls"/>
            <p:cNvPicPr>
              <a:picLocks noChangeAspect="1" noChangeArrowheads="1"/>
            </p:cNvPicPr>
            <p:nvPr/>
          </p:nvPicPr>
          <p:blipFill>
            <a:blip r:embed="rId3" cstate="print"/>
            <a:srcRect/>
            <a:stretch>
              <a:fillRect/>
            </a:stretch>
          </p:blipFill>
          <p:spPr bwMode="auto">
            <a:xfrm>
              <a:off x="2720975" y="1352996"/>
              <a:ext cx="6451600" cy="4826000"/>
            </a:xfrm>
            <a:prstGeom prst="rect">
              <a:avLst/>
            </a:prstGeom>
            <a:noFill/>
          </p:spPr>
        </p:pic>
        <p:pic>
          <p:nvPicPr>
            <p:cNvPr id="3245" name="Picture 173" descr="MeetRoomAgenda"/>
            <p:cNvPicPr>
              <a:picLocks noChangeAspect="1" noChangeArrowheads="1"/>
            </p:cNvPicPr>
            <p:nvPr/>
          </p:nvPicPr>
          <p:blipFill>
            <a:blip r:embed="rId4" cstate="print"/>
            <a:srcRect/>
            <a:stretch>
              <a:fillRect/>
            </a:stretch>
          </p:blipFill>
          <p:spPr bwMode="auto">
            <a:xfrm>
              <a:off x="187325" y="1484144"/>
              <a:ext cx="3060700" cy="5029200"/>
            </a:xfrm>
            <a:prstGeom prst="rect">
              <a:avLst/>
            </a:prstGeom>
            <a:noFill/>
          </p:spPr>
        </p:pic>
        <p:sp>
          <p:nvSpPr>
            <p:cNvPr id="3264" name="Text Box 192"/>
            <p:cNvSpPr txBox="1">
              <a:spLocks noChangeArrowheads="1"/>
            </p:cNvSpPr>
            <p:nvPr/>
          </p:nvSpPr>
          <p:spPr bwMode="auto">
            <a:xfrm>
              <a:off x="733425" y="2195066"/>
              <a:ext cx="1174750" cy="366713"/>
            </a:xfrm>
            <a:prstGeom prst="rect">
              <a:avLst/>
            </a:prstGeom>
            <a:noFill/>
            <a:ln w="9525">
              <a:noFill/>
              <a:miter lim="800000"/>
              <a:headEnd/>
              <a:tailEnd/>
            </a:ln>
            <a:effectLst/>
          </p:spPr>
          <p:txBody>
            <a:bodyPr wrap="none">
              <a:spAutoFit/>
            </a:bodyPr>
            <a:lstStyle/>
            <a:p>
              <a:r>
                <a:rPr lang="en-US" b="1" i="1" dirty="0">
                  <a:solidFill>
                    <a:prstClr val="black"/>
                  </a:solidFill>
                  <a:latin typeface="Arial" pitchFamily="34" charset="0"/>
                </a:rPr>
                <a:t>AGENDA</a:t>
              </a:r>
              <a:endParaRPr lang="en-US" dirty="0">
                <a:solidFill>
                  <a:prstClr val="black"/>
                </a:solidFill>
                <a:latin typeface="Arial" pitchFamily="34" charset="0"/>
              </a:endParaRPr>
            </a:p>
          </p:txBody>
        </p:sp>
        <p:sp>
          <p:nvSpPr>
            <p:cNvPr id="3265" name="Oval 193"/>
            <p:cNvSpPr>
              <a:spLocks noChangeArrowheads="1"/>
            </p:cNvSpPr>
            <p:nvPr/>
          </p:nvSpPr>
          <p:spPr bwMode="auto">
            <a:xfrm>
              <a:off x="600075" y="2295079"/>
              <a:ext cx="146050" cy="146050"/>
            </a:xfrm>
            <a:prstGeom prst="ellipse">
              <a:avLst/>
            </a:prstGeom>
            <a:solidFill>
              <a:srgbClr val="F00000"/>
            </a:solidFill>
            <a:ln w="14224">
              <a:solidFill>
                <a:schemeClr val="tx1"/>
              </a:solidFill>
              <a:round/>
              <a:headEnd/>
              <a:tailEnd/>
            </a:ln>
            <a:effectLst/>
          </p:spPr>
          <p:txBody>
            <a:bodyPr wrap="none" anchor="ctr"/>
            <a:lstStyle/>
            <a:p>
              <a:endParaRPr lang="en-US" dirty="0">
                <a:solidFill>
                  <a:prstClr val="black"/>
                </a:solidFill>
              </a:endParaRPr>
            </a:p>
          </p:txBody>
        </p:sp>
        <p:sp>
          <p:nvSpPr>
            <p:cNvPr id="3270" name="Text Box 198"/>
            <p:cNvSpPr txBox="1">
              <a:spLocks noChangeArrowheads="1"/>
            </p:cNvSpPr>
            <p:nvPr/>
          </p:nvSpPr>
          <p:spPr bwMode="auto">
            <a:xfrm>
              <a:off x="6969125" y="1928366"/>
              <a:ext cx="1504950" cy="366713"/>
            </a:xfrm>
            <a:prstGeom prst="rect">
              <a:avLst/>
            </a:prstGeom>
            <a:noFill/>
            <a:ln w="9525">
              <a:noFill/>
              <a:miter lim="800000"/>
              <a:headEnd/>
              <a:tailEnd/>
            </a:ln>
            <a:effectLst/>
          </p:spPr>
          <p:txBody>
            <a:bodyPr wrap="none">
              <a:spAutoFit/>
            </a:bodyPr>
            <a:lstStyle/>
            <a:p>
              <a:r>
                <a:rPr lang="en-US" b="1" i="1" dirty="0">
                  <a:solidFill>
                    <a:prstClr val="black"/>
                  </a:solidFill>
                  <a:latin typeface="Arial" pitchFamily="34" charset="0"/>
                </a:rPr>
                <a:t>OUTCOMES</a:t>
              </a:r>
              <a:endParaRPr lang="en-US" dirty="0">
                <a:solidFill>
                  <a:prstClr val="black"/>
                </a:solidFill>
                <a:latin typeface="Arial" pitchFamily="34" charset="0"/>
              </a:endParaRPr>
            </a:p>
          </p:txBody>
        </p:sp>
        <p:sp>
          <p:nvSpPr>
            <p:cNvPr id="3271" name="Oval 199"/>
            <p:cNvSpPr>
              <a:spLocks noChangeArrowheads="1"/>
            </p:cNvSpPr>
            <p:nvPr/>
          </p:nvSpPr>
          <p:spPr bwMode="auto">
            <a:xfrm>
              <a:off x="6837362" y="2036316"/>
              <a:ext cx="146050" cy="146050"/>
            </a:xfrm>
            <a:prstGeom prst="ellipse">
              <a:avLst/>
            </a:prstGeom>
            <a:solidFill>
              <a:srgbClr val="F00000"/>
            </a:solidFill>
            <a:ln w="14224">
              <a:solidFill>
                <a:schemeClr val="tx1"/>
              </a:solidFill>
              <a:round/>
              <a:headEnd/>
              <a:tailEnd/>
            </a:ln>
            <a:effectLst/>
          </p:spPr>
          <p:txBody>
            <a:bodyPr wrap="none" anchor="ctr"/>
            <a:lstStyle/>
            <a:p>
              <a:endParaRPr lang="en-US" dirty="0">
                <a:solidFill>
                  <a:prstClr val="black"/>
                </a:solidFill>
              </a:endParaRPr>
            </a:p>
          </p:txBody>
        </p:sp>
        <p:pic>
          <p:nvPicPr>
            <p:cNvPr id="3246" name="Picture 174" descr="MeetRoomTable"/>
            <p:cNvPicPr>
              <a:picLocks noChangeAspect="1" noChangeArrowheads="1"/>
            </p:cNvPicPr>
            <p:nvPr/>
          </p:nvPicPr>
          <p:blipFill>
            <a:blip r:embed="rId5" cstate="print"/>
            <a:srcRect/>
            <a:stretch>
              <a:fillRect/>
            </a:stretch>
          </p:blipFill>
          <p:spPr bwMode="auto">
            <a:xfrm>
              <a:off x="3267075" y="3784431"/>
              <a:ext cx="4914900" cy="2520950"/>
            </a:xfrm>
            <a:prstGeom prst="rect">
              <a:avLst/>
            </a:prstGeom>
            <a:noFill/>
          </p:spPr>
        </p:pic>
        <p:sp>
          <p:nvSpPr>
            <p:cNvPr id="3276" name="Text Box 204"/>
            <p:cNvSpPr txBox="1">
              <a:spLocks noChangeArrowheads="1"/>
            </p:cNvSpPr>
            <p:nvPr/>
          </p:nvSpPr>
          <p:spPr bwMode="auto">
            <a:xfrm>
              <a:off x="3990975" y="4705796"/>
              <a:ext cx="2438400" cy="1600438"/>
            </a:xfrm>
            <a:prstGeom prst="rect">
              <a:avLst/>
            </a:prstGeom>
            <a:noFill/>
            <a:ln w="9525">
              <a:noFill/>
              <a:miter lim="800000"/>
              <a:headEnd/>
              <a:tailEnd/>
            </a:ln>
            <a:effectLst/>
          </p:spPr>
          <p:txBody>
            <a:bodyPr wrap="square">
              <a:spAutoFit/>
            </a:bodyPr>
            <a:lstStyle/>
            <a:p>
              <a:pPr marL="168275" indent="-168275" defTabSz="168275">
                <a:spcBef>
                  <a:spcPct val="50000"/>
                </a:spcBef>
                <a:buFontTx/>
                <a:buChar char="•"/>
              </a:pPr>
              <a:r>
                <a:rPr lang="en-US" sz="1400" dirty="0" smtClean="0">
                  <a:solidFill>
                    <a:prstClr val="black"/>
                  </a:solidFill>
                </a:rPr>
                <a:t>Thinking over your Facebook Content</a:t>
              </a:r>
            </a:p>
            <a:p>
              <a:pPr marL="168275" indent="-168275" defTabSz="168275">
                <a:spcBef>
                  <a:spcPct val="50000"/>
                </a:spcBef>
                <a:buFontTx/>
                <a:buChar char="•"/>
              </a:pPr>
              <a:r>
                <a:rPr lang="en-US" sz="1400" dirty="0" smtClean="0">
                  <a:solidFill>
                    <a:prstClr val="black"/>
                  </a:solidFill>
                </a:rPr>
                <a:t>Building networks through Twitter</a:t>
              </a:r>
            </a:p>
            <a:p>
              <a:pPr marL="168275" indent="-168275" defTabSz="168275">
                <a:spcBef>
                  <a:spcPct val="50000"/>
                </a:spcBef>
                <a:buFontTx/>
                <a:buChar char="•"/>
              </a:pPr>
              <a:r>
                <a:rPr lang="en-US" sz="1400" dirty="0" smtClean="0">
                  <a:solidFill>
                    <a:prstClr val="black"/>
                  </a:solidFill>
                </a:rPr>
                <a:t>Listening and talking on Twitter</a:t>
              </a:r>
            </a:p>
          </p:txBody>
        </p:sp>
        <p:sp>
          <p:nvSpPr>
            <p:cNvPr id="3277" name="Text Box 205"/>
            <p:cNvSpPr txBox="1">
              <a:spLocks noChangeArrowheads="1"/>
            </p:cNvSpPr>
            <p:nvPr/>
          </p:nvSpPr>
          <p:spPr bwMode="auto">
            <a:xfrm>
              <a:off x="4371975" y="4350196"/>
              <a:ext cx="1261884" cy="369332"/>
            </a:xfrm>
            <a:prstGeom prst="rect">
              <a:avLst/>
            </a:prstGeom>
            <a:noFill/>
            <a:ln w="9525">
              <a:noFill/>
              <a:miter lim="800000"/>
              <a:headEnd/>
              <a:tailEnd/>
            </a:ln>
            <a:effectLst/>
          </p:spPr>
          <p:txBody>
            <a:bodyPr wrap="none">
              <a:spAutoFit/>
            </a:bodyPr>
            <a:lstStyle/>
            <a:p>
              <a:r>
                <a:rPr lang="en-US" b="1" i="1" dirty="0" smtClean="0">
                  <a:solidFill>
                    <a:prstClr val="black"/>
                  </a:solidFill>
                  <a:latin typeface="Arial" pitchFamily="34" charset="0"/>
                </a:rPr>
                <a:t>FRAMING</a:t>
              </a:r>
              <a:endParaRPr lang="en-US" b="1" i="1" dirty="0">
                <a:solidFill>
                  <a:prstClr val="black"/>
                </a:solidFill>
                <a:latin typeface="Arial" pitchFamily="34" charset="0"/>
              </a:endParaRPr>
            </a:p>
          </p:txBody>
        </p:sp>
        <p:sp>
          <p:nvSpPr>
            <p:cNvPr id="3278" name="Oval 206"/>
            <p:cNvSpPr>
              <a:spLocks noChangeArrowheads="1"/>
            </p:cNvSpPr>
            <p:nvPr/>
          </p:nvSpPr>
          <p:spPr bwMode="auto">
            <a:xfrm>
              <a:off x="4235450" y="4450209"/>
              <a:ext cx="146050" cy="146050"/>
            </a:xfrm>
            <a:prstGeom prst="ellipse">
              <a:avLst/>
            </a:prstGeom>
            <a:solidFill>
              <a:srgbClr val="F00000"/>
            </a:solidFill>
            <a:ln w="14224">
              <a:solidFill>
                <a:schemeClr val="tx1"/>
              </a:solidFill>
              <a:round/>
              <a:headEnd/>
              <a:tailEnd/>
            </a:ln>
            <a:effectLst/>
          </p:spPr>
          <p:txBody>
            <a:bodyPr wrap="none" anchor="ctr"/>
            <a:lstStyle/>
            <a:p>
              <a:endParaRPr lang="en-US" dirty="0">
                <a:solidFill>
                  <a:prstClr val="black"/>
                </a:solidFill>
              </a:endParaRPr>
            </a:p>
          </p:txBody>
        </p:sp>
        <p:sp>
          <p:nvSpPr>
            <p:cNvPr id="24" name="TextBox 23"/>
            <p:cNvSpPr txBox="1"/>
            <p:nvPr/>
          </p:nvSpPr>
          <p:spPr>
            <a:xfrm>
              <a:off x="6629400" y="2283054"/>
              <a:ext cx="2057400" cy="1384995"/>
            </a:xfrm>
            <a:prstGeom prst="rect">
              <a:avLst/>
            </a:prstGeom>
            <a:noFill/>
          </p:spPr>
          <p:txBody>
            <a:bodyPr wrap="square" rtlCol="0">
              <a:spAutoFit/>
            </a:bodyPr>
            <a:lstStyle/>
            <a:p>
              <a:pPr algn="ctr"/>
              <a:r>
                <a:rPr lang="en-US" sz="1400" dirty="0" smtClean="0">
                  <a:solidFill>
                    <a:prstClr val="black"/>
                  </a:solidFill>
                </a:rPr>
                <a:t>Leave the room ready to set up Twitter accounts and adjust the privacy settings so you can do so safely.</a:t>
              </a:r>
            </a:p>
            <a:p>
              <a:pPr algn="ctr"/>
              <a:endParaRPr lang="en-US" sz="1400" dirty="0">
                <a:solidFill>
                  <a:prstClr val="black"/>
                </a:solidFill>
              </a:endParaRPr>
            </a:p>
          </p:txBody>
        </p:sp>
        <p:pic>
          <p:nvPicPr>
            <p:cNvPr id="19" name="Picture 18" descr="logo.png"/>
            <p:cNvPicPr>
              <a:picLocks noChangeAspect="1"/>
            </p:cNvPicPr>
            <p:nvPr/>
          </p:nvPicPr>
          <p:blipFill>
            <a:blip r:embed="rId6" cstate="print"/>
            <a:stretch>
              <a:fillRect/>
            </a:stretch>
          </p:blipFill>
          <p:spPr>
            <a:xfrm>
              <a:off x="3533775" y="1733996"/>
              <a:ext cx="1853503" cy="1447800"/>
            </a:xfrm>
            <a:prstGeom prst="rect">
              <a:avLst/>
            </a:prstGeom>
          </p:spPr>
        </p:pic>
        <p:sp>
          <p:nvSpPr>
            <p:cNvPr id="20" name="TextBox 19"/>
            <p:cNvSpPr txBox="1"/>
            <p:nvPr/>
          </p:nvSpPr>
          <p:spPr>
            <a:xfrm>
              <a:off x="600075" y="2714179"/>
              <a:ext cx="2057400" cy="2462213"/>
            </a:xfrm>
            <a:prstGeom prst="rect">
              <a:avLst/>
            </a:prstGeom>
            <a:noFill/>
          </p:spPr>
          <p:txBody>
            <a:bodyPr wrap="square" rtlCol="0">
              <a:spAutoFit/>
            </a:bodyPr>
            <a:lstStyle/>
            <a:p>
              <a:r>
                <a:rPr lang="en-US" sz="1400" dirty="0" smtClean="0">
                  <a:solidFill>
                    <a:prstClr val="black"/>
                  </a:solidFill>
                </a:rPr>
                <a:t>Facebook Engagement Strategies</a:t>
              </a:r>
            </a:p>
            <a:p>
              <a:endParaRPr lang="en-US" sz="1400" dirty="0" smtClean="0">
                <a:solidFill>
                  <a:prstClr val="black"/>
                </a:solidFill>
              </a:endParaRPr>
            </a:p>
            <a:p>
              <a:r>
                <a:rPr lang="en-US" sz="1400" dirty="0" smtClean="0">
                  <a:solidFill>
                    <a:prstClr val="black"/>
                  </a:solidFill>
                </a:rPr>
                <a:t>Introduction, Overview, and Icebreaker</a:t>
              </a:r>
            </a:p>
            <a:p>
              <a:endParaRPr lang="en-US" sz="1400" dirty="0" smtClean="0">
                <a:solidFill>
                  <a:prstClr val="black"/>
                </a:solidFill>
              </a:endParaRPr>
            </a:p>
            <a:p>
              <a:r>
                <a:rPr lang="en-US" sz="1400" dirty="0" smtClean="0">
                  <a:solidFill>
                    <a:prstClr val="black"/>
                  </a:solidFill>
                </a:rPr>
                <a:t>Twitter Best Practices</a:t>
              </a:r>
            </a:p>
            <a:p>
              <a:endParaRPr lang="en-US" sz="1400" dirty="0" smtClean="0">
                <a:solidFill>
                  <a:prstClr val="black"/>
                </a:solidFill>
              </a:endParaRPr>
            </a:p>
            <a:p>
              <a:r>
                <a:rPr lang="en-US" sz="1400" dirty="0" smtClean="0">
                  <a:solidFill>
                    <a:prstClr val="black"/>
                  </a:solidFill>
                </a:rPr>
                <a:t>Hands On Time</a:t>
              </a:r>
            </a:p>
            <a:p>
              <a:endParaRPr lang="en-US" sz="1400" dirty="0" smtClean="0">
                <a:solidFill>
                  <a:prstClr val="black"/>
                </a:solidFill>
              </a:endParaRPr>
            </a:p>
            <a:p>
              <a:r>
                <a:rPr lang="en-US" sz="1400" dirty="0" smtClean="0">
                  <a:solidFill>
                    <a:prstClr val="black"/>
                  </a:solidFill>
                </a:rPr>
                <a:t>Reflection</a:t>
              </a:r>
            </a:p>
          </p:txBody>
        </p:sp>
      </p:grpSp>
    </p:spTree>
    <p:extLst>
      <p:ext uri="{BB962C8B-B14F-4D97-AF65-F5344CB8AC3E}">
        <p14:creationId xmlns:p14="http://schemas.microsoft.com/office/powerpoint/2010/main" xmlns="" val="2906315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752600"/>
            <a:ext cx="7924800" cy="954107"/>
          </a:xfrm>
          <a:prstGeom prst="rect">
            <a:avLst/>
          </a:prstGeom>
          <a:noFill/>
        </p:spPr>
        <p:txBody>
          <a:bodyPr wrap="square" rtlCol="0">
            <a:spAutoFit/>
          </a:bodyPr>
          <a:lstStyle/>
          <a:p>
            <a:r>
              <a:rPr lang="en-US" sz="2800" dirty="0" smtClean="0">
                <a:solidFill>
                  <a:prstClr val="black"/>
                </a:solidFill>
                <a:latin typeface="Arial" pitchFamily="34" charset="0"/>
                <a:cs typeface="Arial" pitchFamily="34" charset="0"/>
              </a:rPr>
              <a:t/>
            </a:r>
            <a:br>
              <a:rPr lang="en-US" sz="2800" dirty="0" smtClean="0">
                <a:solidFill>
                  <a:prstClr val="black"/>
                </a:solidFill>
                <a:latin typeface="Arial" pitchFamily="34" charset="0"/>
                <a:cs typeface="Arial" pitchFamily="34" charset="0"/>
              </a:rPr>
            </a:br>
            <a:endParaRPr lang="en-US" sz="2800" dirty="0">
              <a:solidFill>
                <a:prstClr val="black"/>
              </a:solidFill>
              <a:latin typeface="Arial" pitchFamily="34" charset="0"/>
              <a:cs typeface="Arial" pitchFamily="34" charset="0"/>
            </a:endParaRPr>
          </a:p>
        </p:txBody>
      </p:sp>
      <p:sp>
        <p:nvSpPr>
          <p:cNvPr id="5" name="TextBox 4"/>
          <p:cNvSpPr txBox="1"/>
          <p:nvPr/>
        </p:nvSpPr>
        <p:spPr>
          <a:xfrm>
            <a:off x="838200" y="2229653"/>
            <a:ext cx="7467600" cy="3385542"/>
          </a:xfrm>
          <a:prstGeom prst="rect">
            <a:avLst/>
          </a:prstGeom>
          <a:noFill/>
        </p:spPr>
        <p:txBody>
          <a:bodyPr wrap="square" rtlCol="0">
            <a:spAutoFit/>
          </a:bodyPr>
          <a:lstStyle/>
          <a:p>
            <a:pPr marL="457200" indent="-457200">
              <a:buFont typeface="Arial" pitchFamily="34" charset="0"/>
              <a:buChar char="•"/>
            </a:pPr>
            <a:r>
              <a:rPr lang="en-US" sz="2800" dirty="0" smtClean="0">
                <a:solidFill>
                  <a:prstClr val="black"/>
                </a:solidFill>
                <a:latin typeface="Arial" pitchFamily="34" charset="0"/>
                <a:cs typeface="Arial" pitchFamily="34" charset="0"/>
              </a:rPr>
              <a:t>To learn Facebook engagement strategies</a:t>
            </a:r>
          </a:p>
          <a:p>
            <a:endParaRPr lang="en-US" sz="2800" dirty="0" smtClean="0">
              <a:solidFill>
                <a:prstClr val="black"/>
              </a:solidFill>
              <a:latin typeface="Arial" pitchFamily="34" charset="0"/>
              <a:cs typeface="Arial" pitchFamily="34" charset="0"/>
            </a:endParaRPr>
          </a:p>
          <a:p>
            <a:pPr marL="457200" indent="-457200">
              <a:buFont typeface="Arial" pitchFamily="34" charset="0"/>
              <a:buChar char="•"/>
            </a:pPr>
            <a:r>
              <a:rPr lang="en-US" sz="2800" dirty="0" smtClean="0">
                <a:solidFill>
                  <a:prstClr val="black"/>
                </a:solidFill>
                <a:latin typeface="Arial" pitchFamily="34" charset="0"/>
                <a:cs typeface="Arial" pitchFamily="34" charset="0"/>
              </a:rPr>
              <a:t>To learn to use Twitter effectively to support NGO’s social media strategy plan</a:t>
            </a:r>
          </a:p>
          <a:p>
            <a:endParaRPr lang="en-US" sz="2800" dirty="0" smtClean="0">
              <a:solidFill>
                <a:prstClr val="black"/>
              </a:solidFill>
              <a:latin typeface="Arial" pitchFamily="34" charset="0"/>
              <a:cs typeface="Arial" pitchFamily="34" charset="0"/>
            </a:endParaRPr>
          </a:p>
          <a:p>
            <a:pPr marL="457200" indent="-457200">
              <a:buFont typeface="Arial" pitchFamily="34" charset="0"/>
              <a:buChar char="•"/>
            </a:pPr>
            <a:r>
              <a:rPr lang="en-US" sz="2800" dirty="0" smtClean="0">
                <a:solidFill>
                  <a:prstClr val="black"/>
                </a:solidFill>
                <a:latin typeface="Arial" pitchFamily="34" charset="0"/>
                <a:cs typeface="Arial" pitchFamily="34" charset="0"/>
              </a:rPr>
              <a:t>To  learn how to use Twitter best practices to achieve results </a:t>
            </a:r>
          </a:p>
          <a:p>
            <a:endParaRPr lang="en-US" dirty="0">
              <a:solidFill>
                <a:prstClr val="black"/>
              </a:solidFill>
            </a:endParaRPr>
          </a:p>
        </p:txBody>
      </p:sp>
      <p:sp>
        <p:nvSpPr>
          <p:cNvPr id="6" name="TextBox 5"/>
          <p:cNvSpPr txBox="1"/>
          <p:nvPr/>
        </p:nvSpPr>
        <p:spPr>
          <a:xfrm>
            <a:off x="0" y="0"/>
            <a:ext cx="9144000" cy="1097280"/>
          </a:xfrm>
          <a:prstGeom prst="rect">
            <a:avLst/>
          </a:prstGeom>
          <a:solidFill>
            <a:srgbClr val="ABDCD4"/>
          </a:solidFill>
        </p:spPr>
        <p:txBody>
          <a:bodyPr wrap="square" rtlCol="0">
            <a:spAutoFit/>
          </a:bodyPr>
          <a:lstStyle/>
          <a:p>
            <a:endParaRPr lang="en-US" sz="3200" b="1" dirty="0" smtClean="0">
              <a:solidFill>
                <a:prstClr val="black">
                  <a:lumMod val="65000"/>
                  <a:lumOff val="35000"/>
                </a:prstClr>
              </a:solidFill>
              <a:latin typeface="Arial" pitchFamily="34" charset="0"/>
              <a:cs typeface="Arial" pitchFamily="34" charset="0"/>
            </a:endParaRPr>
          </a:p>
        </p:txBody>
      </p:sp>
      <p:sp>
        <p:nvSpPr>
          <p:cNvPr id="7" name="Rectangle 46"/>
          <p:cNvSpPr txBox="1">
            <a:spLocks noChangeArrowheads="1"/>
          </p:cNvSpPr>
          <p:nvPr/>
        </p:nvSpPr>
        <p:spPr bwMode="auto">
          <a:xfrm>
            <a:off x="257175" y="381001"/>
            <a:ext cx="8610600" cy="381000"/>
          </a:xfrm>
          <a:prstGeom prst="rect">
            <a:avLst/>
          </a:prstGeom>
          <a:noFill/>
          <a:ln>
            <a:miter lim="800000"/>
            <a:headEnd/>
            <a:tailEnd/>
          </a:ln>
        </p:spPr>
        <p:txBody>
          <a:bodyPr vert="horz" wrap="square" lIns="91440" tIns="45720" rIns="91440" bIns="45720" numCol="1"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prstClr val="black">
                    <a:lumMod val="75000"/>
                    <a:lumOff val="25000"/>
                  </a:prstClr>
                </a:solidFill>
                <a:latin typeface="Arial" pitchFamily="34" charset="0"/>
                <a:cs typeface="Arial" pitchFamily="34" charset="0"/>
              </a:rPr>
              <a:t>Day Two: Learning Objectives</a:t>
            </a:r>
            <a:endParaRPr lang="en-US" sz="3600" dirty="0">
              <a:solidFill>
                <a:prstClr val="black">
                  <a:lumMod val="75000"/>
                  <a:lumOff val="25000"/>
                </a:prstClr>
              </a:solidFill>
              <a:latin typeface="Arial" pitchFamily="34" charset="0"/>
              <a:cs typeface="Arial" pitchFamily="34" charset="0"/>
            </a:endParaRPr>
          </a:p>
        </p:txBody>
      </p:sp>
    </p:spTree>
    <p:extLst>
      <p:ext uri="{BB962C8B-B14F-4D97-AF65-F5344CB8AC3E}">
        <p14:creationId xmlns:p14="http://schemas.microsoft.com/office/powerpoint/2010/main" xmlns="" val="950411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b="1" dirty="0" smtClean="0">
                <a:latin typeface="Arial" pitchFamily="34" charset="0"/>
                <a:cs typeface="Arial" pitchFamily="34" charset="0"/>
              </a:rPr>
              <a:t>Thoughts &amp; Questions</a:t>
            </a:r>
          </a:p>
          <a:p>
            <a:pPr marL="0" indent="0">
              <a:buNone/>
            </a:pPr>
            <a:endParaRPr lang="en-US" sz="2800" b="1" dirty="0" smtClean="0">
              <a:latin typeface="Arial" pitchFamily="34" charset="0"/>
              <a:cs typeface="Arial" pitchFamily="34" charset="0"/>
            </a:endParaRPr>
          </a:p>
          <a:p>
            <a:r>
              <a:rPr lang="en-US" sz="2800" dirty="0" smtClean="0">
                <a:latin typeface="Arial" pitchFamily="34" charset="0"/>
                <a:cs typeface="Arial" pitchFamily="34" charset="0"/>
              </a:rPr>
              <a:t>Facebook Pages or Groups</a:t>
            </a:r>
          </a:p>
          <a:p>
            <a:r>
              <a:rPr lang="en-US" sz="2800" dirty="0" smtClean="0">
                <a:latin typeface="Arial" pitchFamily="34" charset="0"/>
                <a:cs typeface="Arial" pitchFamily="34" charset="0"/>
              </a:rPr>
              <a:t>Managing the Page as Admin</a:t>
            </a:r>
          </a:p>
          <a:p>
            <a:r>
              <a:rPr lang="en-US" sz="2800" dirty="0" smtClean="0">
                <a:latin typeface="Arial" pitchFamily="34" charset="0"/>
                <a:cs typeface="Arial" pitchFamily="34" charset="0"/>
              </a:rPr>
              <a:t>Viewing and comprehending Insights on the Page</a:t>
            </a:r>
            <a:endParaRPr lang="en-US" sz="2800" dirty="0">
              <a:latin typeface="Arial" pitchFamily="34" charset="0"/>
              <a:cs typeface="Arial" pitchFamily="34" charset="0"/>
            </a:endParaRPr>
          </a:p>
        </p:txBody>
      </p:sp>
      <p:sp>
        <p:nvSpPr>
          <p:cNvPr id="4" name="Title 3"/>
          <p:cNvSpPr txBox="1">
            <a:spLocks noGrp="1"/>
          </p:cNvSpPr>
          <p:nvPr>
            <p:ph type="title"/>
          </p:nvPr>
        </p:nvSpPr>
        <p:spPr>
          <a:xfrm>
            <a:off x="0" y="0"/>
            <a:ext cx="9144000" cy="1077218"/>
          </a:xfrm>
          <a:prstGeom prst="rect">
            <a:avLst/>
          </a:prstGeom>
          <a:solidFill>
            <a:srgbClr val="ABDCD4"/>
          </a:solidFill>
        </p:spPr>
        <p:txBody>
          <a:bodyPr wrap="square" rtlCol="0">
            <a:spAutoFit/>
          </a:bodyPr>
          <a:lstStyle/>
          <a:p>
            <a:r>
              <a:rPr lang="en-US" sz="3600" b="1" dirty="0" smtClean="0">
                <a:solidFill>
                  <a:schemeClr val="tx1">
                    <a:lumMod val="75000"/>
                    <a:lumOff val="25000"/>
                  </a:schemeClr>
                </a:solidFill>
                <a:latin typeface="Arial" pitchFamily="34" charset="0"/>
                <a:cs typeface="Arial" pitchFamily="34" charset="0"/>
              </a:rPr>
              <a:t>  Reflections and Agenda Review</a:t>
            </a:r>
          </a:p>
          <a:p>
            <a:endParaRPr lang="en-US" sz="28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xmlns="" val="1460131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Arial" pitchFamily="34" charset="0"/>
                <a:cs typeface="Arial" pitchFamily="34" charset="0"/>
              </a:rPr>
              <a:t>Ladder of Engagement</a:t>
            </a:r>
          </a:p>
          <a:p>
            <a:pPr marL="0" indent="0">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Get Attention, Engage, Convert to Action, Fall in Love</a:t>
            </a:r>
          </a:p>
          <a:p>
            <a:pPr marL="0" indent="0">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Content to Serve</a:t>
            </a:r>
          </a:p>
          <a:p>
            <a:pPr marL="0" indent="0">
              <a:buNone/>
            </a:pPr>
            <a:endParaRPr lang="en-US" dirty="0"/>
          </a:p>
        </p:txBody>
      </p:sp>
      <p:sp>
        <p:nvSpPr>
          <p:cNvPr id="4" name="Title 3"/>
          <p:cNvSpPr txBox="1">
            <a:spLocks noGrp="1"/>
          </p:cNvSpPr>
          <p:nvPr>
            <p:ph type="title"/>
          </p:nvPr>
        </p:nvSpPr>
        <p:spPr>
          <a:xfrm>
            <a:off x="0" y="0"/>
            <a:ext cx="9144000" cy="1077218"/>
          </a:xfrm>
          <a:prstGeom prst="rect">
            <a:avLst/>
          </a:prstGeom>
          <a:solidFill>
            <a:srgbClr val="ABDCD4"/>
          </a:solidFill>
        </p:spPr>
        <p:txBody>
          <a:bodyPr wrap="square" rtlCol="0">
            <a:spAutoFit/>
          </a:bodyPr>
          <a:lstStyle/>
          <a:p>
            <a:pPr algn="l"/>
            <a:r>
              <a:rPr lang="en-US" sz="3600" b="1" dirty="0" smtClean="0">
                <a:solidFill>
                  <a:schemeClr val="tx1">
                    <a:lumMod val="75000"/>
                    <a:lumOff val="25000"/>
                  </a:schemeClr>
                </a:solidFill>
                <a:latin typeface="Arial" pitchFamily="34" charset="0"/>
                <a:cs typeface="Arial" pitchFamily="34" charset="0"/>
              </a:rPr>
              <a:t>Strategic Online Presence</a:t>
            </a:r>
            <a:br>
              <a:rPr lang="en-US" sz="3600" b="1" dirty="0" smtClean="0">
                <a:solidFill>
                  <a:schemeClr val="tx1">
                    <a:lumMod val="75000"/>
                    <a:lumOff val="25000"/>
                  </a:schemeClr>
                </a:solidFill>
                <a:latin typeface="Arial" pitchFamily="34" charset="0"/>
                <a:cs typeface="Arial" pitchFamily="34" charset="0"/>
              </a:rPr>
            </a:br>
            <a:endParaRPr lang="en-US" sz="28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xmlns="" val="39116498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xmlns="" val="3051812778"/>
              </p:ext>
            </p:extLst>
          </p:nvPr>
        </p:nvGraphicFramePr>
        <p:xfrm>
          <a:off x="1276349" y="1323975"/>
          <a:ext cx="6572251" cy="4362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Heart 10"/>
          <p:cNvSpPr/>
          <p:nvPr/>
        </p:nvSpPr>
        <p:spPr>
          <a:xfrm>
            <a:off x="4343399" y="5118102"/>
            <a:ext cx="533401" cy="698500"/>
          </a:xfrm>
          <a:prstGeom prst="hear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000" b="1" dirty="0">
              <a:solidFill>
                <a:prstClr val="white"/>
              </a:solidFill>
            </a:endParaRPr>
          </a:p>
        </p:txBody>
      </p:sp>
      <p:pic>
        <p:nvPicPr>
          <p:cNvPr id="12" name="Picture 8" descr="2114874155_b660780928.jpg"/>
          <p:cNvPicPr>
            <a:picLocks noChangeAspect="1"/>
          </p:cNvPicPr>
          <p:nvPr/>
        </p:nvPicPr>
        <p:blipFill>
          <a:blip r:embed="rId8" cstate="print"/>
          <a:srcRect/>
          <a:stretch>
            <a:fillRect/>
          </a:stretch>
        </p:blipFill>
        <p:spPr bwMode="auto">
          <a:xfrm>
            <a:off x="7619280" y="5143500"/>
            <a:ext cx="1081088" cy="1081088"/>
          </a:xfrm>
          <a:prstGeom prst="rect">
            <a:avLst/>
          </a:prstGeom>
          <a:noFill/>
          <a:ln w="9525">
            <a:noFill/>
            <a:miter lim="800000"/>
            <a:headEnd/>
            <a:tailEnd/>
          </a:ln>
        </p:spPr>
      </p:pic>
      <p:sp>
        <p:nvSpPr>
          <p:cNvPr id="6" name="TextBox 5"/>
          <p:cNvSpPr txBox="1"/>
          <p:nvPr/>
        </p:nvSpPr>
        <p:spPr>
          <a:xfrm>
            <a:off x="0" y="-3"/>
            <a:ext cx="9144000" cy="1077218"/>
          </a:xfrm>
          <a:prstGeom prst="rect">
            <a:avLst/>
          </a:prstGeom>
          <a:solidFill>
            <a:srgbClr val="ABDCD4"/>
          </a:solidFill>
        </p:spPr>
        <p:txBody>
          <a:bodyPr wrap="square" rtlCol="0">
            <a:spAutoFit/>
          </a:bodyPr>
          <a:lstStyle/>
          <a:p>
            <a:r>
              <a:rPr lang="en-US" sz="3600" b="1" dirty="0" smtClean="0">
                <a:solidFill>
                  <a:prstClr val="black">
                    <a:lumMod val="75000"/>
                    <a:lumOff val="25000"/>
                  </a:prstClr>
                </a:solidFill>
                <a:latin typeface="Arial" pitchFamily="34" charset="0"/>
                <a:cs typeface="Arial" pitchFamily="34" charset="0"/>
              </a:rPr>
              <a:t>Ladder of Love on Facebook</a:t>
            </a:r>
          </a:p>
          <a:p>
            <a:endParaRPr lang="en-US" sz="2800" b="1" dirty="0">
              <a:solidFill>
                <a:prstClr val="black">
                  <a:lumMod val="75000"/>
                  <a:lumOff val="25000"/>
                </a:prstClr>
              </a:solidFill>
              <a:latin typeface="Arial" pitchFamily="34" charset="0"/>
              <a:cs typeface="Arial" pitchFamily="34" charset="0"/>
            </a:endParaRPr>
          </a:p>
        </p:txBody>
      </p:sp>
    </p:spTree>
    <p:extLst>
      <p:ext uri="{BB962C8B-B14F-4D97-AF65-F5344CB8AC3E}">
        <p14:creationId xmlns:p14="http://schemas.microsoft.com/office/powerpoint/2010/main" xmlns="" val="13045900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1394279"/>
            <a:ext cx="9144000" cy="2117"/>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198" name="TextBox 8"/>
          <p:cNvSpPr txBox="1">
            <a:spLocks noChangeArrowheads="1"/>
          </p:cNvSpPr>
          <p:nvPr/>
        </p:nvSpPr>
        <p:spPr bwMode="auto">
          <a:xfrm>
            <a:off x="0" y="6555318"/>
            <a:ext cx="9144000" cy="246221"/>
          </a:xfrm>
          <a:prstGeom prst="rect">
            <a:avLst/>
          </a:prstGeom>
          <a:noFill/>
          <a:ln w="9525">
            <a:noFill/>
            <a:miter lim="800000"/>
            <a:headEnd/>
            <a:tailEnd/>
          </a:ln>
        </p:spPr>
        <p:txBody>
          <a:bodyPr>
            <a:spAutoFit/>
          </a:bodyPr>
          <a:lstStyle/>
          <a:p>
            <a:pPr algn="ctr"/>
            <a:r>
              <a:rPr lang="en-US" sz="1000" dirty="0" smtClean="0">
                <a:solidFill>
                  <a:prstClr val="white"/>
                </a:solidFill>
                <a:latin typeface="Myriad Pro"/>
              </a:rPr>
              <a:t>FRIENDING THE FINISH LINE:  SOCIAL MEDIA NONPROFIT BEST PRACTICES </a:t>
            </a:r>
            <a:endParaRPr lang="en-US" sz="1000" dirty="0">
              <a:solidFill>
                <a:prstClr val="white"/>
              </a:solidFill>
              <a:latin typeface="Myriad Pro"/>
            </a:endParaRPr>
          </a:p>
        </p:txBody>
      </p:sp>
      <p:pic>
        <p:nvPicPr>
          <p:cNvPr id="13" name="Picture 12" descr="minneapolis.png"/>
          <p:cNvPicPr>
            <a:picLocks noChangeAspect="1"/>
          </p:cNvPicPr>
          <p:nvPr/>
        </p:nvPicPr>
        <p:blipFill>
          <a:blip r:embed="rId3" cstate="print"/>
          <a:stretch>
            <a:fillRect/>
          </a:stretch>
        </p:blipFill>
        <p:spPr>
          <a:xfrm>
            <a:off x="444500" y="830099"/>
            <a:ext cx="8131974" cy="5138901"/>
          </a:xfrm>
          <a:prstGeom prst="rect">
            <a:avLst/>
          </a:prstGeom>
        </p:spPr>
      </p:pic>
      <p:sp>
        <p:nvSpPr>
          <p:cNvPr id="14" name="Oval 13"/>
          <p:cNvSpPr/>
          <p:nvPr/>
        </p:nvSpPr>
        <p:spPr>
          <a:xfrm>
            <a:off x="4495800" y="1155700"/>
            <a:ext cx="787400" cy="469900"/>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0" y="-3"/>
            <a:ext cx="9144000" cy="1077218"/>
          </a:xfrm>
          <a:prstGeom prst="rect">
            <a:avLst/>
          </a:prstGeom>
          <a:solidFill>
            <a:srgbClr val="ABDCD4"/>
          </a:solidFill>
        </p:spPr>
        <p:txBody>
          <a:bodyPr wrap="square" rtlCol="0">
            <a:spAutoFit/>
          </a:bodyPr>
          <a:lstStyle/>
          <a:p>
            <a:r>
              <a:rPr lang="en-US" sz="3600" b="1" dirty="0" smtClean="0">
                <a:solidFill>
                  <a:prstClr val="black">
                    <a:lumMod val="75000"/>
                    <a:lumOff val="25000"/>
                  </a:prstClr>
                </a:solidFill>
                <a:latin typeface="Arial" pitchFamily="34" charset="0"/>
                <a:cs typeface="Arial" pitchFamily="34" charset="0"/>
              </a:rPr>
              <a:t>Get Attention</a:t>
            </a:r>
          </a:p>
          <a:p>
            <a:endParaRPr lang="en-US" sz="2800" b="1" dirty="0">
              <a:solidFill>
                <a:prstClr val="black">
                  <a:lumMod val="75000"/>
                  <a:lumOff val="25000"/>
                </a:prstClr>
              </a:solidFill>
              <a:latin typeface="Arial" pitchFamily="34" charset="0"/>
              <a:cs typeface="Arial" pitchFamily="34" charset="0"/>
            </a:endParaRPr>
          </a:p>
        </p:txBody>
      </p:sp>
    </p:spTree>
    <p:extLst>
      <p:ext uri="{BB962C8B-B14F-4D97-AF65-F5344CB8AC3E}">
        <p14:creationId xmlns:p14="http://schemas.microsoft.com/office/powerpoint/2010/main" xmlns="" val="255051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3"/>
          <p:cNvSpPr txBox="1">
            <a:spLocks noChangeArrowheads="1"/>
          </p:cNvSpPr>
          <p:nvPr/>
        </p:nvSpPr>
        <p:spPr bwMode="auto">
          <a:xfrm>
            <a:off x="-1" y="0"/>
            <a:ext cx="9144001" cy="923330"/>
          </a:xfrm>
          <a:prstGeom prst="rect">
            <a:avLst/>
          </a:prstGeom>
          <a:solidFill>
            <a:srgbClr val="ABDCD4"/>
          </a:solidFill>
          <a:ln w="9525">
            <a:noFill/>
            <a:miter lim="800000"/>
            <a:headEnd/>
            <a:tailEnd/>
          </a:ln>
        </p:spPr>
        <p:txBody>
          <a:bodyPr wrap="square">
            <a:spAutoFit/>
          </a:bodyPr>
          <a:lstStyle/>
          <a:p>
            <a:r>
              <a:rPr lang="en-US" sz="3200" b="1" dirty="0" smtClean="0">
                <a:solidFill>
                  <a:prstClr val="black"/>
                </a:solidFill>
                <a:latin typeface="Arial" pitchFamily="34" charset="0"/>
                <a:cs typeface="Arial" pitchFamily="34" charset="0"/>
              </a:rPr>
              <a:t>Get Attention: Custom Landing Page</a:t>
            </a:r>
          </a:p>
          <a:p>
            <a:endParaRPr lang="en-US" sz="2200" b="1" dirty="0">
              <a:solidFill>
                <a:prstClr val="black"/>
              </a:solidFill>
              <a:latin typeface="Myriad Pro"/>
            </a:endParaRPr>
          </a:p>
        </p:txBody>
      </p:sp>
      <p:sp>
        <p:nvSpPr>
          <p:cNvPr id="8198" name="TextBox 8"/>
          <p:cNvSpPr txBox="1">
            <a:spLocks noChangeArrowheads="1"/>
          </p:cNvSpPr>
          <p:nvPr/>
        </p:nvSpPr>
        <p:spPr bwMode="auto">
          <a:xfrm>
            <a:off x="0" y="6555318"/>
            <a:ext cx="9144000" cy="246221"/>
          </a:xfrm>
          <a:prstGeom prst="rect">
            <a:avLst/>
          </a:prstGeom>
          <a:noFill/>
          <a:ln w="9525">
            <a:noFill/>
            <a:miter lim="800000"/>
            <a:headEnd/>
            <a:tailEnd/>
          </a:ln>
        </p:spPr>
        <p:txBody>
          <a:bodyPr>
            <a:spAutoFit/>
          </a:bodyPr>
          <a:lstStyle/>
          <a:p>
            <a:pPr algn="ctr"/>
            <a:r>
              <a:rPr lang="en-US" sz="1000" dirty="0" smtClean="0">
                <a:solidFill>
                  <a:prstClr val="white"/>
                </a:solidFill>
                <a:latin typeface="Myriad Pro"/>
              </a:rPr>
              <a:t>FRIENDING THE FINISH LINE:  SOCIAL MEDIA NONPROFIT BEST PRACTICES </a:t>
            </a:r>
            <a:endParaRPr lang="en-US" sz="1000" dirty="0">
              <a:solidFill>
                <a:prstClr val="white"/>
              </a:solidFill>
              <a:latin typeface="Myriad Pro"/>
            </a:endParaRPr>
          </a:p>
        </p:txBody>
      </p:sp>
      <p:pic>
        <p:nvPicPr>
          <p:cNvPr id="7" name="Picture 6" descr="7-30-2011 5-26-37 PM.png"/>
          <p:cNvPicPr>
            <a:picLocks noChangeAspect="1"/>
          </p:cNvPicPr>
          <p:nvPr/>
        </p:nvPicPr>
        <p:blipFill>
          <a:blip r:embed="rId3" cstate="print"/>
          <a:stretch>
            <a:fillRect/>
          </a:stretch>
        </p:blipFill>
        <p:spPr>
          <a:xfrm>
            <a:off x="714857" y="1059290"/>
            <a:ext cx="7714286" cy="5495238"/>
          </a:xfrm>
          <a:prstGeom prst="rect">
            <a:avLst/>
          </a:prstGeom>
        </p:spPr>
      </p:pic>
    </p:spTree>
    <p:extLst>
      <p:ext uri="{BB962C8B-B14F-4D97-AF65-F5344CB8AC3E}">
        <p14:creationId xmlns:p14="http://schemas.microsoft.com/office/powerpoint/2010/main" xmlns="" val="31155232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3"/>
          <p:cNvSpPr txBox="1">
            <a:spLocks noChangeArrowheads="1"/>
          </p:cNvSpPr>
          <p:nvPr/>
        </p:nvSpPr>
        <p:spPr bwMode="auto">
          <a:xfrm>
            <a:off x="-1" y="0"/>
            <a:ext cx="9144001" cy="1077218"/>
          </a:xfrm>
          <a:prstGeom prst="rect">
            <a:avLst/>
          </a:prstGeom>
          <a:solidFill>
            <a:srgbClr val="ABDCD4"/>
          </a:solidFill>
          <a:ln w="9525">
            <a:noFill/>
            <a:miter lim="800000"/>
            <a:headEnd/>
            <a:tailEnd/>
          </a:ln>
        </p:spPr>
        <p:txBody>
          <a:bodyPr wrap="square">
            <a:spAutoFit/>
          </a:bodyPr>
          <a:lstStyle/>
          <a:p>
            <a:r>
              <a:rPr lang="en-US" sz="3200" b="1" dirty="0" smtClean="0">
                <a:solidFill>
                  <a:prstClr val="black"/>
                </a:solidFill>
                <a:latin typeface="Arial" pitchFamily="34" charset="0"/>
                <a:cs typeface="Arial" pitchFamily="34" charset="0"/>
              </a:rPr>
              <a:t>Get Attention: Custom Landing Page</a:t>
            </a:r>
          </a:p>
          <a:p>
            <a:endParaRPr lang="en-US" sz="3200" b="1" dirty="0">
              <a:solidFill>
                <a:prstClr val="black"/>
              </a:solidFill>
              <a:latin typeface="Arial" pitchFamily="34" charset="0"/>
              <a:cs typeface="Arial" pitchFamily="34" charset="0"/>
            </a:endParaRPr>
          </a:p>
        </p:txBody>
      </p:sp>
      <p:sp>
        <p:nvSpPr>
          <p:cNvPr id="8198" name="TextBox 8"/>
          <p:cNvSpPr txBox="1">
            <a:spLocks noChangeArrowheads="1"/>
          </p:cNvSpPr>
          <p:nvPr/>
        </p:nvSpPr>
        <p:spPr bwMode="auto">
          <a:xfrm>
            <a:off x="0" y="6555318"/>
            <a:ext cx="9144000" cy="246221"/>
          </a:xfrm>
          <a:prstGeom prst="rect">
            <a:avLst/>
          </a:prstGeom>
          <a:noFill/>
          <a:ln w="9525">
            <a:noFill/>
            <a:miter lim="800000"/>
            <a:headEnd/>
            <a:tailEnd/>
          </a:ln>
        </p:spPr>
        <p:txBody>
          <a:bodyPr>
            <a:spAutoFit/>
          </a:bodyPr>
          <a:lstStyle/>
          <a:p>
            <a:pPr algn="ctr"/>
            <a:r>
              <a:rPr lang="en-US" sz="1000" dirty="0" smtClean="0">
                <a:solidFill>
                  <a:prstClr val="white"/>
                </a:solidFill>
                <a:latin typeface="Myriad Pro"/>
              </a:rPr>
              <a:t>FRIENDING THE FINISH LINE:  SOCIAL MEDIA NONPROFIT BEST PRACTICES </a:t>
            </a:r>
            <a:endParaRPr lang="en-US" sz="1000" dirty="0">
              <a:solidFill>
                <a:prstClr val="white"/>
              </a:solidFill>
              <a:latin typeface="Myriad Pro"/>
            </a:endParaRPr>
          </a:p>
        </p:txBody>
      </p:sp>
      <p:pic>
        <p:nvPicPr>
          <p:cNvPr id="5" name="Picture 4" descr="7-30-2011 5-37-21 PM.png"/>
          <p:cNvPicPr>
            <a:picLocks noChangeAspect="1"/>
          </p:cNvPicPr>
          <p:nvPr/>
        </p:nvPicPr>
        <p:blipFill>
          <a:blip r:embed="rId3" cstate="print"/>
          <a:stretch>
            <a:fillRect/>
          </a:stretch>
        </p:blipFill>
        <p:spPr>
          <a:xfrm>
            <a:off x="0" y="914400"/>
            <a:ext cx="9144000" cy="4547463"/>
          </a:xfrm>
          <a:prstGeom prst="rect">
            <a:avLst/>
          </a:prstGeom>
        </p:spPr>
      </p:pic>
      <p:sp>
        <p:nvSpPr>
          <p:cNvPr id="7" name="TextBox 6"/>
          <p:cNvSpPr txBox="1"/>
          <p:nvPr/>
        </p:nvSpPr>
        <p:spPr>
          <a:xfrm>
            <a:off x="0" y="3962400"/>
            <a:ext cx="9144000" cy="2585323"/>
          </a:xfrm>
          <a:prstGeom prst="rect">
            <a:avLst/>
          </a:prstGeom>
          <a:solidFill>
            <a:schemeClr val="bg1"/>
          </a:solidFill>
        </p:spPr>
        <p:txBody>
          <a:bodyPr wrap="square" rtlCol="0">
            <a:spAutoFit/>
          </a:bodyPr>
          <a:lstStyle/>
          <a:p>
            <a:endParaRPr lang="en-US" dirty="0" smtClean="0">
              <a:solidFill>
                <a:prstClr val="black"/>
              </a:solidFill>
            </a:endParaRPr>
          </a:p>
          <a:p>
            <a:endParaRPr lang="en-US" dirty="0" smtClean="0">
              <a:solidFill>
                <a:prstClr val="black"/>
              </a:solidFill>
            </a:endParaRPr>
          </a:p>
          <a:p>
            <a:endParaRPr lang="en-US" dirty="0" smtClean="0">
              <a:solidFill>
                <a:prstClr val="black"/>
              </a:solidFill>
            </a:endParaRPr>
          </a:p>
          <a:p>
            <a:endParaRPr lang="en-US" dirty="0" smtClean="0">
              <a:solidFill>
                <a:prstClr val="black"/>
              </a:solidFill>
            </a:endParaRPr>
          </a:p>
          <a:p>
            <a:endParaRPr lang="en-US" dirty="0" smtClean="0">
              <a:solidFill>
                <a:prstClr val="black"/>
              </a:solidFill>
            </a:endParaRPr>
          </a:p>
          <a:p>
            <a:endParaRPr lang="en-US" dirty="0" smtClean="0">
              <a:solidFill>
                <a:prstClr val="black"/>
              </a:solidFill>
            </a:endParaRPr>
          </a:p>
          <a:p>
            <a:endParaRPr lang="en-US" dirty="0" smtClean="0">
              <a:solidFill>
                <a:prstClr val="black"/>
              </a:solidFill>
            </a:endParaRPr>
          </a:p>
          <a:p>
            <a:endParaRPr lang="en-US" dirty="0" smtClean="0">
              <a:solidFill>
                <a:prstClr val="black"/>
              </a:solidFill>
            </a:endParaRPr>
          </a:p>
          <a:p>
            <a:endParaRPr lang="en-US" dirty="0">
              <a:solidFill>
                <a:prstClr val="black"/>
              </a:solidFill>
            </a:endParaRPr>
          </a:p>
        </p:txBody>
      </p:sp>
      <p:graphicFrame>
        <p:nvGraphicFramePr>
          <p:cNvPr id="8" name="Diagram 7"/>
          <p:cNvGraphicFramePr/>
          <p:nvPr>
            <p:extLst>
              <p:ext uri="{D42A27DB-BD31-4B8C-83A1-F6EECF244321}">
                <p14:modId xmlns:p14="http://schemas.microsoft.com/office/powerpoint/2010/main" xmlns="" val="2681627440"/>
              </p:ext>
            </p:extLst>
          </p:nvPr>
        </p:nvGraphicFramePr>
        <p:xfrm>
          <a:off x="2928256" y="4261539"/>
          <a:ext cx="3287486" cy="254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369148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0" y="-1"/>
            <a:ext cx="9144000" cy="1097280"/>
          </a:xfrm>
          <a:prstGeom prst="rect">
            <a:avLst/>
          </a:prstGeom>
          <a:solidFill>
            <a:srgbClr val="ABDCD4"/>
          </a:solidFill>
        </p:spPr>
        <p:txBody>
          <a:bodyPr wrap="square" rtlCol="0">
            <a:spAutoFit/>
          </a:bodyPr>
          <a:lstStyle/>
          <a:p>
            <a:endParaRPr lang="en-US" sz="3200" b="1" dirty="0" smtClean="0">
              <a:solidFill>
                <a:schemeClr val="tx1">
                  <a:lumMod val="65000"/>
                  <a:lumOff val="35000"/>
                </a:schemeClr>
              </a:solidFill>
              <a:latin typeface="Arial" pitchFamily="34" charset="0"/>
              <a:cs typeface="Arial" pitchFamily="34" charset="0"/>
            </a:endParaRPr>
          </a:p>
        </p:txBody>
      </p:sp>
      <p:sp>
        <p:nvSpPr>
          <p:cNvPr id="3118" name="Rectangle 46"/>
          <p:cNvSpPr>
            <a:spLocks noGrp="1" noChangeArrowheads="1"/>
          </p:cNvSpPr>
          <p:nvPr>
            <p:ph type="title"/>
          </p:nvPr>
        </p:nvSpPr>
        <p:spPr bwMode="auto">
          <a:xfrm>
            <a:off x="257175" y="381000"/>
            <a:ext cx="8610600" cy="381000"/>
          </a:xfrm>
          <a:noFill/>
          <a:ln>
            <a:miter lim="800000"/>
            <a:headEnd/>
            <a:tailEnd/>
          </a:ln>
        </p:spPr>
        <p:txBody>
          <a:bodyPr vert="horz" wrap="square" lIns="91440" tIns="45720" rIns="91440" bIns="45720" numCol="1" anchor="ctr" anchorCtr="0" compatLnSpc="1">
            <a:prstTxWarp prst="textNoShape">
              <a:avLst/>
            </a:prstTxWarp>
            <a:noAutofit/>
          </a:bodyPr>
          <a:lstStyle/>
          <a:p>
            <a:pPr algn="l"/>
            <a:r>
              <a:rPr lang="en-US" sz="3600" dirty="0" smtClean="0">
                <a:solidFill>
                  <a:schemeClr val="tx1">
                    <a:lumMod val="75000"/>
                    <a:lumOff val="25000"/>
                  </a:schemeClr>
                </a:solidFill>
                <a:latin typeface="Arial" pitchFamily="34" charset="0"/>
                <a:cs typeface="Arial" pitchFamily="34" charset="0"/>
              </a:rPr>
              <a:t>Day One: Agenda</a:t>
            </a:r>
            <a:endParaRPr lang="en-US" sz="3600" dirty="0">
              <a:solidFill>
                <a:schemeClr val="tx1">
                  <a:lumMod val="75000"/>
                  <a:lumOff val="25000"/>
                </a:schemeClr>
              </a:solidFill>
              <a:latin typeface="Arial" pitchFamily="34" charset="0"/>
              <a:cs typeface="Arial" pitchFamily="34" charset="0"/>
            </a:endParaRPr>
          </a:p>
        </p:txBody>
      </p:sp>
      <p:sp>
        <p:nvSpPr>
          <p:cNvPr id="3261" name="Text Box 189"/>
          <p:cNvSpPr txBox="1">
            <a:spLocks noChangeArrowheads="1"/>
          </p:cNvSpPr>
          <p:nvPr/>
        </p:nvSpPr>
        <p:spPr bwMode="auto">
          <a:xfrm>
            <a:off x="7086600" y="1665288"/>
            <a:ext cx="1752600" cy="276999"/>
          </a:xfrm>
          <a:prstGeom prst="rect">
            <a:avLst/>
          </a:prstGeom>
          <a:noFill/>
          <a:ln w="9525">
            <a:noFill/>
            <a:miter lim="800000"/>
            <a:headEnd/>
            <a:tailEnd/>
          </a:ln>
          <a:effectLst/>
        </p:spPr>
        <p:txBody>
          <a:bodyPr>
            <a:spAutoFit/>
          </a:bodyPr>
          <a:lstStyle/>
          <a:p>
            <a:pPr marL="168275" indent="-168275" defTabSz="168275">
              <a:spcBef>
                <a:spcPct val="50000"/>
              </a:spcBef>
              <a:buFontTx/>
              <a:buChar char="•"/>
            </a:pPr>
            <a:endParaRPr lang="en-US" sz="1200" dirty="0">
              <a:latin typeface="Arial" pitchFamily="34" charset="0"/>
            </a:endParaRPr>
          </a:p>
        </p:txBody>
      </p:sp>
      <p:grpSp>
        <p:nvGrpSpPr>
          <p:cNvPr id="4" name="Group 3"/>
          <p:cNvGrpSpPr/>
          <p:nvPr/>
        </p:nvGrpSpPr>
        <p:grpSpPr>
          <a:xfrm>
            <a:off x="187325" y="1352996"/>
            <a:ext cx="8985250" cy="5168682"/>
            <a:chOff x="187325" y="1352996"/>
            <a:chExt cx="8985250" cy="5168682"/>
          </a:xfrm>
        </p:grpSpPr>
        <p:pic>
          <p:nvPicPr>
            <p:cNvPr id="3244" name="Picture 172" descr="MeetRoomWalls"/>
            <p:cNvPicPr>
              <a:picLocks noChangeAspect="1" noChangeArrowheads="1"/>
            </p:cNvPicPr>
            <p:nvPr/>
          </p:nvPicPr>
          <p:blipFill>
            <a:blip r:embed="rId3" cstate="print"/>
            <a:srcRect/>
            <a:stretch>
              <a:fillRect/>
            </a:stretch>
          </p:blipFill>
          <p:spPr bwMode="auto">
            <a:xfrm>
              <a:off x="2720975" y="1352996"/>
              <a:ext cx="6451600" cy="4826000"/>
            </a:xfrm>
            <a:prstGeom prst="rect">
              <a:avLst/>
            </a:prstGeom>
            <a:noFill/>
          </p:spPr>
        </p:pic>
        <p:pic>
          <p:nvPicPr>
            <p:cNvPr id="3245" name="Picture 173" descr="MeetRoomAgenda"/>
            <p:cNvPicPr>
              <a:picLocks noChangeAspect="1" noChangeArrowheads="1"/>
            </p:cNvPicPr>
            <p:nvPr/>
          </p:nvPicPr>
          <p:blipFill>
            <a:blip r:embed="rId4" cstate="print"/>
            <a:srcRect/>
            <a:stretch>
              <a:fillRect/>
            </a:stretch>
          </p:blipFill>
          <p:spPr bwMode="auto">
            <a:xfrm>
              <a:off x="187325" y="1484144"/>
              <a:ext cx="3060700" cy="5029200"/>
            </a:xfrm>
            <a:prstGeom prst="rect">
              <a:avLst/>
            </a:prstGeom>
            <a:noFill/>
          </p:spPr>
        </p:pic>
        <p:sp>
          <p:nvSpPr>
            <p:cNvPr id="3264" name="Text Box 192"/>
            <p:cNvSpPr txBox="1">
              <a:spLocks noChangeArrowheads="1"/>
            </p:cNvSpPr>
            <p:nvPr/>
          </p:nvSpPr>
          <p:spPr bwMode="auto">
            <a:xfrm>
              <a:off x="733425" y="2195066"/>
              <a:ext cx="1174750" cy="366713"/>
            </a:xfrm>
            <a:prstGeom prst="rect">
              <a:avLst/>
            </a:prstGeom>
            <a:noFill/>
            <a:ln w="9525">
              <a:noFill/>
              <a:miter lim="800000"/>
              <a:headEnd/>
              <a:tailEnd/>
            </a:ln>
            <a:effectLst/>
          </p:spPr>
          <p:txBody>
            <a:bodyPr wrap="none">
              <a:spAutoFit/>
            </a:bodyPr>
            <a:lstStyle/>
            <a:p>
              <a:r>
                <a:rPr lang="en-US" sz="1800" b="1" i="1" dirty="0">
                  <a:latin typeface="Arial" pitchFamily="34" charset="0"/>
                </a:rPr>
                <a:t>AGENDA</a:t>
              </a:r>
              <a:endParaRPr lang="en-US" sz="1800" dirty="0">
                <a:latin typeface="Arial" pitchFamily="34" charset="0"/>
              </a:endParaRPr>
            </a:p>
          </p:txBody>
        </p:sp>
        <p:sp>
          <p:nvSpPr>
            <p:cNvPr id="3265" name="Oval 193"/>
            <p:cNvSpPr>
              <a:spLocks noChangeArrowheads="1"/>
            </p:cNvSpPr>
            <p:nvPr/>
          </p:nvSpPr>
          <p:spPr bwMode="auto">
            <a:xfrm>
              <a:off x="600075" y="2295079"/>
              <a:ext cx="146050" cy="146050"/>
            </a:xfrm>
            <a:prstGeom prst="ellipse">
              <a:avLst/>
            </a:prstGeom>
            <a:solidFill>
              <a:srgbClr val="F00000"/>
            </a:solidFill>
            <a:ln w="14224">
              <a:solidFill>
                <a:schemeClr val="tx1"/>
              </a:solidFill>
              <a:round/>
              <a:headEnd/>
              <a:tailEnd/>
            </a:ln>
            <a:effectLst/>
          </p:spPr>
          <p:txBody>
            <a:bodyPr wrap="none" anchor="ctr"/>
            <a:lstStyle/>
            <a:p>
              <a:endParaRPr lang="en-US" dirty="0"/>
            </a:p>
          </p:txBody>
        </p:sp>
        <p:sp>
          <p:nvSpPr>
            <p:cNvPr id="3270" name="Text Box 198"/>
            <p:cNvSpPr txBox="1">
              <a:spLocks noChangeArrowheads="1"/>
            </p:cNvSpPr>
            <p:nvPr/>
          </p:nvSpPr>
          <p:spPr bwMode="auto">
            <a:xfrm>
              <a:off x="6969125" y="1928366"/>
              <a:ext cx="1504950" cy="366713"/>
            </a:xfrm>
            <a:prstGeom prst="rect">
              <a:avLst/>
            </a:prstGeom>
            <a:noFill/>
            <a:ln w="9525">
              <a:noFill/>
              <a:miter lim="800000"/>
              <a:headEnd/>
              <a:tailEnd/>
            </a:ln>
            <a:effectLst/>
          </p:spPr>
          <p:txBody>
            <a:bodyPr wrap="none">
              <a:spAutoFit/>
            </a:bodyPr>
            <a:lstStyle/>
            <a:p>
              <a:r>
                <a:rPr lang="en-US" sz="1800" b="1" i="1" dirty="0">
                  <a:latin typeface="Arial" pitchFamily="34" charset="0"/>
                </a:rPr>
                <a:t>OUTCOMES</a:t>
              </a:r>
              <a:endParaRPr lang="en-US" sz="1800" dirty="0">
                <a:latin typeface="Arial" pitchFamily="34" charset="0"/>
              </a:endParaRPr>
            </a:p>
          </p:txBody>
        </p:sp>
        <p:sp>
          <p:nvSpPr>
            <p:cNvPr id="3271" name="Oval 199"/>
            <p:cNvSpPr>
              <a:spLocks noChangeArrowheads="1"/>
            </p:cNvSpPr>
            <p:nvPr/>
          </p:nvSpPr>
          <p:spPr bwMode="auto">
            <a:xfrm>
              <a:off x="6837362" y="2036316"/>
              <a:ext cx="146050" cy="146050"/>
            </a:xfrm>
            <a:prstGeom prst="ellipse">
              <a:avLst/>
            </a:prstGeom>
            <a:solidFill>
              <a:srgbClr val="F00000"/>
            </a:solidFill>
            <a:ln w="14224">
              <a:solidFill>
                <a:schemeClr val="tx1"/>
              </a:solidFill>
              <a:round/>
              <a:headEnd/>
              <a:tailEnd/>
            </a:ln>
            <a:effectLst/>
          </p:spPr>
          <p:txBody>
            <a:bodyPr wrap="none" anchor="ctr"/>
            <a:lstStyle/>
            <a:p>
              <a:endParaRPr lang="en-US" dirty="0"/>
            </a:p>
          </p:txBody>
        </p:sp>
        <p:pic>
          <p:nvPicPr>
            <p:cNvPr id="3246" name="Picture 174" descr="MeetRoomTable"/>
            <p:cNvPicPr>
              <a:picLocks noChangeAspect="1" noChangeArrowheads="1"/>
            </p:cNvPicPr>
            <p:nvPr/>
          </p:nvPicPr>
          <p:blipFill>
            <a:blip r:embed="rId5" cstate="print"/>
            <a:srcRect/>
            <a:stretch>
              <a:fillRect/>
            </a:stretch>
          </p:blipFill>
          <p:spPr bwMode="auto">
            <a:xfrm>
              <a:off x="3267075" y="3784431"/>
              <a:ext cx="4914900" cy="2520950"/>
            </a:xfrm>
            <a:prstGeom prst="rect">
              <a:avLst/>
            </a:prstGeom>
            <a:noFill/>
          </p:spPr>
        </p:pic>
        <p:sp>
          <p:nvSpPr>
            <p:cNvPr id="3276" name="Text Box 204"/>
            <p:cNvSpPr txBox="1">
              <a:spLocks noChangeArrowheads="1"/>
            </p:cNvSpPr>
            <p:nvPr/>
          </p:nvSpPr>
          <p:spPr bwMode="auto">
            <a:xfrm>
              <a:off x="3990975" y="4705796"/>
              <a:ext cx="2438400" cy="1815882"/>
            </a:xfrm>
            <a:prstGeom prst="rect">
              <a:avLst/>
            </a:prstGeom>
            <a:noFill/>
            <a:ln w="9525">
              <a:noFill/>
              <a:miter lim="800000"/>
              <a:headEnd/>
              <a:tailEnd/>
            </a:ln>
            <a:effectLst/>
          </p:spPr>
          <p:txBody>
            <a:bodyPr wrap="square">
              <a:spAutoFit/>
            </a:bodyPr>
            <a:lstStyle/>
            <a:p>
              <a:pPr marL="168275" indent="-168275" defTabSz="168275">
                <a:spcBef>
                  <a:spcPct val="50000"/>
                </a:spcBef>
                <a:buFontTx/>
                <a:buChar char="•"/>
              </a:pPr>
              <a:r>
                <a:rPr lang="en-US" sz="1400" dirty="0" smtClean="0"/>
                <a:t>Using Facebook as an engagement platform</a:t>
              </a:r>
            </a:p>
            <a:p>
              <a:pPr marL="168275" indent="-168275" defTabSz="168275">
                <a:spcBef>
                  <a:spcPct val="50000"/>
                </a:spcBef>
                <a:buFontTx/>
                <a:buChar char="•"/>
              </a:pPr>
              <a:r>
                <a:rPr lang="en-US" sz="1400" dirty="0" smtClean="0"/>
                <a:t>Creating Facebook Pages/Groups for your Organization</a:t>
              </a:r>
            </a:p>
            <a:p>
              <a:pPr marL="168275" indent="-168275" defTabSz="168275">
                <a:spcBef>
                  <a:spcPct val="50000"/>
                </a:spcBef>
                <a:buFontTx/>
                <a:buChar char="•"/>
              </a:pPr>
              <a:r>
                <a:rPr lang="en-US" sz="1400" dirty="0" smtClean="0"/>
                <a:t>Using Facebook Tools purposefully</a:t>
              </a:r>
            </a:p>
          </p:txBody>
        </p:sp>
        <p:sp>
          <p:nvSpPr>
            <p:cNvPr id="3277" name="Text Box 205"/>
            <p:cNvSpPr txBox="1">
              <a:spLocks noChangeArrowheads="1"/>
            </p:cNvSpPr>
            <p:nvPr/>
          </p:nvSpPr>
          <p:spPr bwMode="auto">
            <a:xfrm>
              <a:off x="4371975" y="4350196"/>
              <a:ext cx="1261884" cy="369332"/>
            </a:xfrm>
            <a:prstGeom prst="rect">
              <a:avLst/>
            </a:prstGeom>
            <a:noFill/>
            <a:ln w="9525">
              <a:noFill/>
              <a:miter lim="800000"/>
              <a:headEnd/>
              <a:tailEnd/>
            </a:ln>
            <a:effectLst/>
          </p:spPr>
          <p:txBody>
            <a:bodyPr wrap="none">
              <a:spAutoFit/>
            </a:bodyPr>
            <a:lstStyle/>
            <a:p>
              <a:r>
                <a:rPr lang="en-US" sz="1800" b="1" i="1" dirty="0" smtClean="0">
                  <a:latin typeface="Arial" pitchFamily="34" charset="0"/>
                </a:rPr>
                <a:t>FRAMING</a:t>
              </a:r>
              <a:endParaRPr lang="en-US" sz="1800" b="1" i="1" dirty="0">
                <a:latin typeface="Arial" pitchFamily="34" charset="0"/>
              </a:endParaRPr>
            </a:p>
          </p:txBody>
        </p:sp>
        <p:sp>
          <p:nvSpPr>
            <p:cNvPr id="3278" name="Oval 206"/>
            <p:cNvSpPr>
              <a:spLocks noChangeArrowheads="1"/>
            </p:cNvSpPr>
            <p:nvPr/>
          </p:nvSpPr>
          <p:spPr bwMode="auto">
            <a:xfrm>
              <a:off x="4235450" y="4450209"/>
              <a:ext cx="146050" cy="146050"/>
            </a:xfrm>
            <a:prstGeom prst="ellipse">
              <a:avLst/>
            </a:prstGeom>
            <a:solidFill>
              <a:srgbClr val="F00000"/>
            </a:solidFill>
            <a:ln w="14224">
              <a:solidFill>
                <a:schemeClr val="tx1"/>
              </a:solidFill>
              <a:round/>
              <a:headEnd/>
              <a:tailEnd/>
            </a:ln>
            <a:effectLst/>
          </p:spPr>
          <p:txBody>
            <a:bodyPr wrap="none" anchor="ctr"/>
            <a:lstStyle/>
            <a:p>
              <a:endParaRPr lang="en-US" dirty="0"/>
            </a:p>
          </p:txBody>
        </p:sp>
        <p:sp>
          <p:nvSpPr>
            <p:cNvPr id="24" name="TextBox 23"/>
            <p:cNvSpPr txBox="1"/>
            <p:nvPr/>
          </p:nvSpPr>
          <p:spPr>
            <a:xfrm>
              <a:off x="6629400" y="2283054"/>
              <a:ext cx="2057400" cy="1384995"/>
            </a:xfrm>
            <a:prstGeom prst="rect">
              <a:avLst/>
            </a:prstGeom>
            <a:noFill/>
          </p:spPr>
          <p:txBody>
            <a:bodyPr wrap="square" rtlCol="0">
              <a:spAutoFit/>
            </a:bodyPr>
            <a:lstStyle/>
            <a:p>
              <a:pPr algn="ctr"/>
              <a:r>
                <a:rPr lang="en-US" sz="1400" dirty="0" smtClean="0"/>
                <a:t>Leave the room ready to set up Facebook accounts and adjust the privacy settings so you can do so safely.</a:t>
              </a:r>
            </a:p>
            <a:p>
              <a:pPr algn="ctr"/>
              <a:endParaRPr lang="en-US" sz="1400" dirty="0"/>
            </a:p>
          </p:txBody>
        </p:sp>
        <p:pic>
          <p:nvPicPr>
            <p:cNvPr id="19" name="Picture 18" descr="logo.png"/>
            <p:cNvPicPr>
              <a:picLocks noChangeAspect="1"/>
            </p:cNvPicPr>
            <p:nvPr/>
          </p:nvPicPr>
          <p:blipFill>
            <a:blip r:embed="rId6" cstate="print"/>
            <a:stretch>
              <a:fillRect/>
            </a:stretch>
          </p:blipFill>
          <p:spPr>
            <a:xfrm>
              <a:off x="3533775" y="1733996"/>
              <a:ext cx="1853503" cy="1447800"/>
            </a:xfrm>
            <a:prstGeom prst="rect">
              <a:avLst/>
            </a:prstGeom>
          </p:spPr>
        </p:pic>
        <p:sp>
          <p:nvSpPr>
            <p:cNvPr id="20" name="TextBox 19"/>
            <p:cNvSpPr txBox="1"/>
            <p:nvPr/>
          </p:nvSpPr>
          <p:spPr>
            <a:xfrm>
              <a:off x="600075" y="2714179"/>
              <a:ext cx="2057400" cy="2246769"/>
            </a:xfrm>
            <a:prstGeom prst="rect">
              <a:avLst/>
            </a:prstGeom>
            <a:noFill/>
          </p:spPr>
          <p:txBody>
            <a:bodyPr wrap="square" rtlCol="0">
              <a:spAutoFit/>
            </a:bodyPr>
            <a:lstStyle/>
            <a:p>
              <a:r>
                <a:rPr lang="en-US" sz="1400" dirty="0" smtClean="0"/>
                <a:t>Introduction, Overview, and Icebreaker</a:t>
              </a:r>
            </a:p>
            <a:p>
              <a:endParaRPr lang="en-US" sz="1400" dirty="0" smtClean="0"/>
            </a:p>
            <a:p>
              <a:r>
                <a:rPr lang="en-US" sz="1400" dirty="0" err="1" smtClean="0"/>
                <a:t>Facebook</a:t>
              </a:r>
              <a:r>
                <a:rPr lang="en-US" sz="1400" dirty="0" smtClean="0"/>
                <a:t> Best Practices</a:t>
              </a:r>
            </a:p>
            <a:p>
              <a:endParaRPr lang="en-US" sz="1400" dirty="0" smtClean="0"/>
            </a:p>
            <a:p>
              <a:r>
                <a:rPr lang="en-US" sz="1400" dirty="0" smtClean="0"/>
                <a:t>Hands On Time</a:t>
              </a:r>
            </a:p>
            <a:p>
              <a:endParaRPr lang="en-US" sz="1400" dirty="0" smtClean="0"/>
            </a:p>
            <a:p>
              <a:r>
                <a:rPr lang="en-US" sz="1400" dirty="0" smtClean="0"/>
                <a:t>Planning Time</a:t>
              </a:r>
            </a:p>
            <a:p>
              <a:endParaRPr lang="en-US" sz="1400" dirty="0" smtClean="0"/>
            </a:p>
            <a:p>
              <a:r>
                <a:rPr lang="en-US" sz="1400" dirty="0" smtClean="0"/>
                <a:t>Reflection</a:t>
              </a: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3"/>
          <p:cNvSpPr txBox="1">
            <a:spLocks noChangeArrowheads="1"/>
          </p:cNvSpPr>
          <p:nvPr/>
        </p:nvSpPr>
        <p:spPr bwMode="auto">
          <a:xfrm>
            <a:off x="0" y="0"/>
            <a:ext cx="9144000" cy="1415772"/>
          </a:xfrm>
          <a:prstGeom prst="rect">
            <a:avLst/>
          </a:prstGeom>
          <a:solidFill>
            <a:srgbClr val="ABDCD4"/>
          </a:solidFill>
          <a:ln w="9525">
            <a:noFill/>
            <a:miter lim="800000"/>
            <a:headEnd/>
            <a:tailEnd/>
          </a:ln>
        </p:spPr>
        <p:txBody>
          <a:bodyPr wrap="square">
            <a:spAutoFit/>
          </a:bodyPr>
          <a:lstStyle/>
          <a:p>
            <a:r>
              <a:rPr lang="en-US" sz="3200" b="1" dirty="0" smtClean="0">
                <a:solidFill>
                  <a:prstClr val="black"/>
                </a:solidFill>
                <a:latin typeface="Arial" pitchFamily="34" charset="0"/>
                <a:cs typeface="Arial" pitchFamily="34" charset="0"/>
              </a:rPr>
              <a:t>Get Attention:  Promote Facebook on Other Channels – Mobile Texting</a:t>
            </a:r>
          </a:p>
          <a:p>
            <a:endParaRPr lang="en-US" sz="2200" b="1" dirty="0">
              <a:solidFill>
                <a:prstClr val="black"/>
              </a:solidFill>
              <a:latin typeface="Myriad Pro"/>
            </a:endParaRPr>
          </a:p>
        </p:txBody>
      </p:sp>
      <p:sp>
        <p:nvSpPr>
          <p:cNvPr id="8198" name="TextBox 8"/>
          <p:cNvSpPr txBox="1">
            <a:spLocks noChangeArrowheads="1"/>
          </p:cNvSpPr>
          <p:nvPr/>
        </p:nvSpPr>
        <p:spPr bwMode="auto">
          <a:xfrm>
            <a:off x="0" y="6555318"/>
            <a:ext cx="9144000" cy="246221"/>
          </a:xfrm>
          <a:prstGeom prst="rect">
            <a:avLst/>
          </a:prstGeom>
          <a:noFill/>
          <a:ln w="9525">
            <a:noFill/>
            <a:miter lim="800000"/>
            <a:headEnd/>
            <a:tailEnd/>
          </a:ln>
        </p:spPr>
        <p:txBody>
          <a:bodyPr>
            <a:spAutoFit/>
          </a:bodyPr>
          <a:lstStyle/>
          <a:p>
            <a:pPr algn="ctr"/>
            <a:r>
              <a:rPr lang="en-US" sz="1000" dirty="0" smtClean="0">
                <a:solidFill>
                  <a:prstClr val="white"/>
                </a:solidFill>
                <a:latin typeface="Myriad Pro"/>
              </a:rPr>
              <a:t>FRIENDING THE FINISH LINE:  SOCIAL MEDIA NONPROFIT BEST PRACTICES </a:t>
            </a:r>
            <a:endParaRPr lang="en-US" sz="1000" dirty="0">
              <a:solidFill>
                <a:prstClr val="white"/>
              </a:solidFill>
              <a:latin typeface="Myriad Pro"/>
            </a:endParaRPr>
          </a:p>
        </p:txBody>
      </p:sp>
      <p:pic>
        <p:nvPicPr>
          <p:cNvPr id="6" name="Picture 3" descr="likethistemplate.png"/>
          <p:cNvPicPr>
            <a:picLocks noChangeAspect="1"/>
          </p:cNvPicPr>
          <p:nvPr/>
        </p:nvPicPr>
        <p:blipFill>
          <a:blip r:embed="rId3" cstate="print"/>
          <a:srcRect/>
          <a:stretch>
            <a:fillRect/>
          </a:stretch>
        </p:blipFill>
        <p:spPr bwMode="auto">
          <a:xfrm>
            <a:off x="1219200" y="1892459"/>
            <a:ext cx="6400800" cy="4508341"/>
          </a:xfrm>
          <a:prstGeom prst="rect">
            <a:avLst/>
          </a:prstGeom>
          <a:noFill/>
          <a:ln w="9525">
            <a:noFill/>
            <a:miter lim="800000"/>
            <a:headEnd/>
            <a:tailEnd/>
          </a:ln>
        </p:spPr>
      </p:pic>
    </p:spTree>
    <p:extLst>
      <p:ext uri="{BB962C8B-B14F-4D97-AF65-F5344CB8AC3E}">
        <p14:creationId xmlns:p14="http://schemas.microsoft.com/office/powerpoint/2010/main" xmlns="" val="31471735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3"/>
          <p:cNvSpPr txBox="1">
            <a:spLocks noChangeArrowheads="1"/>
          </p:cNvSpPr>
          <p:nvPr/>
        </p:nvSpPr>
        <p:spPr bwMode="auto">
          <a:xfrm>
            <a:off x="0" y="0"/>
            <a:ext cx="9144000" cy="1415772"/>
          </a:xfrm>
          <a:prstGeom prst="rect">
            <a:avLst/>
          </a:prstGeom>
          <a:solidFill>
            <a:srgbClr val="ABDCD4"/>
          </a:solidFill>
          <a:ln w="9525">
            <a:noFill/>
            <a:miter lim="800000"/>
            <a:headEnd/>
            <a:tailEnd/>
          </a:ln>
        </p:spPr>
        <p:txBody>
          <a:bodyPr wrap="square">
            <a:spAutoFit/>
          </a:bodyPr>
          <a:lstStyle/>
          <a:p>
            <a:r>
              <a:rPr lang="en-US" sz="3200" b="1" dirty="0" smtClean="0">
                <a:solidFill>
                  <a:prstClr val="black"/>
                </a:solidFill>
                <a:latin typeface="Arial" pitchFamily="34" charset="0"/>
                <a:cs typeface="Arial" pitchFamily="34" charset="0"/>
              </a:rPr>
              <a:t>Attention: Promote Facebook on Other Channels - Offline</a:t>
            </a:r>
          </a:p>
          <a:p>
            <a:endParaRPr lang="en-US" sz="2200" b="1" dirty="0">
              <a:solidFill>
                <a:prstClr val="black"/>
              </a:solidFill>
              <a:latin typeface="Myriad Pro"/>
            </a:endParaRPr>
          </a:p>
        </p:txBody>
      </p:sp>
      <p:pic>
        <p:nvPicPr>
          <p:cNvPr id="6" name="Picture 1" descr="4580451426_01afb6b5d2_o.jpg"/>
          <p:cNvPicPr>
            <a:picLocks noChangeAspect="1"/>
          </p:cNvPicPr>
          <p:nvPr/>
        </p:nvPicPr>
        <p:blipFill>
          <a:blip r:embed="rId3" cstate="print"/>
          <a:srcRect/>
          <a:stretch>
            <a:fillRect/>
          </a:stretch>
        </p:blipFill>
        <p:spPr bwMode="auto">
          <a:xfrm>
            <a:off x="1348978" y="2209800"/>
            <a:ext cx="6446044" cy="4324391"/>
          </a:xfrm>
          <a:prstGeom prst="rect">
            <a:avLst/>
          </a:prstGeom>
          <a:noFill/>
          <a:ln w="9525">
            <a:noFill/>
            <a:miter lim="800000"/>
            <a:headEnd/>
            <a:tailEnd/>
          </a:ln>
        </p:spPr>
      </p:pic>
    </p:spTree>
    <p:extLst>
      <p:ext uri="{BB962C8B-B14F-4D97-AF65-F5344CB8AC3E}">
        <p14:creationId xmlns:p14="http://schemas.microsoft.com/office/powerpoint/2010/main" xmlns="" val="3452965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3"/>
          <p:cNvSpPr txBox="1">
            <a:spLocks noChangeArrowheads="1"/>
          </p:cNvSpPr>
          <p:nvPr/>
        </p:nvSpPr>
        <p:spPr bwMode="auto">
          <a:xfrm>
            <a:off x="0" y="0"/>
            <a:ext cx="9144000" cy="1077218"/>
          </a:xfrm>
          <a:prstGeom prst="rect">
            <a:avLst/>
          </a:prstGeom>
          <a:solidFill>
            <a:srgbClr val="ABDCD4"/>
          </a:solidFill>
          <a:ln w="9525">
            <a:noFill/>
            <a:miter lim="800000"/>
            <a:headEnd/>
            <a:tailEnd/>
          </a:ln>
        </p:spPr>
        <p:txBody>
          <a:bodyPr wrap="square">
            <a:spAutoFit/>
          </a:bodyPr>
          <a:lstStyle/>
          <a:p>
            <a:r>
              <a:rPr lang="en-US" sz="3200" b="1" dirty="0" smtClean="0">
                <a:solidFill>
                  <a:prstClr val="black"/>
                </a:solidFill>
                <a:latin typeface="Arial" pitchFamily="34" charset="0"/>
                <a:cs typeface="Arial" pitchFamily="34" charset="0"/>
              </a:rPr>
              <a:t>Get Attention: Favorite Similar Pages</a:t>
            </a:r>
          </a:p>
          <a:p>
            <a:endParaRPr lang="en-US" sz="3200" b="1" dirty="0">
              <a:solidFill>
                <a:prstClr val="black"/>
              </a:solidFill>
              <a:latin typeface="Arial" pitchFamily="34" charset="0"/>
              <a:cs typeface="Arial" pitchFamily="34" charset="0"/>
            </a:endParaRPr>
          </a:p>
        </p:txBody>
      </p:sp>
      <p:sp>
        <p:nvSpPr>
          <p:cNvPr id="8198" name="TextBox 8"/>
          <p:cNvSpPr txBox="1">
            <a:spLocks noChangeArrowheads="1"/>
          </p:cNvSpPr>
          <p:nvPr/>
        </p:nvSpPr>
        <p:spPr bwMode="auto">
          <a:xfrm>
            <a:off x="0" y="6555318"/>
            <a:ext cx="9144000" cy="246221"/>
          </a:xfrm>
          <a:prstGeom prst="rect">
            <a:avLst/>
          </a:prstGeom>
          <a:noFill/>
          <a:ln w="9525">
            <a:noFill/>
            <a:miter lim="800000"/>
            <a:headEnd/>
            <a:tailEnd/>
          </a:ln>
        </p:spPr>
        <p:txBody>
          <a:bodyPr>
            <a:spAutoFit/>
          </a:bodyPr>
          <a:lstStyle/>
          <a:p>
            <a:pPr algn="ctr"/>
            <a:r>
              <a:rPr lang="en-US" sz="1000" dirty="0" smtClean="0">
                <a:solidFill>
                  <a:prstClr val="white"/>
                </a:solidFill>
                <a:latin typeface="Myriad Pro"/>
              </a:rPr>
              <a:t>FRIENDING THE FINISH LINE:  SOCIAL MEDIA NONPROFIT BEST PRACTICES </a:t>
            </a:r>
            <a:endParaRPr lang="en-US" sz="1000" dirty="0">
              <a:solidFill>
                <a:prstClr val="white"/>
              </a:solidFill>
              <a:latin typeface="Myriad Pro"/>
            </a:endParaRPr>
          </a:p>
        </p:txBody>
      </p:sp>
      <p:pic>
        <p:nvPicPr>
          <p:cNvPr id="10" name="Picture 9" descr="7-30-2011 5-29-08 PM.png"/>
          <p:cNvPicPr>
            <a:picLocks noChangeAspect="1"/>
          </p:cNvPicPr>
          <p:nvPr/>
        </p:nvPicPr>
        <p:blipFill>
          <a:blip r:embed="rId3" cstate="print"/>
          <a:stretch>
            <a:fillRect/>
          </a:stretch>
        </p:blipFill>
        <p:spPr>
          <a:xfrm>
            <a:off x="1375153" y="1562100"/>
            <a:ext cx="6306608" cy="4495800"/>
          </a:xfrm>
          <a:prstGeom prst="rect">
            <a:avLst/>
          </a:prstGeom>
        </p:spPr>
      </p:pic>
      <p:pic>
        <p:nvPicPr>
          <p:cNvPr id="11" name="Picture 10" descr="jordan emediat pages.png"/>
          <p:cNvPicPr>
            <a:picLocks noChangeAspect="1"/>
          </p:cNvPicPr>
          <p:nvPr/>
        </p:nvPicPr>
        <p:blipFill>
          <a:blip r:embed="rId4" cstate="print"/>
          <a:stretch>
            <a:fillRect/>
          </a:stretch>
        </p:blipFill>
        <p:spPr>
          <a:xfrm>
            <a:off x="1418696" y="3810000"/>
            <a:ext cx="1600200" cy="2868428"/>
          </a:xfrm>
          <a:prstGeom prst="rect">
            <a:avLst/>
          </a:prstGeom>
        </p:spPr>
      </p:pic>
    </p:spTree>
    <p:extLst>
      <p:ext uri="{BB962C8B-B14F-4D97-AF65-F5344CB8AC3E}">
        <p14:creationId xmlns:p14="http://schemas.microsoft.com/office/powerpoint/2010/main" xmlns="" val="3530014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8"/>
          <p:cNvSpPr txBox="1">
            <a:spLocks noChangeArrowheads="1"/>
          </p:cNvSpPr>
          <p:nvPr/>
        </p:nvSpPr>
        <p:spPr bwMode="auto">
          <a:xfrm>
            <a:off x="0" y="6555318"/>
            <a:ext cx="9144000" cy="246221"/>
          </a:xfrm>
          <a:prstGeom prst="rect">
            <a:avLst/>
          </a:prstGeom>
          <a:noFill/>
          <a:ln w="9525">
            <a:noFill/>
            <a:miter lim="800000"/>
            <a:headEnd/>
            <a:tailEnd/>
          </a:ln>
        </p:spPr>
        <p:txBody>
          <a:bodyPr>
            <a:spAutoFit/>
          </a:bodyPr>
          <a:lstStyle/>
          <a:p>
            <a:pPr algn="ctr"/>
            <a:r>
              <a:rPr lang="en-US" sz="1000" dirty="0" smtClean="0">
                <a:solidFill>
                  <a:prstClr val="white"/>
                </a:solidFill>
                <a:latin typeface="Myriad Pro"/>
              </a:rPr>
              <a:t>FRIENDING THE FINISH LINE:  SOCIAL MEDIA NONPROFIT BEST PRACTICES </a:t>
            </a:r>
            <a:endParaRPr lang="en-US" sz="1000" dirty="0">
              <a:solidFill>
                <a:prstClr val="white"/>
              </a:solidFill>
              <a:latin typeface="Myriad Pro"/>
            </a:endParaRPr>
          </a:p>
        </p:txBody>
      </p:sp>
      <p:pic>
        <p:nvPicPr>
          <p:cNvPr id="7" name="Picture 6" descr="ad testing.png"/>
          <p:cNvPicPr>
            <a:picLocks noChangeAspect="1"/>
          </p:cNvPicPr>
          <p:nvPr/>
        </p:nvPicPr>
        <p:blipFill>
          <a:blip r:embed="rId3" cstate="print"/>
          <a:stretch>
            <a:fillRect/>
          </a:stretch>
        </p:blipFill>
        <p:spPr>
          <a:xfrm>
            <a:off x="1072578" y="3960034"/>
            <a:ext cx="3200400" cy="1862919"/>
          </a:xfrm>
          <a:prstGeom prst="rect">
            <a:avLst/>
          </a:prstGeom>
        </p:spPr>
      </p:pic>
      <p:pic>
        <p:nvPicPr>
          <p:cNvPr id="8" name="Picture 7" descr="ad testing 2.png"/>
          <p:cNvPicPr>
            <a:picLocks noChangeAspect="1"/>
          </p:cNvPicPr>
          <p:nvPr/>
        </p:nvPicPr>
        <p:blipFill>
          <a:blip r:embed="rId4" cstate="print"/>
          <a:stretch>
            <a:fillRect/>
          </a:stretch>
        </p:blipFill>
        <p:spPr>
          <a:xfrm>
            <a:off x="4572000" y="3824713"/>
            <a:ext cx="2876549" cy="1976469"/>
          </a:xfrm>
          <a:prstGeom prst="rect">
            <a:avLst/>
          </a:prstGeom>
        </p:spPr>
      </p:pic>
      <p:sp>
        <p:nvSpPr>
          <p:cNvPr id="9" name="Rectangle 8"/>
          <p:cNvSpPr/>
          <p:nvPr/>
        </p:nvSpPr>
        <p:spPr>
          <a:xfrm>
            <a:off x="1040256" y="1328581"/>
            <a:ext cx="6465445" cy="2031325"/>
          </a:xfrm>
          <a:prstGeom prst="rect">
            <a:avLst/>
          </a:prstGeom>
        </p:spPr>
        <p:txBody>
          <a:bodyPr wrap="square">
            <a:spAutoFit/>
          </a:bodyPr>
          <a:lstStyle/>
          <a:p>
            <a:pPr marL="457200" indent="-457200">
              <a:spcAft>
                <a:spcPts val="1200"/>
              </a:spcAft>
              <a:buFont typeface="Wingdings" pitchFamily="2" charset="2"/>
              <a:buChar char="§"/>
            </a:pPr>
            <a:r>
              <a:rPr lang="en-US" sz="2400" dirty="0" smtClean="0">
                <a:solidFill>
                  <a:prstClr val="black"/>
                </a:solidFill>
                <a:latin typeface="Arial" pitchFamily="34" charset="0"/>
                <a:cs typeface="Arial" pitchFamily="34" charset="0"/>
              </a:rPr>
              <a:t>“Like” our Facebook Page</a:t>
            </a:r>
          </a:p>
          <a:p>
            <a:pPr marL="457200" indent="-457200">
              <a:spcAft>
                <a:spcPts val="1200"/>
              </a:spcAft>
              <a:buFont typeface="Wingdings" pitchFamily="2" charset="2"/>
              <a:buChar char="§"/>
            </a:pPr>
            <a:r>
              <a:rPr lang="en-US" sz="2400" dirty="0" smtClean="0">
                <a:solidFill>
                  <a:prstClr val="black"/>
                </a:solidFill>
                <a:latin typeface="Arial" pitchFamily="34" charset="0"/>
                <a:cs typeface="Arial" pitchFamily="34" charset="0"/>
              </a:rPr>
              <a:t>Promote events</a:t>
            </a:r>
          </a:p>
          <a:p>
            <a:pPr marL="457200" indent="-457200">
              <a:spcAft>
                <a:spcPts val="1200"/>
              </a:spcAft>
              <a:buFont typeface="Wingdings" pitchFamily="2" charset="2"/>
              <a:buChar char="§"/>
            </a:pPr>
            <a:r>
              <a:rPr lang="en-US" sz="2400" dirty="0" smtClean="0">
                <a:solidFill>
                  <a:prstClr val="black"/>
                </a:solidFill>
                <a:latin typeface="Arial" pitchFamily="34" charset="0"/>
                <a:cs typeface="Arial" pitchFamily="34" charset="0"/>
              </a:rPr>
              <a:t>Promote online petitions</a:t>
            </a:r>
          </a:p>
          <a:p>
            <a:pPr marL="457200" indent="-457200">
              <a:spcAft>
                <a:spcPts val="1200"/>
              </a:spcAft>
              <a:buFont typeface="Wingdings" pitchFamily="2" charset="2"/>
              <a:buChar char="§"/>
            </a:pPr>
            <a:r>
              <a:rPr lang="en-US" sz="2400" dirty="0" smtClean="0">
                <a:solidFill>
                  <a:prstClr val="black"/>
                </a:solidFill>
                <a:latin typeface="Arial" pitchFamily="34" charset="0"/>
                <a:cs typeface="Arial" pitchFamily="34" charset="0"/>
              </a:rPr>
              <a:t>Other</a:t>
            </a:r>
          </a:p>
        </p:txBody>
      </p:sp>
      <p:sp>
        <p:nvSpPr>
          <p:cNvPr id="10" name="TextBox 9"/>
          <p:cNvSpPr txBox="1"/>
          <p:nvPr/>
        </p:nvSpPr>
        <p:spPr>
          <a:xfrm>
            <a:off x="0" y="-3"/>
            <a:ext cx="9144000" cy="1077218"/>
          </a:xfrm>
          <a:prstGeom prst="rect">
            <a:avLst/>
          </a:prstGeom>
          <a:solidFill>
            <a:srgbClr val="ABDCD4"/>
          </a:solidFill>
        </p:spPr>
        <p:txBody>
          <a:bodyPr wrap="square" rtlCol="0">
            <a:spAutoFit/>
          </a:bodyPr>
          <a:lstStyle/>
          <a:p>
            <a:r>
              <a:rPr lang="en-US" sz="3600" b="1" dirty="0" smtClean="0">
                <a:solidFill>
                  <a:prstClr val="black">
                    <a:lumMod val="75000"/>
                    <a:lumOff val="25000"/>
                  </a:prstClr>
                </a:solidFill>
                <a:latin typeface="Arial" pitchFamily="34" charset="0"/>
                <a:cs typeface="Arial" pitchFamily="34" charset="0"/>
              </a:rPr>
              <a:t>Get Attention: Facebook Ads</a:t>
            </a:r>
          </a:p>
          <a:p>
            <a:endParaRPr lang="en-US" sz="2800" b="1" dirty="0">
              <a:solidFill>
                <a:prstClr val="black">
                  <a:lumMod val="75000"/>
                  <a:lumOff val="25000"/>
                </a:prstClr>
              </a:solidFill>
              <a:latin typeface="Arial" pitchFamily="34" charset="0"/>
              <a:cs typeface="Arial" pitchFamily="34" charset="0"/>
            </a:endParaRPr>
          </a:p>
        </p:txBody>
      </p:sp>
    </p:spTree>
    <p:extLst>
      <p:ext uri="{BB962C8B-B14F-4D97-AF65-F5344CB8AC3E}">
        <p14:creationId xmlns:p14="http://schemas.microsoft.com/office/powerpoint/2010/main" xmlns="" val="11574839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8"/>
          <p:cNvSpPr txBox="1">
            <a:spLocks noChangeArrowheads="1"/>
          </p:cNvSpPr>
          <p:nvPr/>
        </p:nvSpPr>
        <p:spPr bwMode="auto">
          <a:xfrm>
            <a:off x="0" y="6555318"/>
            <a:ext cx="9144000" cy="246221"/>
          </a:xfrm>
          <a:prstGeom prst="rect">
            <a:avLst/>
          </a:prstGeom>
          <a:noFill/>
          <a:ln w="9525">
            <a:noFill/>
            <a:miter lim="800000"/>
            <a:headEnd/>
            <a:tailEnd/>
          </a:ln>
        </p:spPr>
        <p:txBody>
          <a:bodyPr>
            <a:spAutoFit/>
          </a:bodyPr>
          <a:lstStyle/>
          <a:p>
            <a:pPr algn="ctr"/>
            <a:r>
              <a:rPr lang="en-US" sz="1000" dirty="0" smtClean="0">
                <a:solidFill>
                  <a:prstClr val="white"/>
                </a:solidFill>
                <a:latin typeface="Myriad Pro"/>
              </a:rPr>
              <a:t>FRIENDING THE FINISH LINE:  SOCIAL MEDIA NONPROFIT BEST PRACTICES </a:t>
            </a:r>
            <a:endParaRPr lang="en-US" sz="1000" dirty="0">
              <a:solidFill>
                <a:prstClr val="white"/>
              </a:solidFill>
              <a:latin typeface="Myriad Pro"/>
            </a:endParaRPr>
          </a:p>
        </p:txBody>
      </p:sp>
      <p:pic>
        <p:nvPicPr>
          <p:cNvPr id="8" name="Picture 7" descr="like button.png"/>
          <p:cNvPicPr>
            <a:picLocks noChangeAspect="1"/>
          </p:cNvPicPr>
          <p:nvPr/>
        </p:nvPicPr>
        <p:blipFill>
          <a:blip r:embed="rId3" cstate="print"/>
          <a:stretch>
            <a:fillRect/>
          </a:stretch>
        </p:blipFill>
        <p:spPr>
          <a:xfrm>
            <a:off x="751650" y="838200"/>
            <a:ext cx="2257950" cy="1956888"/>
          </a:xfrm>
          <a:prstGeom prst="rect">
            <a:avLst/>
          </a:prstGeom>
        </p:spPr>
      </p:pic>
      <p:pic>
        <p:nvPicPr>
          <p:cNvPr id="9" name="Picture 8" descr="comments fans.png"/>
          <p:cNvPicPr>
            <a:picLocks noChangeAspect="1"/>
          </p:cNvPicPr>
          <p:nvPr/>
        </p:nvPicPr>
        <p:blipFill>
          <a:blip r:embed="rId4" cstate="print"/>
          <a:stretch>
            <a:fillRect/>
          </a:stretch>
        </p:blipFill>
        <p:spPr>
          <a:xfrm>
            <a:off x="869345" y="4953000"/>
            <a:ext cx="1314286" cy="285714"/>
          </a:xfrm>
          <a:prstGeom prst="rect">
            <a:avLst/>
          </a:prstGeom>
        </p:spPr>
      </p:pic>
      <p:pic>
        <p:nvPicPr>
          <p:cNvPr id="10" name="Picture 9" descr="chair.png"/>
          <p:cNvPicPr>
            <a:picLocks noChangeAspect="1"/>
          </p:cNvPicPr>
          <p:nvPr/>
        </p:nvPicPr>
        <p:blipFill>
          <a:blip r:embed="rId5" cstate="print"/>
          <a:stretch>
            <a:fillRect/>
          </a:stretch>
        </p:blipFill>
        <p:spPr>
          <a:xfrm>
            <a:off x="4648200" y="1316874"/>
            <a:ext cx="3996899" cy="1633452"/>
          </a:xfrm>
          <a:prstGeom prst="rect">
            <a:avLst/>
          </a:prstGeom>
        </p:spPr>
      </p:pic>
      <p:pic>
        <p:nvPicPr>
          <p:cNvPr id="11" name="Picture 10" descr="chair anger.png"/>
          <p:cNvPicPr>
            <a:picLocks noChangeAspect="1"/>
          </p:cNvPicPr>
          <p:nvPr/>
        </p:nvPicPr>
        <p:blipFill>
          <a:blip r:embed="rId6" cstate="print"/>
          <a:stretch>
            <a:fillRect/>
          </a:stretch>
        </p:blipFill>
        <p:spPr>
          <a:xfrm>
            <a:off x="757118" y="5346424"/>
            <a:ext cx="4000000" cy="1142857"/>
          </a:xfrm>
          <a:prstGeom prst="rect">
            <a:avLst/>
          </a:prstGeom>
        </p:spPr>
      </p:pic>
      <p:pic>
        <p:nvPicPr>
          <p:cNvPr id="12" name="Picture 11" descr="chair loyality.png"/>
          <p:cNvPicPr>
            <a:picLocks noChangeAspect="1"/>
          </p:cNvPicPr>
          <p:nvPr/>
        </p:nvPicPr>
        <p:blipFill>
          <a:blip r:embed="rId7" cstate="print"/>
          <a:stretch>
            <a:fillRect/>
          </a:stretch>
        </p:blipFill>
        <p:spPr>
          <a:xfrm>
            <a:off x="801295" y="2667000"/>
            <a:ext cx="3299139" cy="2209800"/>
          </a:xfrm>
          <a:prstGeom prst="rect">
            <a:avLst/>
          </a:prstGeom>
        </p:spPr>
      </p:pic>
      <p:pic>
        <p:nvPicPr>
          <p:cNvPr id="13" name="Picture 12" descr="bike night buzz.png"/>
          <p:cNvPicPr>
            <a:picLocks noChangeAspect="1"/>
          </p:cNvPicPr>
          <p:nvPr/>
        </p:nvPicPr>
        <p:blipFill>
          <a:blip r:embed="rId8" cstate="print"/>
          <a:stretch>
            <a:fillRect/>
          </a:stretch>
        </p:blipFill>
        <p:spPr>
          <a:xfrm>
            <a:off x="4572000" y="3254478"/>
            <a:ext cx="4555911" cy="2914443"/>
          </a:xfrm>
          <a:prstGeom prst="rect">
            <a:avLst/>
          </a:prstGeom>
        </p:spPr>
      </p:pic>
      <p:sp>
        <p:nvSpPr>
          <p:cNvPr id="14" name="TextBox 13"/>
          <p:cNvSpPr txBox="1"/>
          <p:nvPr/>
        </p:nvSpPr>
        <p:spPr>
          <a:xfrm>
            <a:off x="0" y="-3"/>
            <a:ext cx="9144000" cy="1077218"/>
          </a:xfrm>
          <a:prstGeom prst="rect">
            <a:avLst/>
          </a:prstGeom>
          <a:solidFill>
            <a:srgbClr val="ABDCD4"/>
          </a:solidFill>
        </p:spPr>
        <p:txBody>
          <a:bodyPr wrap="square" rtlCol="0">
            <a:spAutoFit/>
          </a:bodyPr>
          <a:lstStyle/>
          <a:p>
            <a:r>
              <a:rPr lang="en-US" sz="3600" b="1" dirty="0" smtClean="0">
                <a:solidFill>
                  <a:prstClr val="black">
                    <a:lumMod val="75000"/>
                    <a:lumOff val="25000"/>
                  </a:prstClr>
                </a:solidFill>
                <a:latin typeface="Arial" pitchFamily="34" charset="0"/>
                <a:cs typeface="Arial" pitchFamily="34" charset="0"/>
              </a:rPr>
              <a:t>Engagement</a:t>
            </a:r>
          </a:p>
          <a:p>
            <a:endParaRPr lang="en-US" sz="2800" b="1" dirty="0">
              <a:solidFill>
                <a:prstClr val="black">
                  <a:lumMod val="75000"/>
                  <a:lumOff val="25000"/>
                </a:prstClr>
              </a:solidFill>
              <a:latin typeface="Arial" pitchFamily="34" charset="0"/>
              <a:cs typeface="Arial" pitchFamily="34" charset="0"/>
            </a:endParaRPr>
          </a:p>
        </p:txBody>
      </p:sp>
    </p:spTree>
    <p:extLst>
      <p:ext uri="{BB962C8B-B14F-4D97-AF65-F5344CB8AC3E}">
        <p14:creationId xmlns:p14="http://schemas.microsoft.com/office/powerpoint/2010/main" xmlns="" val="403690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3"/>
          <p:cNvSpPr txBox="1">
            <a:spLocks noChangeArrowheads="1"/>
          </p:cNvSpPr>
          <p:nvPr/>
        </p:nvSpPr>
        <p:spPr bwMode="auto">
          <a:xfrm>
            <a:off x="0" y="0"/>
            <a:ext cx="9144000" cy="923330"/>
          </a:xfrm>
          <a:prstGeom prst="rect">
            <a:avLst/>
          </a:prstGeom>
          <a:solidFill>
            <a:srgbClr val="ABDCD4"/>
          </a:solidFill>
          <a:ln w="9525">
            <a:noFill/>
            <a:miter lim="800000"/>
            <a:headEnd/>
            <a:tailEnd/>
          </a:ln>
        </p:spPr>
        <p:txBody>
          <a:bodyPr wrap="square">
            <a:spAutoFit/>
          </a:bodyPr>
          <a:lstStyle/>
          <a:p>
            <a:r>
              <a:rPr lang="en-US" sz="3200" b="1" dirty="0" smtClean="0">
                <a:solidFill>
                  <a:prstClr val="black"/>
                </a:solidFill>
                <a:latin typeface="Arial" pitchFamily="34" charset="0"/>
                <a:cs typeface="Arial" pitchFamily="34" charset="0"/>
              </a:rPr>
              <a:t>Engagement: Be Enchanting</a:t>
            </a:r>
          </a:p>
          <a:p>
            <a:endParaRPr lang="en-US" sz="2200" b="1" dirty="0">
              <a:solidFill>
                <a:prstClr val="black"/>
              </a:solidFill>
              <a:latin typeface="Myriad Pro"/>
            </a:endParaRPr>
          </a:p>
        </p:txBody>
      </p:sp>
      <p:sp>
        <p:nvSpPr>
          <p:cNvPr id="8" name="TextBox 7"/>
          <p:cNvSpPr txBox="1"/>
          <p:nvPr/>
        </p:nvSpPr>
        <p:spPr>
          <a:xfrm>
            <a:off x="685801" y="1215855"/>
            <a:ext cx="2895599" cy="3139321"/>
          </a:xfrm>
          <a:prstGeom prst="rect">
            <a:avLst/>
          </a:prstGeom>
          <a:noFill/>
        </p:spPr>
        <p:txBody>
          <a:bodyPr wrap="square" rtlCol="0">
            <a:spAutoFit/>
          </a:bodyPr>
          <a:lstStyle/>
          <a:p>
            <a:pPr marL="342900" indent="-342900">
              <a:buFont typeface="Arial" pitchFamily="34" charset="0"/>
              <a:buChar char="•"/>
            </a:pPr>
            <a:r>
              <a:rPr lang="en-US" sz="2000" dirty="0" smtClean="0">
                <a:solidFill>
                  <a:prstClr val="black"/>
                </a:solidFill>
                <a:latin typeface="Arial" pitchFamily="34" charset="0"/>
                <a:cs typeface="Arial" pitchFamily="34" charset="0"/>
              </a:rPr>
              <a:t>Become an expert at starting conversations</a:t>
            </a:r>
          </a:p>
          <a:p>
            <a:pPr marL="342900" indent="-342900">
              <a:buFont typeface="Arial" pitchFamily="34" charset="0"/>
              <a:buChar char="•"/>
            </a:pPr>
            <a:r>
              <a:rPr lang="en-US" sz="2000" dirty="0" smtClean="0">
                <a:solidFill>
                  <a:prstClr val="black"/>
                </a:solidFill>
                <a:latin typeface="Arial" pitchFamily="34" charset="0"/>
                <a:cs typeface="Arial" pitchFamily="34" charset="0"/>
              </a:rPr>
              <a:t>Ask different kinds of questions</a:t>
            </a:r>
          </a:p>
          <a:p>
            <a:pPr marL="342900" indent="-342900">
              <a:buFont typeface="Arial" pitchFamily="34" charset="0"/>
              <a:buChar char="•"/>
            </a:pPr>
            <a:r>
              <a:rPr lang="en-US" sz="2000" dirty="0" smtClean="0">
                <a:solidFill>
                  <a:prstClr val="black"/>
                </a:solidFill>
                <a:latin typeface="Arial" pitchFamily="34" charset="0"/>
                <a:cs typeface="Arial" pitchFamily="34" charset="0"/>
              </a:rPr>
              <a:t>Always be commenting </a:t>
            </a:r>
          </a:p>
          <a:p>
            <a:pPr marL="342900" indent="-342900">
              <a:buFont typeface="Arial" pitchFamily="34" charset="0"/>
              <a:buChar char="•"/>
            </a:pPr>
            <a:r>
              <a:rPr lang="en-US" sz="2000" dirty="0" smtClean="0">
                <a:solidFill>
                  <a:prstClr val="black"/>
                </a:solidFill>
                <a:latin typeface="Arial" pitchFamily="34" charset="0"/>
                <a:cs typeface="Arial" pitchFamily="34" charset="0"/>
              </a:rPr>
              <a:t>Run online “chats” or engagement events   </a:t>
            </a:r>
          </a:p>
          <a:p>
            <a:endParaRPr lang="en-US" dirty="0">
              <a:solidFill>
                <a:prstClr val="black"/>
              </a:solidFill>
            </a:endParaRPr>
          </a:p>
        </p:txBody>
      </p:sp>
      <p:pic>
        <p:nvPicPr>
          <p:cNvPr id="9" name="Picture 8" descr="7-30-2011 5-56-12 PM.png"/>
          <p:cNvPicPr>
            <a:picLocks noChangeAspect="1"/>
          </p:cNvPicPr>
          <p:nvPr/>
        </p:nvPicPr>
        <p:blipFill>
          <a:blip r:embed="rId3" cstate="print"/>
          <a:stretch>
            <a:fillRect/>
          </a:stretch>
        </p:blipFill>
        <p:spPr>
          <a:xfrm>
            <a:off x="3810000" y="1295400"/>
            <a:ext cx="4818130" cy="5105400"/>
          </a:xfrm>
          <a:prstGeom prst="rect">
            <a:avLst/>
          </a:prstGeom>
        </p:spPr>
      </p:pic>
    </p:spTree>
    <p:extLst>
      <p:ext uri="{BB962C8B-B14F-4D97-AF65-F5344CB8AC3E}">
        <p14:creationId xmlns:p14="http://schemas.microsoft.com/office/powerpoint/2010/main" xmlns="" val="23379239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62000" y="1600200"/>
            <a:ext cx="7467600" cy="738664"/>
          </a:xfrm>
          <a:prstGeom prst="rect">
            <a:avLst/>
          </a:prstGeom>
          <a:noFill/>
        </p:spPr>
        <p:txBody>
          <a:bodyPr wrap="square" rtlCol="0">
            <a:spAutoFit/>
          </a:bodyPr>
          <a:lstStyle/>
          <a:p>
            <a:endParaRPr lang="en-US" sz="2400" dirty="0" smtClean="0">
              <a:solidFill>
                <a:prstClr val="black"/>
              </a:solidFill>
              <a:latin typeface="Arial" pitchFamily="34" charset="0"/>
              <a:cs typeface="Arial" pitchFamily="34" charset="0"/>
            </a:endParaRPr>
          </a:p>
          <a:p>
            <a:endParaRPr lang="en-US" dirty="0">
              <a:solidFill>
                <a:prstClr val="black"/>
              </a:solidFill>
              <a:latin typeface="Arial" pitchFamily="34" charset="0"/>
              <a:cs typeface="Arial" pitchFamily="34" charset="0"/>
            </a:endParaRPr>
          </a:p>
        </p:txBody>
      </p:sp>
      <p:sp>
        <p:nvSpPr>
          <p:cNvPr id="7" name="TextBox 6"/>
          <p:cNvSpPr txBox="1"/>
          <p:nvPr/>
        </p:nvSpPr>
        <p:spPr>
          <a:xfrm>
            <a:off x="0" y="-3"/>
            <a:ext cx="9144000" cy="1077218"/>
          </a:xfrm>
          <a:prstGeom prst="rect">
            <a:avLst/>
          </a:prstGeom>
          <a:solidFill>
            <a:srgbClr val="ABDCD4"/>
          </a:solidFill>
        </p:spPr>
        <p:txBody>
          <a:bodyPr wrap="square" rtlCol="0">
            <a:spAutoFit/>
          </a:bodyPr>
          <a:lstStyle/>
          <a:p>
            <a:r>
              <a:rPr lang="en-US" sz="3200" b="1" dirty="0" smtClean="0">
                <a:solidFill>
                  <a:prstClr val="black">
                    <a:lumMod val="75000"/>
                    <a:lumOff val="25000"/>
                  </a:prstClr>
                </a:solidFill>
                <a:latin typeface="Arial" pitchFamily="34" charset="0"/>
                <a:cs typeface="Arial" pitchFamily="34" charset="0"/>
              </a:rPr>
              <a:t>Hands-On Time: Developing Content and Engagement Plans</a:t>
            </a:r>
            <a:endParaRPr lang="en-US" sz="3200" b="1" dirty="0">
              <a:solidFill>
                <a:prstClr val="black">
                  <a:lumMod val="75000"/>
                  <a:lumOff val="25000"/>
                </a:prstClr>
              </a:solidFill>
              <a:latin typeface="Arial" pitchFamily="34" charset="0"/>
              <a:cs typeface="Arial" pitchFamily="34" charset="0"/>
            </a:endParaRPr>
          </a:p>
        </p:txBody>
      </p:sp>
      <p:sp>
        <p:nvSpPr>
          <p:cNvPr id="10" name="Rectangle 46"/>
          <p:cNvSpPr txBox="1">
            <a:spLocks noChangeArrowheads="1"/>
          </p:cNvSpPr>
          <p:nvPr/>
        </p:nvSpPr>
        <p:spPr bwMode="auto">
          <a:xfrm>
            <a:off x="257175" y="381001"/>
            <a:ext cx="8610600" cy="381000"/>
          </a:xfrm>
          <a:prstGeom prst="rect">
            <a:avLst/>
          </a:prstGeom>
          <a:noFill/>
          <a:ln>
            <a:miter lim="800000"/>
            <a:headEnd/>
            <a:tailEnd/>
          </a:ln>
        </p:spPr>
        <p:txBody>
          <a:bodyPr vert="horz" wrap="square" lIns="91440" tIns="45720" rIns="91440" bIns="45720" numCol="1"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prstClr val="black">
                  <a:lumMod val="75000"/>
                  <a:lumOff val="25000"/>
                </a:prstClr>
              </a:solidFill>
              <a:latin typeface="Arial" pitchFamily="34" charset="0"/>
              <a:cs typeface="Arial" pitchFamily="34" charset="0"/>
            </a:endParaRPr>
          </a:p>
        </p:txBody>
      </p:sp>
      <p:pic>
        <p:nvPicPr>
          <p:cNvPr id="12" name="Picture 11" descr="DSC08868.JPG"/>
          <p:cNvPicPr>
            <a:picLocks noChangeAspect="1"/>
          </p:cNvPicPr>
          <p:nvPr/>
        </p:nvPicPr>
        <p:blipFill>
          <a:blip r:embed="rId3" cstate="print"/>
          <a:stretch>
            <a:fillRect/>
          </a:stretch>
        </p:blipFill>
        <p:spPr>
          <a:xfrm>
            <a:off x="2209800" y="1676400"/>
            <a:ext cx="5105400" cy="3829050"/>
          </a:xfrm>
          <a:prstGeom prst="rect">
            <a:avLst/>
          </a:prstGeom>
        </p:spPr>
      </p:pic>
    </p:spTree>
    <p:extLst>
      <p:ext uri="{BB962C8B-B14F-4D97-AF65-F5344CB8AC3E}">
        <p14:creationId xmlns:p14="http://schemas.microsoft.com/office/powerpoint/2010/main" xmlns="" val="39219198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Arial" pitchFamily="34" charset="0"/>
                <a:cs typeface="Arial" pitchFamily="34" charset="0"/>
              </a:rPr>
              <a:t>Create a Voice</a:t>
            </a:r>
          </a:p>
          <a:p>
            <a:r>
              <a:rPr lang="en-US" dirty="0" smtClean="0">
                <a:latin typeface="Arial" pitchFamily="34" charset="0"/>
                <a:cs typeface="Arial" pitchFamily="34" charset="0"/>
              </a:rPr>
              <a:t>Program Your Page</a:t>
            </a:r>
          </a:p>
          <a:p>
            <a:r>
              <a:rPr lang="en-US" dirty="0" smtClean="0">
                <a:latin typeface="Arial" pitchFamily="34" charset="0"/>
                <a:cs typeface="Arial" pitchFamily="34" charset="0"/>
              </a:rPr>
              <a:t>Create Exclusive Content and Program</a:t>
            </a:r>
          </a:p>
          <a:p>
            <a:r>
              <a:rPr lang="en-US" dirty="0" smtClean="0">
                <a:latin typeface="Arial" pitchFamily="34" charset="0"/>
                <a:cs typeface="Arial" pitchFamily="34" charset="0"/>
              </a:rPr>
              <a:t>Push and Pull</a:t>
            </a:r>
          </a:p>
          <a:p>
            <a:r>
              <a:rPr lang="en-US" dirty="0" smtClean="0">
                <a:latin typeface="Arial" pitchFamily="34" charset="0"/>
                <a:cs typeface="Arial" pitchFamily="34" charset="0"/>
              </a:rPr>
              <a:t>Engage Other Groups and Organizations</a:t>
            </a:r>
          </a:p>
          <a:p>
            <a:r>
              <a:rPr lang="en-US" dirty="0" smtClean="0">
                <a:latin typeface="Arial" pitchFamily="34" charset="0"/>
                <a:cs typeface="Arial" pitchFamily="34" charset="0"/>
              </a:rPr>
              <a:t>Know your Supporters</a:t>
            </a:r>
            <a:endParaRPr lang="en-US" dirty="0">
              <a:latin typeface="Arial" pitchFamily="34" charset="0"/>
              <a:cs typeface="Arial" pitchFamily="34" charset="0"/>
            </a:endParaRPr>
          </a:p>
        </p:txBody>
      </p:sp>
      <p:sp>
        <p:nvSpPr>
          <p:cNvPr id="4" name="Title 3"/>
          <p:cNvSpPr txBox="1">
            <a:spLocks noGrp="1"/>
          </p:cNvSpPr>
          <p:nvPr>
            <p:ph type="title"/>
          </p:nvPr>
        </p:nvSpPr>
        <p:spPr>
          <a:xfrm>
            <a:off x="0" y="0"/>
            <a:ext cx="9144000" cy="923330"/>
          </a:xfrm>
          <a:prstGeom prst="rect">
            <a:avLst/>
          </a:prstGeom>
          <a:solidFill>
            <a:srgbClr val="ABDCD4"/>
          </a:solidFill>
        </p:spPr>
        <p:txBody>
          <a:bodyPr wrap="square" rtlCol="0">
            <a:spAutoFit/>
          </a:bodyPr>
          <a:lstStyle/>
          <a:p>
            <a:pPr algn="l"/>
            <a:r>
              <a:rPr lang="en-US" sz="3200" b="1" dirty="0" smtClean="0">
                <a:solidFill>
                  <a:schemeClr val="tx1">
                    <a:lumMod val="75000"/>
                    <a:lumOff val="25000"/>
                  </a:schemeClr>
                </a:solidFill>
                <a:latin typeface="Arial" pitchFamily="34" charset="0"/>
                <a:cs typeface="Arial" pitchFamily="34" charset="0"/>
              </a:rPr>
              <a:t>Content Engagement Plans</a:t>
            </a:r>
          </a:p>
          <a:p>
            <a:endParaRPr lang="en-US" sz="22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xmlns="" val="19170850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3"/>
          <p:cNvSpPr txBox="1">
            <a:spLocks noChangeArrowheads="1"/>
          </p:cNvSpPr>
          <p:nvPr/>
        </p:nvSpPr>
        <p:spPr bwMode="auto">
          <a:xfrm>
            <a:off x="0" y="12405"/>
            <a:ext cx="9144000" cy="1261884"/>
          </a:xfrm>
          <a:prstGeom prst="rect">
            <a:avLst/>
          </a:prstGeom>
          <a:solidFill>
            <a:srgbClr val="ABDCD4"/>
          </a:solidFill>
          <a:ln w="9525">
            <a:noFill/>
            <a:miter lim="800000"/>
            <a:headEnd/>
            <a:tailEnd/>
          </a:ln>
        </p:spPr>
        <p:txBody>
          <a:bodyPr wrap="square">
            <a:spAutoFit/>
          </a:bodyPr>
          <a:lstStyle/>
          <a:p>
            <a:r>
              <a:rPr lang="en-US" sz="2800" b="1" dirty="0" smtClean="0">
                <a:solidFill>
                  <a:prstClr val="black"/>
                </a:solidFill>
                <a:latin typeface="Arial" pitchFamily="34" charset="0"/>
                <a:cs typeface="Arial" pitchFamily="34" charset="0"/>
              </a:rPr>
              <a:t>Brand Ambassadors: Identify and Empower the Fans that Love You!</a:t>
            </a:r>
          </a:p>
          <a:p>
            <a:endParaRPr lang="en-US" sz="2000" b="1" dirty="0">
              <a:solidFill>
                <a:prstClr val="black"/>
              </a:solidFill>
            </a:endParaRPr>
          </a:p>
        </p:txBody>
      </p:sp>
      <p:pic>
        <p:nvPicPr>
          <p:cNvPr id="8" name="Picture 7" descr="4783275865_6f2a9ba224_b.jpg"/>
          <p:cNvPicPr>
            <a:picLocks noChangeAspect="1"/>
          </p:cNvPicPr>
          <p:nvPr/>
        </p:nvPicPr>
        <p:blipFill>
          <a:blip r:embed="rId3" cstate="print"/>
          <a:stretch>
            <a:fillRect/>
          </a:stretch>
        </p:blipFill>
        <p:spPr>
          <a:xfrm>
            <a:off x="152400" y="1447800"/>
            <a:ext cx="5350672" cy="5174491"/>
          </a:xfrm>
          <a:prstGeom prst="rect">
            <a:avLst/>
          </a:prstGeom>
        </p:spPr>
      </p:pic>
      <p:sp>
        <p:nvSpPr>
          <p:cNvPr id="9" name="TextBox 8"/>
          <p:cNvSpPr txBox="1"/>
          <p:nvPr/>
        </p:nvSpPr>
        <p:spPr>
          <a:xfrm>
            <a:off x="5962650" y="2035175"/>
            <a:ext cx="2743200" cy="2677656"/>
          </a:xfrm>
          <a:prstGeom prst="rect">
            <a:avLst/>
          </a:prstGeom>
          <a:solidFill>
            <a:srgbClr val="ABDCD4"/>
          </a:solidFill>
        </p:spPr>
        <p:txBody>
          <a:bodyPr>
            <a:spAutoFit/>
          </a:bodyPr>
          <a:lstStyle/>
          <a:p>
            <a:pPr marL="342900" indent="-342900">
              <a:buFont typeface="Arial" pitchFamily="34" charset="0"/>
              <a:buChar char="•"/>
              <a:defRPr/>
            </a:pPr>
            <a:r>
              <a:rPr lang="en-US" sz="2400" dirty="0" smtClean="0">
                <a:solidFill>
                  <a:prstClr val="black"/>
                </a:solidFill>
                <a:latin typeface="Arial" pitchFamily="34" charset="0"/>
                <a:cs typeface="Arial" pitchFamily="34" charset="0"/>
              </a:rPr>
              <a:t>Track</a:t>
            </a:r>
          </a:p>
          <a:p>
            <a:pPr marL="342900" indent="-342900">
              <a:buFont typeface="Arial" pitchFamily="34" charset="0"/>
              <a:buChar char="•"/>
              <a:defRPr/>
            </a:pPr>
            <a:r>
              <a:rPr lang="en-US" sz="2400" dirty="0" smtClean="0">
                <a:solidFill>
                  <a:prstClr val="black"/>
                </a:solidFill>
                <a:latin typeface="Arial" pitchFamily="34" charset="0"/>
                <a:cs typeface="Arial" pitchFamily="34" charset="0"/>
              </a:rPr>
              <a:t>Recognize</a:t>
            </a:r>
          </a:p>
          <a:p>
            <a:pPr marL="342900" indent="-342900">
              <a:buFont typeface="Arial" pitchFamily="34" charset="0"/>
              <a:buChar char="•"/>
              <a:defRPr/>
            </a:pPr>
            <a:r>
              <a:rPr lang="en-US" sz="2400" dirty="0" smtClean="0">
                <a:solidFill>
                  <a:prstClr val="black"/>
                </a:solidFill>
                <a:latin typeface="Arial" pitchFamily="34" charset="0"/>
                <a:cs typeface="Arial" pitchFamily="34" charset="0"/>
              </a:rPr>
              <a:t>Survey</a:t>
            </a:r>
          </a:p>
          <a:p>
            <a:pPr marL="342900" indent="-342900">
              <a:buFont typeface="Arial" pitchFamily="34" charset="0"/>
              <a:buChar char="•"/>
              <a:defRPr/>
            </a:pPr>
            <a:r>
              <a:rPr lang="en-US" sz="2400" dirty="0" smtClean="0">
                <a:solidFill>
                  <a:prstClr val="black"/>
                </a:solidFill>
                <a:latin typeface="Arial" pitchFamily="34" charset="0"/>
                <a:cs typeface="Arial" pitchFamily="34" charset="0"/>
              </a:rPr>
              <a:t>Evaluate</a:t>
            </a:r>
            <a:endParaRPr lang="en-US" sz="2400" dirty="0">
              <a:solidFill>
                <a:prstClr val="black"/>
              </a:solidFill>
              <a:latin typeface="Arial" pitchFamily="34" charset="0"/>
              <a:cs typeface="Arial" pitchFamily="34" charset="0"/>
            </a:endParaRPr>
          </a:p>
          <a:p>
            <a:pPr marL="342900" indent="-342900">
              <a:buFont typeface="Arial" pitchFamily="34" charset="0"/>
              <a:buChar char="•"/>
              <a:defRPr/>
            </a:pPr>
            <a:r>
              <a:rPr lang="en-US" sz="2400" dirty="0" smtClean="0">
                <a:solidFill>
                  <a:prstClr val="black"/>
                </a:solidFill>
                <a:latin typeface="Arial" pitchFamily="34" charset="0"/>
                <a:cs typeface="Arial" pitchFamily="34" charset="0"/>
              </a:rPr>
              <a:t>Proposal/Tools</a:t>
            </a:r>
          </a:p>
          <a:p>
            <a:pPr marL="342900" indent="-342900">
              <a:buFont typeface="Arial" pitchFamily="34" charset="0"/>
              <a:buChar char="•"/>
              <a:defRPr/>
            </a:pPr>
            <a:r>
              <a:rPr lang="en-US" sz="2400" dirty="0" smtClean="0">
                <a:solidFill>
                  <a:prstClr val="black"/>
                </a:solidFill>
                <a:latin typeface="Arial" pitchFamily="34" charset="0"/>
                <a:cs typeface="Arial" pitchFamily="34" charset="0"/>
              </a:rPr>
              <a:t>Engage</a:t>
            </a:r>
          </a:p>
          <a:p>
            <a:pPr marL="342900" indent="-342900">
              <a:buFont typeface="Arial" pitchFamily="34" charset="0"/>
              <a:buChar char="•"/>
              <a:defRPr/>
            </a:pPr>
            <a:r>
              <a:rPr lang="en-US" sz="2400" dirty="0" smtClean="0">
                <a:solidFill>
                  <a:prstClr val="black"/>
                </a:solidFill>
                <a:latin typeface="Arial" pitchFamily="34" charset="0"/>
                <a:cs typeface="Arial" pitchFamily="34" charset="0"/>
              </a:rPr>
              <a:t>Amplify</a:t>
            </a:r>
            <a:endParaRPr lang="en-US"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20381174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359949626"/>
              </p:ext>
            </p:extLst>
          </p:nvPr>
        </p:nvGraphicFramePr>
        <p:xfrm>
          <a:off x="1371600" y="1485899"/>
          <a:ext cx="6328230" cy="4484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Explosion 1 10"/>
          <p:cNvSpPr/>
          <p:nvPr/>
        </p:nvSpPr>
        <p:spPr>
          <a:xfrm>
            <a:off x="449942" y="4354285"/>
            <a:ext cx="2133600" cy="2206171"/>
          </a:xfrm>
          <a:prstGeom prst="irregularSeal1">
            <a:avLst/>
          </a:prstGeom>
          <a:solidFill>
            <a:schemeClr val="accent3">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4-8 Hours Per Week</a:t>
            </a:r>
            <a:endParaRPr lang="en-US" dirty="0">
              <a:solidFill>
                <a:schemeClr val="tx1"/>
              </a:solidFill>
            </a:endParaRPr>
          </a:p>
        </p:txBody>
      </p:sp>
      <p:sp>
        <p:nvSpPr>
          <p:cNvPr id="13" name="Explosion 1 12"/>
          <p:cNvSpPr/>
          <p:nvPr/>
        </p:nvSpPr>
        <p:spPr>
          <a:xfrm>
            <a:off x="6966857" y="4122057"/>
            <a:ext cx="2133600" cy="2206171"/>
          </a:xfrm>
          <a:prstGeom prst="irregularSeal1">
            <a:avLst/>
          </a:prstGeom>
          <a:solidFill>
            <a:srgbClr val="ABDCD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Challenge of Transfer</a:t>
            </a:r>
            <a:endParaRPr lang="en-US" dirty="0">
              <a:solidFill>
                <a:schemeClr val="tx1"/>
              </a:solidFill>
            </a:endParaRPr>
          </a:p>
        </p:txBody>
      </p:sp>
      <p:sp>
        <p:nvSpPr>
          <p:cNvPr id="8" name="Oval 7"/>
          <p:cNvSpPr/>
          <p:nvPr/>
        </p:nvSpPr>
        <p:spPr>
          <a:xfrm>
            <a:off x="3933371" y="2373084"/>
            <a:ext cx="1973943" cy="1778000"/>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lumMod val="50000"/>
                    <a:lumOff val="50000"/>
                  </a:schemeClr>
                </a:solidFill>
              </a:rPr>
              <a:t>SMART</a:t>
            </a:r>
          </a:p>
          <a:p>
            <a:pPr algn="ctr"/>
            <a:r>
              <a:rPr lang="en-US" sz="2000" b="1" dirty="0" smtClean="0">
                <a:solidFill>
                  <a:schemeClr val="tx1">
                    <a:lumMod val="50000"/>
                    <a:lumOff val="50000"/>
                  </a:schemeClr>
                </a:solidFill>
              </a:rPr>
              <a:t>Capacity Building Objectives</a:t>
            </a:r>
            <a:endParaRPr lang="en-US" sz="2000" b="1" dirty="0">
              <a:solidFill>
                <a:schemeClr val="tx1">
                  <a:lumMod val="50000"/>
                  <a:lumOff val="50000"/>
                </a:schemeClr>
              </a:solidFill>
            </a:endParaRPr>
          </a:p>
        </p:txBody>
      </p:sp>
      <p:pic>
        <p:nvPicPr>
          <p:cNvPr id="9" name="Picture 8" descr="5-3-2011 5-01-10 PM.png"/>
          <p:cNvPicPr>
            <a:picLocks noChangeAspect="1"/>
          </p:cNvPicPr>
          <p:nvPr/>
        </p:nvPicPr>
        <p:blipFill>
          <a:blip r:embed="rId8" cstate="print"/>
          <a:stretch>
            <a:fillRect/>
          </a:stretch>
        </p:blipFill>
        <p:spPr>
          <a:xfrm>
            <a:off x="1059543" y="3462300"/>
            <a:ext cx="1523999" cy="476036"/>
          </a:xfrm>
          <a:prstGeom prst="rect">
            <a:avLst/>
          </a:prstGeom>
        </p:spPr>
      </p:pic>
      <p:pic>
        <p:nvPicPr>
          <p:cNvPr id="15" name="Picture 14" descr="5-12-2011 1-55-47 AM.png"/>
          <p:cNvPicPr>
            <a:picLocks noChangeAspect="1"/>
          </p:cNvPicPr>
          <p:nvPr/>
        </p:nvPicPr>
        <p:blipFill>
          <a:blip r:embed="rId9" cstate="print"/>
          <a:stretch>
            <a:fillRect/>
          </a:stretch>
        </p:blipFill>
        <p:spPr>
          <a:xfrm>
            <a:off x="7186171" y="3494263"/>
            <a:ext cx="1565943" cy="444073"/>
          </a:xfrm>
          <a:prstGeom prst="rect">
            <a:avLst/>
          </a:prstGeom>
        </p:spPr>
      </p:pic>
      <p:sp>
        <p:nvSpPr>
          <p:cNvPr id="16" name="TextBox 15"/>
          <p:cNvSpPr txBox="1"/>
          <p:nvPr/>
        </p:nvSpPr>
        <p:spPr>
          <a:xfrm>
            <a:off x="0" y="-3"/>
            <a:ext cx="9144000" cy="1077218"/>
          </a:xfrm>
          <a:prstGeom prst="rect">
            <a:avLst/>
          </a:prstGeom>
          <a:solidFill>
            <a:srgbClr val="ABDCD4"/>
          </a:solidFill>
        </p:spPr>
        <p:txBody>
          <a:bodyPr wrap="square" rtlCol="0">
            <a:spAutoFit/>
          </a:bodyPr>
          <a:lstStyle/>
          <a:p>
            <a:r>
              <a:rPr lang="en-US" sz="3600" b="1" dirty="0" smtClean="0">
                <a:solidFill>
                  <a:schemeClr val="tx1">
                    <a:lumMod val="75000"/>
                    <a:lumOff val="25000"/>
                  </a:schemeClr>
                </a:solidFill>
                <a:latin typeface="Arial" pitchFamily="34" charset="0"/>
                <a:cs typeface="Arial" pitchFamily="34" charset="0"/>
              </a:rPr>
              <a:t>Who will do the work?</a:t>
            </a:r>
          </a:p>
          <a:p>
            <a:endParaRPr lang="en-US" sz="2800" b="1" dirty="0">
              <a:solidFill>
                <a:schemeClr val="tx1">
                  <a:lumMod val="75000"/>
                  <a:lumOff val="25000"/>
                </a:schemeClr>
              </a:solidFill>
              <a:latin typeface="Arial" pitchFamily="34" charset="0"/>
              <a:cs typeface="Arial" pitchFamily="34" charset="0"/>
            </a:endParaRPr>
          </a:p>
        </p:txBody>
      </p:sp>
      <p:sp>
        <p:nvSpPr>
          <p:cNvPr id="17" name="Explosion 1 16"/>
          <p:cNvSpPr/>
          <p:nvPr/>
        </p:nvSpPr>
        <p:spPr>
          <a:xfrm>
            <a:off x="304800" y="914400"/>
            <a:ext cx="2133600" cy="2206171"/>
          </a:xfrm>
          <a:prstGeom prst="irregularSeal1">
            <a:avLst/>
          </a:prstGeom>
          <a:solidFill>
            <a:srgbClr val="ABDCD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Set Up</a:t>
            </a:r>
            <a:endParaRPr lang="en-US" dirty="0">
              <a:solidFill>
                <a:schemeClr val="tx1"/>
              </a:solidFill>
            </a:endParaRPr>
          </a:p>
        </p:txBody>
      </p:sp>
      <p:sp>
        <p:nvSpPr>
          <p:cNvPr id="18" name="Explosion 1 17"/>
          <p:cNvSpPr/>
          <p:nvPr/>
        </p:nvSpPr>
        <p:spPr>
          <a:xfrm>
            <a:off x="7010400" y="533400"/>
            <a:ext cx="1676400" cy="1904999"/>
          </a:xfrm>
          <a:prstGeom prst="irregularSeal1">
            <a:avLst/>
          </a:prstGeom>
          <a:solidFill>
            <a:schemeClr val="accent5">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Team</a:t>
            </a:r>
            <a:endParaRPr lang="en-US"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752600"/>
            <a:ext cx="7924800" cy="954107"/>
          </a:xfrm>
          <a:prstGeom prst="rect">
            <a:avLst/>
          </a:prstGeom>
          <a:noFill/>
        </p:spPr>
        <p:txBody>
          <a:bodyPr wrap="square" rtlCol="0">
            <a:spAutoFit/>
          </a:bodyPr>
          <a:lstStyle/>
          <a:p>
            <a:r>
              <a:rPr lang="en-US" sz="2800" dirty="0" smtClean="0">
                <a:latin typeface="Arial" pitchFamily="34" charset="0"/>
                <a:cs typeface="Arial" pitchFamily="34" charset="0"/>
              </a:rPr>
              <a:t/>
            </a:r>
            <a:br>
              <a:rPr lang="en-US" sz="2800" dirty="0" smtClean="0">
                <a:latin typeface="Arial" pitchFamily="34" charset="0"/>
                <a:cs typeface="Arial" pitchFamily="34" charset="0"/>
              </a:rPr>
            </a:br>
            <a:endParaRPr lang="en-US" sz="2800" dirty="0">
              <a:latin typeface="Arial" pitchFamily="34" charset="0"/>
              <a:cs typeface="Arial" pitchFamily="34" charset="0"/>
            </a:endParaRPr>
          </a:p>
        </p:txBody>
      </p:sp>
      <p:sp>
        <p:nvSpPr>
          <p:cNvPr id="5" name="TextBox 4"/>
          <p:cNvSpPr txBox="1"/>
          <p:nvPr/>
        </p:nvSpPr>
        <p:spPr>
          <a:xfrm>
            <a:off x="762000" y="1447800"/>
            <a:ext cx="7467600" cy="3323987"/>
          </a:xfrm>
          <a:prstGeom prst="rect">
            <a:avLst/>
          </a:prstGeom>
          <a:noFill/>
        </p:spPr>
        <p:txBody>
          <a:bodyPr wrap="square" rtlCol="0">
            <a:spAutoFit/>
          </a:bodyPr>
          <a:lstStyle/>
          <a:p>
            <a:pPr lvl="0">
              <a:buFont typeface="Arial" pitchFamily="34" charset="0"/>
              <a:buChar char="•"/>
            </a:pPr>
            <a:r>
              <a:rPr lang="en-US" sz="3200" dirty="0" smtClean="0"/>
              <a:t> To think through how to use Facebook effectively to support NGO’s social media strategy plan</a:t>
            </a:r>
          </a:p>
          <a:p>
            <a:pPr lvl="0"/>
            <a:endParaRPr lang="en-US" sz="3200" dirty="0" smtClean="0"/>
          </a:p>
          <a:p>
            <a:pPr lvl="0">
              <a:buFont typeface="Arial" pitchFamily="34" charset="0"/>
              <a:buChar char="•"/>
            </a:pPr>
            <a:r>
              <a:rPr lang="en-US" sz="3200" dirty="0" smtClean="0"/>
              <a:t> To  learn how to use Facebook tools and applications to achieve results </a:t>
            </a:r>
          </a:p>
          <a:p>
            <a:endParaRPr lang="en-US" dirty="0"/>
          </a:p>
        </p:txBody>
      </p:sp>
      <p:sp>
        <p:nvSpPr>
          <p:cNvPr id="6" name="TextBox 5"/>
          <p:cNvSpPr txBox="1"/>
          <p:nvPr/>
        </p:nvSpPr>
        <p:spPr>
          <a:xfrm>
            <a:off x="0" y="0"/>
            <a:ext cx="9144000" cy="1097280"/>
          </a:xfrm>
          <a:prstGeom prst="rect">
            <a:avLst/>
          </a:prstGeom>
          <a:solidFill>
            <a:srgbClr val="ABDCD4"/>
          </a:solidFill>
        </p:spPr>
        <p:txBody>
          <a:bodyPr wrap="square" rtlCol="0">
            <a:spAutoFit/>
          </a:bodyPr>
          <a:lstStyle/>
          <a:p>
            <a:endParaRPr lang="en-US" sz="3200" b="1" dirty="0" smtClean="0">
              <a:solidFill>
                <a:schemeClr val="tx1">
                  <a:lumMod val="65000"/>
                  <a:lumOff val="35000"/>
                </a:schemeClr>
              </a:solidFill>
              <a:latin typeface="Arial" pitchFamily="34" charset="0"/>
              <a:cs typeface="Arial" pitchFamily="34" charset="0"/>
            </a:endParaRPr>
          </a:p>
        </p:txBody>
      </p:sp>
      <p:sp>
        <p:nvSpPr>
          <p:cNvPr id="7" name="Rectangle 46"/>
          <p:cNvSpPr txBox="1">
            <a:spLocks noChangeArrowheads="1"/>
          </p:cNvSpPr>
          <p:nvPr/>
        </p:nvSpPr>
        <p:spPr bwMode="auto">
          <a:xfrm>
            <a:off x="257175" y="381001"/>
            <a:ext cx="8610600" cy="381000"/>
          </a:xfrm>
          <a:prstGeom prst="rect">
            <a:avLst/>
          </a:prstGeom>
          <a:noFill/>
          <a:ln>
            <a:miter lim="800000"/>
            <a:headEnd/>
            <a:tailEnd/>
          </a:ln>
        </p:spPr>
        <p:txBody>
          <a:bodyPr vert="horz" wrap="square" lIns="91440" tIns="45720" rIns="91440" bIns="45720" numCol="1"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tx1">
                    <a:lumMod val="75000"/>
                    <a:lumOff val="25000"/>
                  </a:schemeClr>
                </a:solidFill>
                <a:latin typeface="Arial" pitchFamily="34" charset="0"/>
                <a:cs typeface="Arial" pitchFamily="34" charset="0"/>
              </a:rPr>
              <a:t>Day One: Learning Objectives</a:t>
            </a:r>
            <a:endParaRPr lang="en-US" sz="36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0" y="-7088"/>
            <a:ext cx="9144000" cy="1415772"/>
          </a:xfrm>
          <a:prstGeom prst="rect">
            <a:avLst/>
          </a:prstGeom>
          <a:solidFill>
            <a:srgbClr val="ABDCD4"/>
          </a:solidFill>
        </p:spPr>
        <p:txBody>
          <a:bodyPr wrap="square" rtlCol="0">
            <a:spAutoFit/>
          </a:bodyPr>
          <a:lstStyle/>
          <a:p>
            <a:r>
              <a:rPr lang="en-US" sz="3200" b="1" dirty="0" smtClean="0">
                <a:solidFill>
                  <a:schemeClr val="tx1">
                    <a:lumMod val="75000"/>
                    <a:lumOff val="25000"/>
                  </a:schemeClr>
                </a:solidFill>
                <a:latin typeface="Arial" pitchFamily="34" charset="0"/>
                <a:cs typeface="Arial" pitchFamily="34" charset="0"/>
              </a:rPr>
              <a:t/>
            </a:r>
            <a:br>
              <a:rPr lang="en-US" sz="3200" b="1" dirty="0" smtClean="0">
                <a:solidFill>
                  <a:schemeClr val="tx1">
                    <a:lumMod val="75000"/>
                    <a:lumOff val="25000"/>
                  </a:schemeClr>
                </a:solidFill>
                <a:latin typeface="Arial" pitchFamily="34" charset="0"/>
                <a:cs typeface="Arial" pitchFamily="34" charset="0"/>
              </a:rPr>
            </a:br>
            <a:r>
              <a:rPr lang="en-US" sz="3200" b="1" dirty="0" smtClean="0">
                <a:solidFill>
                  <a:schemeClr val="tx1">
                    <a:lumMod val="75000"/>
                    <a:lumOff val="25000"/>
                  </a:schemeClr>
                </a:solidFill>
                <a:latin typeface="Arial" pitchFamily="34" charset="0"/>
                <a:cs typeface="Arial" pitchFamily="34" charset="0"/>
              </a:rPr>
              <a:t>Introduction to Twitter</a:t>
            </a:r>
          </a:p>
          <a:p>
            <a:endParaRPr lang="en-US" sz="2200" dirty="0">
              <a:solidFill>
                <a:schemeClr val="tx1">
                  <a:lumMod val="75000"/>
                  <a:lumOff val="25000"/>
                </a:schemeClr>
              </a:solidFill>
              <a:latin typeface="Arial" pitchFamily="34" charset="0"/>
              <a:cs typeface="Arial" pitchFamily="34" charset="0"/>
            </a:endParaRPr>
          </a:p>
        </p:txBody>
      </p:sp>
      <p:pic>
        <p:nvPicPr>
          <p:cNvPr id="5" name="Content Placeholder 4" descr="http://4.bp.blogspot.com/_w92aUCEqgb4/TUM3-oswp_I/AAAAAAAAA0o/xenTP9qVGFM/s1600/twitter-logo.pn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0" y="1752600"/>
            <a:ext cx="4419600" cy="3810000"/>
          </a:xfrm>
          <a:prstGeom prst="rect">
            <a:avLst/>
          </a:prstGeom>
          <a:noFill/>
          <a:ln>
            <a:noFill/>
          </a:ln>
        </p:spPr>
      </p:pic>
    </p:spTree>
    <p:extLst>
      <p:ext uri="{BB962C8B-B14F-4D97-AF65-F5344CB8AC3E}">
        <p14:creationId xmlns:p14="http://schemas.microsoft.com/office/powerpoint/2010/main" xmlns="" val="3892081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3"/>
          <p:cNvSpPr txBox="1">
            <a:spLocks noChangeArrowheads="1"/>
          </p:cNvSpPr>
          <p:nvPr/>
        </p:nvSpPr>
        <p:spPr bwMode="auto">
          <a:xfrm>
            <a:off x="685800" y="1905000"/>
            <a:ext cx="7924800" cy="584775"/>
          </a:xfrm>
          <a:prstGeom prst="rect">
            <a:avLst/>
          </a:prstGeom>
          <a:solidFill>
            <a:schemeClr val="bg1"/>
          </a:solidFill>
          <a:ln w="60325">
            <a:noFill/>
            <a:miter lim="800000"/>
            <a:headEnd/>
            <a:tailEnd/>
          </a:ln>
        </p:spPr>
        <p:txBody>
          <a:bodyPr wrap="square">
            <a:spAutoFit/>
          </a:bodyPr>
          <a:lstStyle/>
          <a:p>
            <a:endParaRPr lang="en-US" sz="3200" dirty="0">
              <a:cs typeface="Arial" pitchFamily="34" charset="0"/>
            </a:endParaRPr>
          </a:p>
        </p:txBody>
      </p:sp>
      <p:sp>
        <p:nvSpPr>
          <p:cNvPr id="9" name="TextBox 8"/>
          <p:cNvSpPr txBox="1"/>
          <p:nvPr/>
        </p:nvSpPr>
        <p:spPr>
          <a:xfrm>
            <a:off x="762000" y="1143000"/>
            <a:ext cx="7467600" cy="954107"/>
          </a:xfrm>
          <a:prstGeom prst="rect">
            <a:avLst/>
          </a:prstGeom>
          <a:noFill/>
        </p:spPr>
        <p:txBody>
          <a:bodyPr wrap="square" rtlCol="0">
            <a:spAutoFit/>
          </a:bodyPr>
          <a:lstStyle/>
          <a:p>
            <a:pPr lvl="0"/>
            <a:r>
              <a:rPr lang="en-US" sz="2800" dirty="0" smtClean="0">
                <a:latin typeface="Arial" pitchFamily="34" charset="0"/>
                <a:cs typeface="Arial" pitchFamily="34" charset="0"/>
              </a:rPr>
              <a:t>Share Pair: Share your burning question about Twitter and work to make it brief</a:t>
            </a:r>
          </a:p>
        </p:txBody>
      </p:sp>
      <p:sp>
        <p:nvSpPr>
          <p:cNvPr id="7" name="TextBox 6"/>
          <p:cNvSpPr txBox="1"/>
          <p:nvPr/>
        </p:nvSpPr>
        <p:spPr>
          <a:xfrm>
            <a:off x="0" y="-3"/>
            <a:ext cx="9144000" cy="987552"/>
          </a:xfrm>
          <a:prstGeom prst="rect">
            <a:avLst/>
          </a:prstGeom>
          <a:solidFill>
            <a:srgbClr val="ABDCD4"/>
          </a:solidFill>
        </p:spPr>
        <p:txBody>
          <a:bodyPr wrap="square" rtlCol="0">
            <a:spAutoFit/>
          </a:bodyPr>
          <a:lstStyle/>
          <a:p>
            <a:pPr algn="ctr"/>
            <a:endParaRPr lang="en-US" sz="2200" dirty="0">
              <a:solidFill>
                <a:schemeClr val="tx1">
                  <a:lumMod val="75000"/>
                  <a:lumOff val="25000"/>
                </a:schemeClr>
              </a:solidFill>
              <a:latin typeface="Arial" pitchFamily="34" charset="0"/>
              <a:cs typeface="Arial" pitchFamily="34" charset="0"/>
            </a:endParaRPr>
          </a:p>
        </p:txBody>
      </p:sp>
      <p:sp>
        <p:nvSpPr>
          <p:cNvPr id="10" name="Rectangle 46"/>
          <p:cNvSpPr txBox="1">
            <a:spLocks noChangeArrowheads="1"/>
          </p:cNvSpPr>
          <p:nvPr/>
        </p:nvSpPr>
        <p:spPr bwMode="auto">
          <a:xfrm>
            <a:off x="257175" y="381001"/>
            <a:ext cx="8610600" cy="381000"/>
          </a:xfrm>
          <a:prstGeom prst="rect">
            <a:avLst/>
          </a:prstGeom>
          <a:noFill/>
          <a:ln>
            <a:miter lim="800000"/>
            <a:headEnd/>
            <a:tailEnd/>
          </a:ln>
        </p:spPr>
        <p:txBody>
          <a:bodyPr vert="horz" wrap="square" lIns="91440" tIns="45720" rIns="91440" bIns="45720" numCol="1"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tx1">
                    <a:lumMod val="75000"/>
                    <a:lumOff val="25000"/>
                  </a:schemeClr>
                </a:solidFill>
                <a:latin typeface="Arial" pitchFamily="34" charset="0"/>
                <a:cs typeface="Arial" pitchFamily="34" charset="0"/>
              </a:rPr>
              <a:t>Icebreaker</a:t>
            </a:r>
            <a:endParaRPr lang="en-US" sz="3600" dirty="0">
              <a:solidFill>
                <a:schemeClr val="tx1">
                  <a:lumMod val="75000"/>
                  <a:lumOff val="25000"/>
                </a:schemeClr>
              </a:solidFill>
              <a:latin typeface="Arial" pitchFamily="34" charset="0"/>
              <a:cs typeface="Arial" pitchFamily="34" charset="0"/>
            </a:endParaRPr>
          </a:p>
        </p:txBody>
      </p:sp>
      <p:pic>
        <p:nvPicPr>
          <p:cNvPr id="12" name="Picture 11" descr="twitter-tweet your burning questions.png"/>
          <p:cNvPicPr>
            <a:picLocks noChangeAspect="1"/>
          </p:cNvPicPr>
          <p:nvPr/>
        </p:nvPicPr>
        <p:blipFill>
          <a:blip r:embed="rId3" cstate="print"/>
          <a:stretch>
            <a:fillRect/>
          </a:stretch>
        </p:blipFill>
        <p:spPr>
          <a:xfrm>
            <a:off x="762000" y="2362200"/>
            <a:ext cx="7162800" cy="3973286"/>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
            <a:ext cx="9144000" cy="923330"/>
          </a:xfrm>
          <a:prstGeom prst="rect">
            <a:avLst/>
          </a:prstGeom>
          <a:solidFill>
            <a:srgbClr val="ABDCD4"/>
          </a:solidFill>
        </p:spPr>
        <p:txBody>
          <a:bodyPr wrap="square" rtlCol="0">
            <a:spAutoFit/>
          </a:bodyPr>
          <a:lstStyle/>
          <a:p>
            <a:r>
              <a:rPr lang="en-US" sz="3200" b="1" dirty="0" smtClean="0">
                <a:solidFill>
                  <a:schemeClr val="tx1">
                    <a:lumMod val="75000"/>
                    <a:lumOff val="25000"/>
                  </a:schemeClr>
                </a:solidFill>
                <a:latin typeface="Arial" pitchFamily="34" charset="0"/>
                <a:cs typeface="Arial" pitchFamily="34" charset="0"/>
              </a:rPr>
              <a:t>Identifying SMART Objectives for Twitter</a:t>
            </a:r>
          </a:p>
          <a:p>
            <a:endParaRPr lang="en-US" sz="2200" dirty="0">
              <a:solidFill>
                <a:schemeClr val="tx1">
                  <a:lumMod val="75000"/>
                  <a:lumOff val="25000"/>
                </a:schemeClr>
              </a:solidFill>
              <a:latin typeface="Arial" pitchFamily="34" charset="0"/>
              <a:cs typeface="Arial" pitchFamily="34" charset="0"/>
            </a:endParaRPr>
          </a:p>
        </p:txBody>
      </p:sp>
      <p:sp>
        <p:nvSpPr>
          <p:cNvPr id="3" name="TextBox 2"/>
          <p:cNvSpPr txBox="1"/>
          <p:nvPr/>
        </p:nvSpPr>
        <p:spPr>
          <a:xfrm>
            <a:off x="1297488" y="1066800"/>
            <a:ext cx="6096000" cy="5632311"/>
          </a:xfrm>
          <a:prstGeom prst="rect">
            <a:avLst/>
          </a:prstGeom>
          <a:noFill/>
        </p:spPr>
        <p:txBody>
          <a:bodyPr wrap="square" rtlCol="0">
            <a:spAutoFit/>
          </a:bodyPr>
          <a:lstStyle/>
          <a:p>
            <a:pPr marL="342900" lvl="0" indent="-342900">
              <a:buFont typeface="Arial" pitchFamily="34" charset="0"/>
              <a:buChar char="•"/>
            </a:pPr>
            <a:r>
              <a:rPr lang="en-US" sz="2000" dirty="0">
                <a:latin typeface="Arial" pitchFamily="34" charset="0"/>
                <a:cs typeface="Arial" pitchFamily="34" charset="0"/>
              </a:rPr>
              <a:t>Keep current supporters engaged</a:t>
            </a:r>
          </a:p>
          <a:p>
            <a:pPr marL="342900" lvl="0" indent="-342900">
              <a:buFont typeface="Arial" pitchFamily="34" charset="0"/>
              <a:buChar char="•"/>
            </a:pPr>
            <a:r>
              <a:rPr lang="en-US" sz="2000" dirty="0">
                <a:latin typeface="Arial" pitchFamily="34" charset="0"/>
                <a:cs typeface="Arial" pitchFamily="34" charset="0"/>
              </a:rPr>
              <a:t>Inspire conversation to support communications goal</a:t>
            </a:r>
          </a:p>
          <a:p>
            <a:pPr marL="342900" lvl="0" indent="-342900">
              <a:buFont typeface="Arial" pitchFamily="34" charset="0"/>
              <a:buChar char="•"/>
            </a:pPr>
            <a:r>
              <a:rPr lang="en-US" sz="2000" dirty="0">
                <a:latin typeface="Arial" pitchFamily="34" charset="0"/>
                <a:cs typeface="Arial" pitchFamily="34" charset="0"/>
              </a:rPr>
              <a:t>Create buzz around an offline event before, </a:t>
            </a:r>
            <a:r>
              <a:rPr lang="en-US" sz="2000" dirty="0" smtClean="0">
                <a:latin typeface="Arial" pitchFamily="34" charset="0"/>
                <a:cs typeface="Arial" pitchFamily="34" charset="0"/>
              </a:rPr>
              <a:t>during and </a:t>
            </a:r>
            <a:r>
              <a:rPr lang="en-US" sz="2000" dirty="0">
                <a:latin typeface="Arial" pitchFamily="34" charset="0"/>
                <a:cs typeface="Arial" pitchFamily="34" charset="0"/>
              </a:rPr>
              <a:t>after</a:t>
            </a:r>
          </a:p>
          <a:p>
            <a:pPr marL="342900" lvl="0" indent="-342900">
              <a:buFont typeface="Arial" pitchFamily="34" charset="0"/>
              <a:buChar char="•"/>
            </a:pPr>
            <a:r>
              <a:rPr lang="en-US" sz="2000" dirty="0">
                <a:latin typeface="Arial" pitchFamily="34" charset="0"/>
                <a:cs typeface="Arial" pitchFamily="34" charset="0"/>
              </a:rPr>
              <a:t>Get new ideas and feedback on programs and services</a:t>
            </a:r>
          </a:p>
          <a:p>
            <a:pPr marL="342900" lvl="0" indent="-342900">
              <a:buFont typeface="Arial" pitchFamily="34" charset="0"/>
              <a:buChar char="•"/>
            </a:pPr>
            <a:r>
              <a:rPr lang="en-US" sz="2000" dirty="0">
                <a:latin typeface="Arial" pitchFamily="34" charset="0"/>
                <a:cs typeface="Arial" pitchFamily="34" charset="0"/>
              </a:rPr>
              <a:t>Program support to clients</a:t>
            </a:r>
          </a:p>
          <a:p>
            <a:pPr marL="342900" lvl="0" indent="-342900">
              <a:buFont typeface="Arial" pitchFamily="34" charset="0"/>
              <a:buChar char="•"/>
            </a:pPr>
            <a:r>
              <a:rPr lang="en-US" sz="2000" dirty="0">
                <a:latin typeface="Arial" pitchFamily="34" charset="0"/>
                <a:cs typeface="Arial" pitchFamily="34" charset="0"/>
              </a:rPr>
              <a:t>Drive traffic to website or blog</a:t>
            </a:r>
          </a:p>
          <a:p>
            <a:pPr marL="342900" lvl="0" indent="-342900">
              <a:buFont typeface="Arial" pitchFamily="34" charset="0"/>
              <a:buChar char="•"/>
            </a:pPr>
            <a:r>
              <a:rPr lang="en-US" sz="2000" dirty="0">
                <a:latin typeface="Arial" pitchFamily="34" charset="0"/>
                <a:cs typeface="Arial" pitchFamily="34" charset="0"/>
              </a:rPr>
              <a:t>Recruit volunteers</a:t>
            </a:r>
          </a:p>
          <a:p>
            <a:pPr marL="342900" lvl="0" indent="-342900">
              <a:buFont typeface="Arial" pitchFamily="34" charset="0"/>
              <a:buChar char="•"/>
            </a:pPr>
            <a:r>
              <a:rPr lang="en-US" sz="2000" dirty="0">
                <a:latin typeface="Arial" pitchFamily="34" charset="0"/>
                <a:cs typeface="Arial" pitchFamily="34" charset="0"/>
              </a:rPr>
              <a:t>Coordinate meetings with officials and policy leaders</a:t>
            </a:r>
          </a:p>
          <a:p>
            <a:pPr marL="342900" lvl="0" indent="-342900">
              <a:buFont typeface="Arial" pitchFamily="34" charset="0"/>
              <a:buChar char="•"/>
            </a:pPr>
            <a:r>
              <a:rPr lang="en-US" sz="2000" dirty="0">
                <a:latin typeface="Arial" pitchFamily="34" charset="0"/>
                <a:cs typeface="Arial" pitchFamily="34" charset="0"/>
              </a:rPr>
              <a:t>Identify Influencers like journalists using Twitter and encourage them to use you as a source</a:t>
            </a:r>
          </a:p>
          <a:p>
            <a:pPr marL="342900" lvl="0" indent="-342900">
              <a:buFont typeface="Arial" pitchFamily="34" charset="0"/>
              <a:buChar char="•"/>
            </a:pPr>
            <a:r>
              <a:rPr lang="en-US" sz="2000" dirty="0">
                <a:latin typeface="Arial" pitchFamily="34" charset="0"/>
                <a:cs typeface="Arial" pitchFamily="34" charset="0"/>
              </a:rPr>
              <a:t>Identify and build relationships with allies &amp; supporters</a:t>
            </a:r>
          </a:p>
          <a:p>
            <a:pPr marL="342900" lvl="0" indent="-342900">
              <a:buFont typeface="Arial" pitchFamily="34" charset="0"/>
              <a:buChar char="•"/>
            </a:pPr>
            <a:r>
              <a:rPr lang="en-US" sz="2000" dirty="0">
                <a:latin typeface="Arial" pitchFamily="34" charset="0"/>
                <a:cs typeface="Arial" pitchFamily="34" charset="0"/>
              </a:rPr>
              <a:t>Tweet key points about your issue</a:t>
            </a:r>
          </a:p>
          <a:p>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ABDCD4"/>
        </a:solidFill>
        <a:effectLst/>
      </p:bgPr>
    </p:bg>
    <p:spTree>
      <p:nvGrpSpPr>
        <p:cNvPr id="1" name=""/>
        <p:cNvGrpSpPr/>
        <p:nvPr/>
      </p:nvGrpSpPr>
      <p:grpSpPr>
        <a:xfrm>
          <a:off x="0" y="0"/>
          <a:ext cx="0" cy="0"/>
          <a:chOff x="0" y="0"/>
          <a:chExt cx="0" cy="0"/>
        </a:xfrm>
      </p:grpSpPr>
      <p:sp>
        <p:nvSpPr>
          <p:cNvPr id="2" name="TextBox 1"/>
          <p:cNvSpPr txBox="1"/>
          <p:nvPr/>
        </p:nvSpPr>
        <p:spPr>
          <a:xfrm>
            <a:off x="1066800" y="1752600"/>
            <a:ext cx="6934200" cy="2677656"/>
          </a:xfrm>
          <a:prstGeom prst="rect">
            <a:avLst/>
          </a:prstGeom>
          <a:solidFill>
            <a:schemeClr val="bg1"/>
          </a:solidFill>
        </p:spPr>
        <p:txBody>
          <a:bodyPr wrap="square" rtlCol="0">
            <a:spAutoFit/>
          </a:bodyPr>
          <a:lstStyle/>
          <a:p>
            <a:pPr marL="457200" indent="-457200">
              <a:buFont typeface="Arial" pitchFamily="34" charset="0"/>
              <a:buChar char="•"/>
            </a:pPr>
            <a:r>
              <a:rPr lang="en-US" sz="2800" dirty="0" smtClean="0">
                <a:solidFill>
                  <a:prstClr val="black"/>
                </a:solidFill>
                <a:latin typeface="Arial" pitchFamily="34" charset="0"/>
                <a:cs typeface="Arial" pitchFamily="34" charset="0"/>
              </a:rPr>
              <a:t>Be professional, kind, discreet, authentic. </a:t>
            </a:r>
          </a:p>
          <a:p>
            <a:pPr marL="457200" indent="-457200">
              <a:buFont typeface="Arial" pitchFamily="34" charset="0"/>
              <a:buChar char="•"/>
            </a:pPr>
            <a:r>
              <a:rPr lang="en-US" sz="2800" dirty="0" smtClean="0">
                <a:solidFill>
                  <a:prstClr val="black"/>
                </a:solidFill>
                <a:latin typeface="Arial" pitchFamily="34" charset="0"/>
                <a:cs typeface="Arial" pitchFamily="34" charset="0"/>
              </a:rPr>
              <a:t>Represent your organization well.</a:t>
            </a:r>
          </a:p>
          <a:p>
            <a:pPr marL="457200" indent="-457200">
              <a:buFont typeface="Arial" pitchFamily="34" charset="0"/>
              <a:buChar char="•"/>
            </a:pPr>
            <a:r>
              <a:rPr lang="en-US" sz="2800" dirty="0" smtClean="0">
                <a:solidFill>
                  <a:prstClr val="black"/>
                </a:solidFill>
                <a:latin typeface="Arial" pitchFamily="34" charset="0"/>
                <a:cs typeface="Arial" pitchFamily="34" charset="0"/>
              </a:rPr>
              <a:t>Remember that you can’t control the repercussions once you hit “update.”</a:t>
            </a:r>
          </a:p>
          <a:p>
            <a:endParaRPr lang="en-US" sz="2800" dirty="0">
              <a:solidFill>
                <a:prstClr val="black"/>
              </a:solidFill>
              <a:latin typeface="Arial" pitchFamily="34" charset="0"/>
              <a:cs typeface="Arial" pitchFamily="34" charset="0"/>
            </a:endParaRPr>
          </a:p>
        </p:txBody>
      </p:sp>
      <p:pic>
        <p:nvPicPr>
          <p:cNvPr id="3" name="Picture 2" descr="4-8-2010 12-12-02 PM.png"/>
          <p:cNvPicPr>
            <a:picLocks noChangeAspect="1"/>
          </p:cNvPicPr>
          <p:nvPr/>
        </p:nvPicPr>
        <p:blipFill>
          <a:blip r:embed="rId3" cstate="print"/>
          <a:stretch>
            <a:fillRect/>
          </a:stretch>
        </p:blipFill>
        <p:spPr>
          <a:xfrm>
            <a:off x="990600" y="533400"/>
            <a:ext cx="2276191" cy="742857"/>
          </a:xfrm>
          <a:prstGeom prst="rect">
            <a:avLst/>
          </a:prstGeom>
        </p:spPr>
      </p:pic>
      <p:sp>
        <p:nvSpPr>
          <p:cNvPr id="4" name="TextBox 3"/>
          <p:cNvSpPr txBox="1"/>
          <p:nvPr/>
        </p:nvSpPr>
        <p:spPr>
          <a:xfrm>
            <a:off x="990600" y="5334000"/>
            <a:ext cx="7162800" cy="523220"/>
          </a:xfrm>
          <a:prstGeom prst="rect">
            <a:avLst/>
          </a:prstGeom>
          <a:noFill/>
        </p:spPr>
        <p:txBody>
          <a:bodyPr wrap="square" rtlCol="0">
            <a:spAutoFit/>
          </a:bodyPr>
          <a:lstStyle/>
          <a:p>
            <a:r>
              <a:rPr lang="en-US" sz="2800" dirty="0" smtClean="0">
                <a:solidFill>
                  <a:prstClr val="black"/>
                </a:solidFill>
                <a:latin typeface="Arial" pitchFamily="34" charset="0"/>
                <a:cs typeface="Arial" pitchFamily="34" charset="0"/>
              </a:rPr>
              <a:t>Codify A Social Culture: Social Media Policy</a:t>
            </a:r>
            <a:endParaRPr lang="en-US" sz="2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32991812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7657" y="6158077"/>
            <a:ext cx="7837714" cy="461665"/>
          </a:xfrm>
          <a:prstGeom prst="rect">
            <a:avLst/>
          </a:prstGeom>
          <a:noFill/>
        </p:spPr>
        <p:txBody>
          <a:bodyPr wrap="square" rtlCol="0">
            <a:spAutoFit/>
          </a:bodyPr>
          <a:lstStyle/>
          <a:p>
            <a:r>
              <a:rPr lang="en-US" sz="2400" b="1" dirty="0" smtClean="0"/>
              <a:t>Joe </a:t>
            </a:r>
            <a:r>
              <a:rPr lang="en-US" sz="2400" b="1" dirty="0" err="1" smtClean="0"/>
              <a:t>GoodeGroup’s</a:t>
            </a:r>
            <a:r>
              <a:rPr lang="en-US" sz="2400" b="1" dirty="0" smtClean="0"/>
              <a:t> Twitter Profile Has A Clear Intent!</a:t>
            </a:r>
            <a:endParaRPr lang="en-US" sz="2400" b="1" dirty="0"/>
          </a:p>
        </p:txBody>
      </p:sp>
      <p:pic>
        <p:nvPicPr>
          <p:cNvPr id="8" name="Content Placeholder 3" descr="ScreenShotTwitterHome.jpg"/>
          <p:cNvPicPr>
            <a:picLocks noGrp="1" noChangeAspect="1"/>
          </p:cNvPicPr>
          <p:nvPr>
            <p:ph idx="1"/>
          </p:nvPr>
        </p:nvPicPr>
        <p:blipFill>
          <a:blip r:embed="rId4" cstate="print"/>
          <a:srcRect l="-13031" r="-13031"/>
          <a:stretch>
            <a:fillRect/>
          </a:stretch>
        </p:blipFill>
        <p:spPr>
          <a:xfrm>
            <a:off x="1447800" y="1219200"/>
            <a:ext cx="6781800" cy="4906963"/>
          </a:xfrm>
        </p:spPr>
      </p:pic>
      <p:sp>
        <p:nvSpPr>
          <p:cNvPr id="4" name="TextBox 3"/>
          <p:cNvSpPr txBox="1"/>
          <p:nvPr/>
        </p:nvSpPr>
        <p:spPr>
          <a:xfrm>
            <a:off x="0" y="-3"/>
            <a:ext cx="9144000" cy="954107"/>
          </a:xfrm>
          <a:prstGeom prst="rect">
            <a:avLst/>
          </a:prstGeom>
          <a:solidFill>
            <a:srgbClr val="ABDCD4"/>
          </a:solidFill>
        </p:spPr>
        <p:txBody>
          <a:bodyPr wrap="square" rtlCol="0">
            <a:spAutoFit/>
          </a:bodyPr>
          <a:lstStyle/>
          <a:p>
            <a:r>
              <a:rPr lang="en-US" sz="2800" b="1" dirty="0" smtClean="0">
                <a:solidFill>
                  <a:schemeClr val="tx1">
                    <a:lumMod val="75000"/>
                    <a:lumOff val="25000"/>
                  </a:schemeClr>
                </a:solidFill>
                <a:latin typeface="Arial" pitchFamily="34" charset="0"/>
                <a:cs typeface="Arial" pitchFamily="34" charset="0"/>
              </a:rPr>
              <a:t>Be Clear About your Intent</a:t>
            </a:r>
            <a:endParaRPr lang="en-US" sz="2800" b="1" dirty="0">
              <a:solidFill>
                <a:schemeClr val="tx1">
                  <a:lumMod val="75000"/>
                  <a:lumOff val="25000"/>
                </a:schemeClr>
              </a:solidFill>
              <a:latin typeface="Arial" pitchFamily="34" charset="0"/>
              <a:cs typeface="Arial" pitchFamily="34" charset="0"/>
            </a:endParaRPr>
          </a:p>
          <a:p>
            <a:endParaRPr lang="en-US" sz="2800" b="1" dirty="0">
              <a:solidFill>
                <a:schemeClr val="tx1">
                  <a:lumMod val="75000"/>
                  <a:lumOff val="25000"/>
                </a:schemeClr>
              </a:solidFill>
              <a:latin typeface="Arial" pitchFamily="34" charset="0"/>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31-2011 11-02-23 AM.png"/>
          <p:cNvPicPr>
            <a:picLocks noChangeAspect="1"/>
          </p:cNvPicPr>
          <p:nvPr/>
        </p:nvPicPr>
        <p:blipFill>
          <a:blip r:embed="rId3" cstate="print"/>
          <a:stretch>
            <a:fillRect/>
          </a:stretch>
        </p:blipFill>
        <p:spPr>
          <a:xfrm>
            <a:off x="1371600" y="1200326"/>
            <a:ext cx="6761610" cy="4023088"/>
          </a:xfrm>
          <a:prstGeom prst="rect">
            <a:avLst/>
          </a:prstGeom>
        </p:spPr>
      </p:pic>
      <p:sp>
        <p:nvSpPr>
          <p:cNvPr id="3" name="TextBox 2"/>
          <p:cNvSpPr txBox="1"/>
          <p:nvPr/>
        </p:nvSpPr>
        <p:spPr>
          <a:xfrm>
            <a:off x="457200" y="5486400"/>
            <a:ext cx="8686800" cy="707886"/>
          </a:xfrm>
          <a:prstGeom prst="rect">
            <a:avLst/>
          </a:prstGeom>
          <a:noFill/>
        </p:spPr>
        <p:txBody>
          <a:bodyPr wrap="square" rtlCol="0">
            <a:spAutoFit/>
          </a:bodyPr>
          <a:lstStyle/>
          <a:p>
            <a:r>
              <a:rPr lang="en-US" sz="2000" dirty="0" smtClean="0">
                <a:latin typeface="Arial" pitchFamily="34" charset="0"/>
                <a:cs typeface="Arial" pitchFamily="34" charset="0"/>
              </a:rPr>
              <a:t>Intent for Twitter is to support participants and others in Network with information about the program</a:t>
            </a:r>
            <a:endParaRPr lang="en-US" sz="2000" dirty="0">
              <a:latin typeface="Arial" pitchFamily="34" charset="0"/>
              <a:cs typeface="Arial" pitchFamily="34" charset="0"/>
            </a:endParaRPr>
          </a:p>
        </p:txBody>
      </p:sp>
      <p:sp>
        <p:nvSpPr>
          <p:cNvPr id="4" name="TextBox 3"/>
          <p:cNvSpPr txBox="1"/>
          <p:nvPr/>
        </p:nvSpPr>
        <p:spPr>
          <a:xfrm>
            <a:off x="0" y="-3"/>
            <a:ext cx="9144000" cy="1200329"/>
          </a:xfrm>
          <a:prstGeom prst="rect">
            <a:avLst/>
          </a:prstGeom>
          <a:solidFill>
            <a:srgbClr val="ABDCD4"/>
          </a:solidFill>
        </p:spPr>
        <p:txBody>
          <a:bodyPr wrap="square" rtlCol="0">
            <a:spAutoFit/>
          </a:bodyPr>
          <a:lstStyle/>
          <a:p>
            <a:r>
              <a:rPr lang="en-US" sz="3600" b="1" dirty="0" smtClean="0">
                <a:solidFill>
                  <a:schemeClr val="tx1">
                    <a:lumMod val="75000"/>
                    <a:lumOff val="25000"/>
                  </a:schemeClr>
                </a:solidFill>
                <a:latin typeface="Arial" pitchFamily="34" charset="0"/>
                <a:cs typeface="Arial" pitchFamily="34" charset="0"/>
              </a:rPr>
              <a:t>E-</a:t>
            </a:r>
            <a:r>
              <a:rPr lang="en-US" sz="3600" b="1" dirty="0" err="1" smtClean="0">
                <a:solidFill>
                  <a:schemeClr val="tx1">
                    <a:lumMod val="75000"/>
                    <a:lumOff val="25000"/>
                  </a:schemeClr>
                </a:solidFill>
                <a:latin typeface="Arial" pitchFamily="34" charset="0"/>
                <a:cs typeface="Arial" pitchFamily="34" charset="0"/>
              </a:rPr>
              <a:t>Mediat</a:t>
            </a:r>
            <a:r>
              <a:rPr lang="en-US" sz="3600" b="1" dirty="0" smtClean="0">
                <a:solidFill>
                  <a:schemeClr val="tx1">
                    <a:lumMod val="75000"/>
                    <a:lumOff val="25000"/>
                  </a:schemeClr>
                </a:solidFill>
                <a:latin typeface="Arial" pitchFamily="34" charset="0"/>
                <a:cs typeface="Arial" pitchFamily="34" charset="0"/>
              </a:rPr>
              <a:t> Twitter Intent</a:t>
            </a:r>
          </a:p>
          <a:p>
            <a:endParaRPr lang="en-US" sz="3600" b="1"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p:nvPr>
        </p:nvSpPr>
        <p:spPr>
          <a:xfrm>
            <a:off x="0" y="2088"/>
            <a:ext cx="9144000" cy="1077218"/>
          </a:xfrm>
          <a:prstGeom prst="rect">
            <a:avLst/>
          </a:prstGeom>
          <a:solidFill>
            <a:srgbClr val="ABDCD4"/>
          </a:solidFill>
        </p:spPr>
        <p:txBody>
          <a:bodyPr wrap="square" rtlCol="0">
            <a:spAutoFit/>
          </a:bodyPr>
          <a:lstStyle/>
          <a:p>
            <a:r>
              <a:rPr lang="en-US" sz="3600" b="1" dirty="0" smtClean="0">
                <a:solidFill>
                  <a:schemeClr val="tx1">
                    <a:lumMod val="75000"/>
                    <a:lumOff val="25000"/>
                  </a:schemeClr>
                </a:solidFill>
                <a:latin typeface="Arial" pitchFamily="34" charset="0"/>
                <a:cs typeface="Arial" pitchFamily="34" charset="0"/>
              </a:rPr>
              <a:t>Tips and Tricks to Make Twitter Efficient</a:t>
            </a:r>
          </a:p>
          <a:p>
            <a:endParaRPr lang="en-US" sz="2800" b="1" dirty="0">
              <a:solidFill>
                <a:schemeClr val="tx1">
                  <a:lumMod val="75000"/>
                  <a:lumOff val="25000"/>
                </a:schemeClr>
              </a:solidFill>
              <a:latin typeface="Arial" pitchFamily="34" charset="0"/>
              <a:cs typeface="Arial" pitchFamily="34" charset="0"/>
            </a:endParaRPr>
          </a:p>
        </p:txBody>
      </p:sp>
      <p:sp>
        <p:nvSpPr>
          <p:cNvPr id="2" name="Content Placeholder 1"/>
          <p:cNvSpPr>
            <a:spLocks noGrp="1"/>
          </p:cNvSpPr>
          <p:nvPr>
            <p:ph idx="1"/>
          </p:nvPr>
        </p:nvSpPr>
        <p:spPr/>
        <p:txBody>
          <a:bodyPr>
            <a:normAutofit/>
          </a:bodyPr>
          <a:lstStyle/>
          <a:p>
            <a:r>
              <a:rPr lang="en-US" sz="2800" dirty="0" smtClean="0">
                <a:latin typeface="Arial" pitchFamily="34" charset="0"/>
                <a:cs typeface="Arial" pitchFamily="34" charset="0"/>
              </a:rPr>
              <a:t>Share</a:t>
            </a:r>
          </a:p>
          <a:p>
            <a:r>
              <a:rPr lang="en-US" sz="2800" dirty="0" smtClean="0">
                <a:latin typeface="Arial" pitchFamily="34" charset="0"/>
                <a:cs typeface="Arial" pitchFamily="34" charset="0"/>
              </a:rPr>
              <a:t>Listen</a:t>
            </a:r>
          </a:p>
          <a:p>
            <a:r>
              <a:rPr lang="en-US" sz="2800" dirty="0" smtClean="0">
                <a:latin typeface="Arial" pitchFamily="34" charset="0"/>
                <a:cs typeface="Arial" pitchFamily="34" charset="0"/>
              </a:rPr>
              <a:t>Ask</a:t>
            </a:r>
          </a:p>
          <a:p>
            <a:r>
              <a:rPr lang="en-US" sz="2800" dirty="0" smtClean="0">
                <a:latin typeface="Arial" pitchFamily="34" charset="0"/>
                <a:cs typeface="Arial" pitchFamily="34" charset="0"/>
              </a:rPr>
              <a:t>Respond</a:t>
            </a:r>
          </a:p>
          <a:p>
            <a:r>
              <a:rPr lang="en-US" sz="2800" dirty="0" smtClean="0">
                <a:latin typeface="Arial" pitchFamily="34" charset="0"/>
                <a:cs typeface="Arial" pitchFamily="34" charset="0"/>
              </a:rPr>
              <a:t>Follow</a:t>
            </a:r>
          </a:p>
          <a:p>
            <a:r>
              <a:rPr lang="en-US" sz="2800" dirty="0" smtClean="0">
                <a:latin typeface="Arial" pitchFamily="34" charset="0"/>
                <a:cs typeface="Arial" pitchFamily="34" charset="0"/>
              </a:rPr>
              <a:t>Trends</a:t>
            </a:r>
          </a:p>
          <a:p>
            <a:r>
              <a:rPr lang="en-US" sz="2800" dirty="0" smtClean="0">
                <a:latin typeface="Arial" pitchFamily="34" charset="0"/>
                <a:cs typeface="Arial" pitchFamily="34" charset="0"/>
              </a:rPr>
              <a:t>Use </a:t>
            </a:r>
            <a:r>
              <a:rPr lang="en-US" sz="2800" dirty="0" err="1" smtClean="0">
                <a:latin typeface="Arial" pitchFamily="34" charset="0"/>
                <a:cs typeface="Arial" pitchFamily="34" charset="0"/>
              </a:rPr>
              <a:t>Hashtags</a:t>
            </a:r>
            <a:endParaRPr lang="en-US" sz="2800" dirty="0" smtClean="0">
              <a:latin typeface="Arial" pitchFamily="34" charset="0"/>
              <a:cs typeface="Arial" pitchFamily="34" charset="0"/>
            </a:endParaRPr>
          </a:p>
          <a:p>
            <a:pPr marL="0" indent="0">
              <a:buNone/>
            </a:pPr>
            <a:endParaRPr lang="en-US" dirty="0"/>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524000"/>
            <a:ext cx="8686800" cy="4525963"/>
          </a:xfrm>
        </p:spPr>
        <p:txBody>
          <a:bodyPr>
            <a:normAutofit/>
          </a:bodyPr>
          <a:lstStyle/>
          <a:p>
            <a:pPr lvl="0"/>
            <a:r>
              <a:rPr lang="en-US" dirty="0">
                <a:latin typeface="Arial" pitchFamily="34" charset="0"/>
                <a:cs typeface="Arial" pitchFamily="34" charset="0"/>
              </a:rPr>
              <a:t>Initiate conversations with individuals who are experts in your field</a:t>
            </a:r>
          </a:p>
          <a:p>
            <a:pPr lvl="0"/>
            <a:r>
              <a:rPr lang="en-US" dirty="0">
                <a:latin typeface="Arial" pitchFamily="34" charset="0"/>
                <a:cs typeface="Arial" pitchFamily="34" charset="0"/>
              </a:rPr>
              <a:t>Tweet relevant valuable non organization centric information</a:t>
            </a:r>
          </a:p>
          <a:p>
            <a:pPr lvl="0"/>
            <a:r>
              <a:rPr lang="en-US" dirty="0">
                <a:latin typeface="Arial" pitchFamily="34" charset="0"/>
                <a:cs typeface="Arial" pitchFamily="34" charset="0"/>
              </a:rPr>
              <a:t>Network weave – follow groups and organizations involved in related fields</a:t>
            </a:r>
          </a:p>
          <a:p>
            <a:pPr lvl="0"/>
            <a:r>
              <a:rPr lang="en-US" dirty="0">
                <a:latin typeface="Arial" pitchFamily="34" charset="0"/>
                <a:cs typeface="Arial" pitchFamily="34" charset="0"/>
              </a:rPr>
              <a:t>Promote your twitter account on other properties (web, cards, etc.)</a:t>
            </a:r>
          </a:p>
          <a:p>
            <a:pPr lvl="0"/>
            <a:r>
              <a:rPr lang="en-US" dirty="0">
                <a:latin typeface="Arial" pitchFamily="34" charset="0"/>
                <a:cs typeface="Arial" pitchFamily="34" charset="0"/>
              </a:rPr>
              <a:t>Use </a:t>
            </a:r>
            <a:r>
              <a:rPr lang="en-US" dirty="0" err="1">
                <a:latin typeface="Arial" pitchFamily="34" charset="0"/>
                <a:cs typeface="Arial" pitchFamily="34" charset="0"/>
              </a:rPr>
              <a:t>hashtags</a:t>
            </a:r>
            <a:r>
              <a:rPr lang="en-US" dirty="0">
                <a:latin typeface="Arial" pitchFamily="34" charset="0"/>
                <a:cs typeface="Arial" pitchFamily="34" charset="0"/>
              </a:rPr>
              <a:t> frequently</a:t>
            </a:r>
          </a:p>
          <a:p>
            <a:endParaRPr lang="en-US" dirty="0"/>
          </a:p>
          <a:p>
            <a:endParaRPr lang="en-US" dirty="0"/>
          </a:p>
        </p:txBody>
      </p:sp>
      <p:sp>
        <p:nvSpPr>
          <p:cNvPr id="4" name="TextBox 3"/>
          <p:cNvSpPr txBox="1"/>
          <p:nvPr/>
        </p:nvSpPr>
        <p:spPr>
          <a:xfrm>
            <a:off x="0" y="-3"/>
            <a:ext cx="9144000" cy="923330"/>
          </a:xfrm>
          <a:prstGeom prst="rect">
            <a:avLst/>
          </a:prstGeom>
          <a:solidFill>
            <a:srgbClr val="ABDCD4"/>
          </a:solidFill>
        </p:spPr>
        <p:txBody>
          <a:bodyPr wrap="square" rtlCol="0">
            <a:spAutoFit/>
          </a:bodyPr>
          <a:lstStyle/>
          <a:p>
            <a:r>
              <a:rPr lang="en-US" sz="3200" b="1" dirty="0" smtClean="0">
                <a:solidFill>
                  <a:prstClr val="black">
                    <a:lumMod val="75000"/>
                    <a:lumOff val="25000"/>
                  </a:prstClr>
                </a:solidFill>
                <a:latin typeface="Arial" pitchFamily="34" charset="0"/>
                <a:cs typeface="Arial" pitchFamily="34" charset="0"/>
              </a:rPr>
              <a:t>How to increase your Twitter Followers</a:t>
            </a:r>
          </a:p>
          <a:p>
            <a:endParaRPr lang="en-US" sz="2200" dirty="0">
              <a:solidFill>
                <a:prstClr val="black">
                  <a:lumMod val="75000"/>
                  <a:lumOff val="25000"/>
                </a:prstClr>
              </a:solidFill>
              <a:latin typeface="Arial" pitchFamily="34" charset="0"/>
              <a:cs typeface="Arial" pitchFamily="34" charset="0"/>
            </a:endParaRPr>
          </a:p>
        </p:txBody>
      </p:sp>
    </p:spTree>
    <p:extLst>
      <p:ext uri="{BB962C8B-B14F-4D97-AF65-F5344CB8AC3E}">
        <p14:creationId xmlns:p14="http://schemas.microsoft.com/office/powerpoint/2010/main" xmlns="" val="36426468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Mentions</a:t>
            </a:r>
          </a:p>
          <a:p>
            <a:pPr marL="0" indent="0">
              <a:buNone/>
            </a:pPr>
            <a:endParaRPr lang="en-US" dirty="0" smtClean="0"/>
          </a:p>
          <a:p>
            <a:r>
              <a:rPr lang="en-US" dirty="0" smtClean="0"/>
              <a:t>Messages</a:t>
            </a:r>
          </a:p>
          <a:p>
            <a:pPr marL="0" indent="0">
              <a:buNone/>
            </a:pPr>
            <a:endParaRPr lang="en-US" dirty="0" smtClean="0"/>
          </a:p>
          <a:p>
            <a:r>
              <a:rPr lang="en-US" dirty="0" smtClean="0"/>
              <a:t>Twitter Lists</a:t>
            </a:r>
          </a:p>
          <a:p>
            <a:pPr marL="0" indent="0">
              <a:buNone/>
            </a:pPr>
            <a:endParaRPr lang="en-US" dirty="0" smtClean="0"/>
          </a:p>
          <a:p>
            <a:r>
              <a:rPr lang="en-US" dirty="0" err="1" smtClean="0"/>
              <a:t>TweetDeck</a:t>
            </a:r>
            <a:endParaRPr lang="en-US" dirty="0"/>
          </a:p>
        </p:txBody>
      </p:sp>
      <p:sp>
        <p:nvSpPr>
          <p:cNvPr id="4" name="Title 3"/>
          <p:cNvSpPr txBox="1">
            <a:spLocks noGrp="1"/>
          </p:cNvSpPr>
          <p:nvPr>
            <p:ph type="title"/>
          </p:nvPr>
        </p:nvSpPr>
        <p:spPr>
          <a:xfrm>
            <a:off x="0" y="0"/>
            <a:ext cx="9144000" cy="923330"/>
          </a:xfrm>
          <a:prstGeom prst="rect">
            <a:avLst/>
          </a:prstGeom>
          <a:solidFill>
            <a:srgbClr val="ABDCD4"/>
          </a:solidFill>
        </p:spPr>
        <p:txBody>
          <a:bodyPr wrap="square" rtlCol="0">
            <a:spAutoFit/>
          </a:bodyPr>
          <a:lstStyle/>
          <a:p>
            <a:r>
              <a:rPr lang="en-US" sz="3200" b="1" dirty="0" smtClean="0">
                <a:solidFill>
                  <a:schemeClr val="tx1">
                    <a:lumMod val="75000"/>
                    <a:lumOff val="25000"/>
                  </a:schemeClr>
                </a:solidFill>
                <a:latin typeface="Arial" pitchFamily="34" charset="0"/>
                <a:cs typeface="Arial" pitchFamily="34" charset="0"/>
              </a:rPr>
              <a:t>Twitter Best Practices</a:t>
            </a:r>
            <a:br>
              <a:rPr lang="en-US" sz="3200" b="1" dirty="0" smtClean="0">
                <a:solidFill>
                  <a:schemeClr val="tx1">
                    <a:lumMod val="75000"/>
                    <a:lumOff val="25000"/>
                  </a:schemeClr>
                </a:solidFill>
                <a:latin typeface="Arial" pitchFamily="34" charset="0"/>
                <a:cs typeface="Arial" pitchFamily="34" charset="0"/>
              </a:rPr>
            </a:br>
            <a:endParaRPr lang="en-US" sz="22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xmlns="" val="39528790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edf hashtags"/>
          <p:cNvPicPr>
            <a:picLocks noChangeAspect="1" noChangeArrowheads="1"/>
          </p:cNvPicPr>
          <p:nvPr/>
        </p:nvPicPr>
        <p:blipFill>
          <a:blip r:embed="rId3" cstate="print"/>
          <a:srcRect/>
          <a:stretch>
            <a:fillRect/>
          </a:stretch>
        </p:blipFill>
        <p:spPr bwMode="auto">
          <a:xfrm>
            <a:off x="381000" y="1066801"/>
            <a:ext cx="7580313" cy="5181600"/>
          </a:xfrm>
          <a:prstGeom prst="rect">
            <a:avLst/>
          </a:prstGeom>
          <a:noFill/>
          <a:ln w="9525">
            <a:noFill/>
            <a:miter lim="800000"/>
            <a:headEnd/>
            <a:tailEnd/>
          </a:ln>
        </p:spPr>
      </p:pic>
      <p:pic>
        <p:nvPicPr>
          <p:cNvPr id="159747" name="Picture 3" descr="edf 2"/>
          <p:cNvPicPr>
            <a:picLocks noChangeAspect="1" noChangeArrowheads="1"/>
          </p:cNvPicPr>
          <p:nvPr/>
        </p:nvPicPr>
        <p:blipFill>
          <a:blip r:embed="rId4" cstate="print"/>
          <a:srcRect/>
          <a:stretch>
            <a:fillRect/>
          </a:stretch>
        </p:blipFill>
        <p:spPr bwMode="auto">
          <a:xfrm>
            <a:off x="5105400" y="2743200"/>
            <a:ext cx="4038600" cy="2674144"/>
          </a:xfrm>
          <a:prstGeom prst="rect">
            <a:avLst/>
          </a:prstGeom>
          <a:noFill/>
          <a:ln w="9525">
            <a:noFill/>
            <a:miter lim="800000"/>
            <a:headEnd/>
            <a:tailEnd/>
          </a:ln>
        </p:spPr>
      </p:pic>
      <p:sp>
        <p:nvSpPr>
          <p:cNvPr id="4" name="TextBox 3"/>
          <p:cNvSpPr txBox="1"/>
          <p:nvPr/>
        </p:nvSpPr>
        <p:spPr>
          <a:xfrm>
            <a:off x="0" y="-3"/>
            <a:ext cx="9144000" cy="954107"/>
          </a:xfrm>
          <a:prstGeom prst="rect">
            <a:avLst/>
          </a:prstGeom>
          <a:solidFill>
            <a:srgbClr val="ABDCD4"/>
          </a:solidFill>
        </p:spPr>
        <p:txBody>
          <a:bodyPr wrap="square" rtlCol="0">
            <a:spAutoFit/>
          </a:bodyPr>
          <a:lstStyle/>
          <a:p>
            <a:r>
              <a:rPr lang="en-US" sz="2800" b="1" dirty="0" smtClean="0">
                <a:solidFill>
                  <a:prstClr val="black">
                    <a:lumMod val="75000"/>
                    <a:lumOff val="25000"/>
                  </a:prstClr>
                </a:solidFill>
                <a:latin typeface="Arial" pitchFamily="34" charset="0"/>
                <a:cs typeface="Arial" pitchFamily="34" charset="0"/>
              </a:rPr>
              <a:t>Using </a:t>
            </a:r>
            <a:r>
              <a:rPr lang="en-US" sz="2800" b="1" dirty="0" err="1" smtClean="0">
                <a:solidFill>
                  <a:prstClr val="black">
                    <a:lumMod val="75000"/>
                    <a:lumOff val="25000"/>
                  </a:prstClr>
                </a:solidFill>
                <a:latin typeface="Arial" pitchFamily="34" charset="0"/>
                <a:cs typeface="Arial" pitchFamily="34" charset="0"/>
              </a:rPr>
              <a:t>Hashtags</a:t>
            </a:r>
            <a:r>
              <a:rPr lang="en-US" sz="2800" b="1" dirty="0" smtClean="0">
                <a:solidFill>
                  <a:prstClr val="black">
                    <a:lumMod val="75000"/>
                    <a:lumOff val="25000"/>
                  </a:prstClr>
                </a:solidFill>
                <a:latin typeface="Arial" pitchFamily="34" charset="0"/>
                <a:cs typeface="Arial" pitchFamily="34" charset="0"/>
              </a:rPr>
              <a:t> for Advocacy</a:t>
            </a:r>
          </a:p>
          <a:p>
            <a:endParaRPr lang="en-US" sz="2800" b="1" dirty="0">
              <a:solidFill>
                <a:prstClr val="black">
                  <a:lumMod val="75000"/>
                  <a:lumOff val="25000"/>
                </a:prstClr>
              </a:solidFill>
              <a:latin typeface="Arial" pitchFamily="34" charset="0"/>
              <a:cs typeface="Arial" pitchFamily="34" charset="0"/>
            </a:endParaRPr>
          </a:p>
        </p:txBody>
      </p:sp>
    </p:spTree>
    <p:extLst>
      <p:ext uri="{BB962C8B-B14F-4D97-AF65-F5344CB8AC3E}">
        <p14:creationId xmlns:p14="http://schemas.microsoft.com/office/powerpoint/2010/main" xmlns="" val="147605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cintosh HD:Users:mandawong:Projects:IIE:emediat:col:word_template:word_temp-draft.jpg"/>
          <p:cNvPicPr/>
          <p:nvPr/>
        </p:nvPicPr>
        <p:blipFill rotWithShape="1">
          <a:blip r:embed="rId3" cstate="print">
            <a:extLst>
              <a:ext uri="{28A0092B-C50C-407E-A947-70E740481C1C}">
                <a14:useLocalDpi xmlns:a14="http://schemas.microsoft.com/office/drawing/2010/main" xmlns="" val="0"/>
              </a:ext>
            </a:extLst>
          </a:blip>
          <a:srcRect t="52307"/>
          <a:stretch/>
        </p:blipFill>
        <p:spPr bwMode="auto">
          <a:xfrm>
            <a:off x="1383030" y="2066925"/>
            <a:ext cx="7760970" cy="4791075"/>
          </a:xfrm>
          <a:prstGeom prst="rect">
            <a:avLst/>
          </a:prstGeom>
          <a:noFill/>
          <a:ln>
            <a:noFill/>
          </a:ln>
          <a:extLst>
            <a:ext uri="{53640926-AAD7-44D8-BBD7-CCE9431645EC}">
              <a14:shadowObscured xmlns:a14="http://schemas.microsoft.com/office/drawing/2010/main" xmlns=""/>
            </a:ext>
          </a:extLst>
        </p:spPr>
      </p:pic>
      <p:sp>
        <p:nvSpPr>
          <p:cNvPr id="2" name="TextBox 1"/>
          <p:cNvSpPr txBox="1"/>
          <p:nvPr/>
        </p:nvSpPr>
        <p:spPr>
          <a:xfrm>
            <a:off x="0" y="0"/>
            <a:ext cx="9144000" cy="1138773"/>
          </a:xfrm>
          <a:prstGeom prst="rect">
            <a:avLst/>
          </a:prstGeom>
          <a:solidFill>
            <a:schemeClr val="accent5">
              <a:lumMod val="40000"/>
              <a:lumOff val="60000"/>
            </a:schemeClr>
          </a:solidFill>
        </p:spPr>
        <p:txBody>
          <a:bodyPr wrap="square" rtlCol="0">
            <a:spAutoFit/>
          </a:bodyPr>
          <a:lstStyle/>
          <a:p>
            <a:pPr algn="ctr"/>
            <a:r>
              <a:rPr lang="en-US" sz="3200" b="1" dirty="0" smtClean="0">
                <a:solidFill>
                  <a:schemeClr val="tx1">
                    <a:lumMod val="65000"/>
                    <a:lumOff val="35000"/>
                  </a:schemeClr>
                </a:solidFill>
                <a:latin typeface="Arial" pitchFamily="34" charset="0"/>
                <a:cs typeface="Arial" pitchFamily="34" charset="0"/>
              </a:rPr>
              <a:t/>
            </a:r>
            <a:br>
              <a:rPr lang="en-US" sz="3200" b="1" dirty="0" smtClean="0">
                <a:solidFill>
                  <a:schemeClr val="tx1">
                    <a:lumMod val="65000"/>
                    <a:lumOff val="35000"/>
                  </a:schemeClr>
                </a:solidFill>
                <a:latin typeface="Arial" pitchFamily="34" charset="0"/>
                <a:cs typeface="Arial" pitchFamily="34" charset="0"/>
              </a:rPr>
            </a:br>
            <a:r>
              <a:rPr lang="en-US" sz="3600" b="1" dirty="0" smtClean="0">
                <a:solidFill>
                  <a:schemeClr val="tx1">
                    <a:lumMod val="65000"/>
                    <a:lumOff val="35000"/>
                  </a:schemeClr>
                </a:solidFill>
                <a:latin typeface="Arial" pitchFamily="34" charset="0"/>
                <a:cs typeface="Arial" pitchFamily="34" charset="0"/>
              </a:rPr>
              <a:t>Day  1: Trainer Introductions</a:t>
            </a:r>
            <a:endParaRPr lang="en-US" sz="3200" b="1" dirty="0" smtClean="0">
              <a:solidFill>
                <a:schemeClr val="tx1">
                  <a:lumMod val="65000"/>
                  <a:lumOff val="35000"/>
                </a:schemeClr>
              </a:solidFill>
              <a:latin typeface="Arial" pitchFamily="34" charset="0"/>
              <a:cs typeface="Arial" pitchFamily="34" charset="0"/>
            </a:endParaRPr>
          </a:p>
        </p:txBody>
      </p:sp>
      <p:sp>
        <p:nvSpPr>
          <p:cNvPr id="4" name="TextBox 3"/>
          <p:cNvSpPr txBox="1"/>
          <p:nvPr/>
        </p:nvSpPr>
        <p:spPr>
          <a:xfrm>
            <a:off x="609600" y="1752600"/>
            <a:ext cx="7924800" cy="954107"/>
          </a:xfrm>
          <a:prstGeom prst="rect">
            <a:avLst/>
          </a:prstGeom>
          <a:noFill/>
        </p:spPr>
        <p:txBody>
          <a:bodyPr wrap="square" rtlCol="0">
            <a:spAutoFit/>
          </a:bodyPr>
          <a:lstStyle/>
          <a:p>
            <a:r>
              <a:rPr lang="en-US" sz="2800" dirty="0" smtClean="0">
                <a:latin typeface="Arial" pitchFamily="34" charset="0"/>
                <a:cs typeface="Arial" pitchFamily="34" charset="0"/>
              </a:rPr>
              <a:t/>
            </a:r>
            <a:br>
              <a:rPr lang="en-US" sz="2800" dirty="0" smtClean="0">
                <a:latin typeface="Arial" pitchFamily="34" charset="0"/>
                <a:cs typeface="Arial" pitchFamily="34" charset="0"/>
              </a:rPr>
            </a:br>
            <a:endParaRPr lang="en-US" sz="2800" dirty="0">
              <a:latin typeface="Arial" pitchFamily="34" charset="0"/>
              <a:cs typeface="Arial" pitchFamily="34" charset="0"/>
            </a:endParaRPr>
          </a:p>
        </p:txBody>
      </p:sp>
      <p:sp>
        <p:nvSpPr>
          <p:cNvPr id="7" name="TextBox 6"/>
          <p:cNvSpPr txBox="1"/>
          <p:nvPr/>
        </p:nvSpPr>
        <p:spPr>
          <a:xfrm>
            <a:off x="990600" y="1905000"/>
            <a:ext cx="7315200" cy="1569660"/>
          </a:xfrm>
          <a:prstGeom prst="rect">
            <a:avLst/>
          </a:prstGeom>
          <a:noFill/>
        </p:spPr>
        <p:txBody>
          <a:bodyPr wrap="square" rtlCol="0">
            <a:spAutoFit/>
          </a:bodyPr>
          <a:lstStyle/>
          <a:p>
            <a:r>
              <a:rPr lang="en-US" sz="4800" dirty="0" smtClean="0">
                <a:latin typeface="Arial" pitchFamily="34" charset="0"/>
                <a:cs typeface="Arial" pitchFamily="34" charset="0"/>
              </a:rPr>
              <a:t>Insert your photos and names here</a:t>
            </a:r>
            <a:endParaRPr lang="en-US" sz="4800" dirty="0">
              <a:latin typeface="Arial" pitchFamily="34" charset="0"/>
              <a:cs typeface="Arial" pitchFamily="34" charset="0"/>
            </a:endParaRPr>
          </a:p>
        </p:txBody>
      </p:sp>
      <p:sp>
        <p:nvSpPr>
          <p:cNvPr id="8" name="TextBox 7"/>
          <p:cNvSpPr txBox="1"/>
          <p:nvPr/>
        </p:nvSpPr>
        <p:spPr>
          <a:xfrm>
            <a:off x="0" y="-1"/>
            <a:ext cx="9144000" cy="1097280"/>
          </a:xfrm>
          <a:prstGeom prst="rect">
            <a:avLst/>
          </a:prstGeom>
          <a:solidFill>
            <a:srgbClr val="ABDCD4"/>
          </a:solidFill>
        </p:spPr>
        <p:txBody>
          <a:bodyPr wrap="square" rtlCol="0">
            <a:spAutoFit/>
          </a:bodyPr>
          <a:lstStyle/>
          <a:p>
            <a:endParaRPr lang="en-US" sz="3200" b="1" dirty="0" smtClean="0">
              <a:solidFill>
                <a:schemeClr val="tx1">
                  <a:lumMod val="65000"/>
                  <a:lumOff val="35000"/>
                </a:schemeClr>
              </a:solidFill>
              <a:latin typeface="Arial" pitchFamily="34" charset="0"/>
              <a:cs typeface="Arial" pitchFamily="34" charset="0"/>
            </a:endParaRPr>
          </a:p>
        </p:txBody>
      </p:sp>
      <p:sp>
        <p:nvSpPr>
          <p:cNvPr id="9" name="Rectangle 46"/>
          <p:cNvSpPr txBox="1">
            <a:spLocks noChangeArrowheads="1"/>
          </p:cNvSpPr>
          <p:nvPr/>
        </p:nvSpPr>
        <p:spPr bwMode="auto">
          <a:xfrm>
            <a:off x="257175" y="381000"/>
            <a:ext cx="8610600" cy="381000"/>
          </a:xfrm>
          <a:prstGeom prst="rect">
            <a:avLst/>
          </a:prstGeom>
          <a:noFill/>
          <a:ln>
            <a:miter lim="800000"/>
            <a:headEnd/>
            <a:tailEnd/>
          </a:ln>
        </p:spPr>
        <p:txBody>
          <a:bodyPr vert="horz" wrap="square" lIns="91440" tIns="45720" rIns="91440" bIns="45720" numCol="1"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tx1">
                    <a:lumMod val="75000"/>
                    <a:lumOff val="25000"/>
                  </a:schemeClr>
                </a:solidFill>
                <a:latin typeface="Arial" pitchFamily="34" charset="0"/>
                <a:cs typeface="Arial" pitchFamily="34" charset="0"/>
              </a:rPr>
              <a:t>Day One: Trainer Introductions</a:t>
            </a:r>
            <a:endParaRPr lang="en-US" sz="36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0" y="-10418"/>
            <a:ext cx="9144000" cy="1077218"/>
          </a:xfrm>
          <a:prstGeom prst="rect">
            <a:avLst/>
          </a:prstGeom>
          <a:solidFill>
            <a:srgbClr val="ABDCD4"/>
          </a:solidFill>
        </p:spPr>
        <p:txBody>
          <a:bodyPr wrap="square" rtlCol="0">
            <a:spAutoFit/>
          </a:bodyPr>
          <a:lstStyle/>
          <a:p>
            <a:pPr algn="l"/>
            <a:r>
              <a:rPr lang="en-US" sz="3600" b="1" dirty="0" smtClean="0">
                <a:solidFill>
                  <a:schemeClr val="tx1">
                    <a:lumMod val="75000"/>
                    <a:lumOff val="25000"/>
                  </a:schemeClr>
                </a:solidFill>
                <a:latin typeface="Arial" pitchFamily="34" charset="0"/>
                <a:cs typeface="Arial" pitchFamily="34" charset="0"/>
              </a:rPr>
              <a:t>Listen on Twitter by Keyword Search</a:t>
            </a:r>
            <a:br>
              <a:rPr lang="en-US" sz="3600" b="1" dirty="0" smtClean="0">
                <a:solidFill>
                  <a:schemeClr val="tx1">
                    <a:lumMod val="75000"/>
                    <a:lumOff val="25000"/>
                  </a:schemeClr>
                </a:solidFill>
                <a:latin typeface="Arial" pitchFamily="34" charset="0"/>
                <a:cs typeface="Arial" pitchFamily="34" charset="0"/>
              </a:rPr>
            </a:br>
            <a:endParaRPr lang="en-US" sz="2800" b="1" dirty="0">
              <a:solidFill>
                <a:schemeClr val="tx1">
                  <a:lumMod val="75000"/>
                  <a:lumOff val="25000"/>
                </a:schemeClr>
              </a:solidFill>
              <a:latin typeface="Arial" pitchFamily="34" charset="0"/>
              <a:cs typeface="Arial" pitchFamily="34" charset="0"/>
            </a:endParaRPr>
          </a:p>
        </p:txBody>
      </p:sp>
      <p:sp>
        <p:nvSpPr>
          <p:cNvPr id="3" name="Content Placeholder 2"/>
          <p:cNvSpPr>
            <a:spLocks noGrp="1"/>
          </p:cNvSpPr>
          <p:nvPr>
            <p:ph sz="half" idx="1"/>
          </p:nvPr>
        </p:nvSpPr>
        <p:spPr/>
        <p:txBody>
          <a:bodyPr>
            <a:normAutofit/>
          </a:bodyPr>
          <a:lstStyle/>
          <a:p>
            <a:pPr marL="0" lvl="0" indent="0">
              <a:buNone/>
            </a:pPr>
            <a:endParaRPr lang="en-US" sz="2400" dirty="0" smtClean="0">
              <a:latin typeface="Arial" pitchFamily="34" charset="0"/>
              <a:cs typeface="Arial" pitchFamily="34" charset="0"/>
            </a:endParaRPr>
          </a:p>
          <a:p>
            <a:pPr lvl="0"/>
            <a:endParaRPr lang="en-US" sz="2400" dirty="0"/>
          </a:p>
          <a:p>
            <a:pPr marL="0" indent="0">
              <a:buNone/>
            </a:pPr>
            <a:endParaRPr lang="en-US" dirty="0"/>
          </a:p>
        </p:txBody>
      </p:sp>
      <p:sp>
        <p:nvSpPr>
          <p:cNvPr id="2" name="Content Placeholder 1"/>
          <p:cNvSpPr>
            <a:spLocks noGrp="1"/>
          </p:cNvSpPr>
          <p:nvPr>
            <p:ph sz="half" idx="2"/>
          </p:nvPr>
        </p:nvSpPr>
        <p:spPr/>
        <p:txBody>
          <a:bodyPr>
            <a:normAutofit/>
          </a:bodyPr>
          <a:lstStyle/>
          <a:p>
            <a:pPr marL="0" indent="0">
              <a:buNone/>
            </a:pPr>
            <a:endParaRPr lang="en-US" sz="2600" dirty="0">
              <a:latin typeface="Arial" pitchFamily="34" charset="0"/>
              <a:cs typeface="Arial" pitchFamily="34" charset="0"/>
            </a:endParaRPr>
          </a:p>
          <a:p>
            <a:endParaRPr lang="en-US" dirty="0"/>
          </a:p>
        </p:txBody>
      </p:sp>
      <p:pic>
        <p:nvPicPr>
          <p:cNvPr id="5" name="Picture 4"/>
          <p:cNvPicPr/>
          <p:nvPr/>
        </p:nvPicPr>
        <p:blipFill>
          <a:blip r:embed="rId3" cstate="print"/>
          <a:stretch>
            <a:fillRect/>
          </a:stretch>
        </p:blipFill>
        <p:spPr>
          <a:xfrm>
            <a:off x="405809" y="1752600"/>
            <a:ext cx="4038599" cy="4191000"/>
          </a:xfrm>
          <a:prstGeom prst="rect">
            <a:avLst/>
          </a:prstGeom>
        </p:spPr>
      </p:pic>
      <p:pic>
        <p:nvPicPr>
          <p:cNvPr id="6" name="Picture 5"/>
          <p:cNvPicPr/>
          <p:nvPr/>
        </p:nvPicPr>
        <p:blipFill>
          <a:blip r:embed="rId4" cstate="print"/>
          <a:stretch>
            <a:fillRect/>
          </a:stretch>
        </p:blipFill>
        <p:spPr>
          <a:xfrm>
            <a:off x="4876800" y="1828800"/>
            <a:ext cx="3810000" cy="4038600"/>
          </a:xfrm>
          <a:prstGeom prst="rect">
            <a:avLst/>
          </a:prstGeom>
        </p:spPr>
      </p:pic>
      <p:cxnSp>
        <p:nvCxnSpPr>
          <p:cNvPr id="8" name="Straight Arrow Connector 7"/>
          <p:cNvCxnSpPr/>
          <p:nvPr/>
        </p:nvCxnSpPr>
        <p:spPr>
          <a:xfrm flipH="1">
            <a:off x="762000" y="2133600"/>
            <a:ext cx="1066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54172" y="3048000"/>
            <a:ext cx="1219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cs typeface="Arial" pitchFamily="34" charset="0"/>
              </a:rPr>
              <a:t>Type keyword in search bar</a:t>
            </a:r>
            <a:endParaRPr lang="en-US" sz="1200" dirty="0">
              <a:latin typeface="Arial" pitchFamily="34" charset="0"/>
              <a:cs typeface="Arial" pitchFamily="34" charset="0"/>
            </a:endParaRPr>
          </a:p>
        </p:txBody>
      </p:sp>
      <p:cxnSp>
        <p:nvCxnSpPr>
          <p:cNvPr id="11" name="Straight Arrow Connector 10"/>
          <p:cNvCxnSpPr/>
          <p:nvPr/>
        </p:nvCxnSpPr>
        <p:spPr>
          <a:xfrm>
            <a:off x="6324600" y="2133600"/>
            <a:ext cx="15240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7162800" y="2971800"/>
            <a:ext cx="1981200" cy="876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cs typeface="Arial" pitchFamily="34" charset="0"/>
              </a:rPr>
              <a:t>Search results for ‘social media’</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xmlns="" val="24571539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0" y="0"/>
            <a:ext cx="9144000" cy="1077218"/>
          </a:xfrm>
          <a:prstGeom prst="rect">
            <a:avLst/>
          </a:prstGeom>
          <a:solidFill>
            <a:srgbClr val="ABDCD4"/>
          </a:solidFill>
        </p:spPr>
        <p:txBody>
          <a:bodyPr wrap="square" rtlCol="0">
            <a:spAutoFit/>
          </a:bodyPr>
          <a:lstStyle/>
          <a:p>
            <a:pPr algn="l"/>
            <a:r>
              <a:rPr lang="en-US" sz="3600" b="1" dirty="0" smtClean="0">
                <a:solidFill>
                  <a:schemeClr val="tx1">
                    <a:lumMod val="75000"/>
                    <a:lumOff val="25000"/>
                  </a:schemeClr>
                </a:solidFill>
                <a:latin typeface="Arial" pitchFamily="34" charset="0"/>
                <a:cs typeface="Arial" pitchFamily="34" charset="0"/>
              </a:rPr>
              <a:t>Refine Search Using </a:t>
            </a:r>
            <a:r>
              <a:rPr lang="en-US" sz="3600" b="1" dirty="0" err="1" smtClean="0">
                <a:solidFill>
                  <a:schemeClr val="tx1">
                    <a:lumMod val="75000"/>
                    <a:lumOff val="25000"/>
                  </a:schemeClr>
                </a:solidFill>
                <a:latin typeface="Arial" pitchFamily="34" charset="0"/>
                <a:cs typeface="Arial" pitchFamily="34" charset="0"/>
              </a:rPr>
              <a:t>Hashtag</a:t>
            </a:r>
            <a:r>
              <a:rPr lang="en-US" sz="3600" b="1" dirty="0" smtClean="0">
                <a:solidFill>
                  <a:schemeClr val="tx1">
                    <a:lumMod val="75000"/>
                    <a:lumOff val="25000"/>
                  </a:schemeClr>
                </a:solidFill>
                <a:latin typeface="Arial" pitchFamily="34" charset="0"/>
                <a:cs typeface="Arial" pitchFamily="34" charset="0"/>
              </a:rPr>
              <a:t/>
            </a:r>
            <a:br>
              <a:rPr lang="en-US" sz="3600" b="1" dirty="0" smtClean="0">
                <a:solidFill>
                  <a:schemeClr val="tx1">
                    <a:lumMod val="75000"/>
                    <a:lumOff val="25000"/>
                  </a:schemeClr>
                </a:solidFill>
                <a:latin typeface="Arial" pitchFamily="34" charset="0"/>
                <a:cs typeface="Arial" pitchFamily="34" charset="0"/>
              </a:rPr>
            </a:br>
            <a:endParaRPr lang="en-US" sz="2800" b="1" dirty="0">
              <a:solidFill>
                <a:schemeClr val="tx1">
                  <a:lumMod val="75000"/>
                  <a:lumOff val="25000"/>
                </a:schemeClr>
              </a:solidFill>
              <a:latin typeface="Arial" pitchFamily="34" charset="0"/>
              <a:cs typeface="Arial" pitchFamily="34" charset="0"/>
            </a:endParaRPr>
          </a:p>
        </p:txBody>
      </p:sp>
      <p:sp>
        <p:nvSpPr>
          <p:cNvPr id="3" name="Content Placeholder 2"/>
          <p:cNvSpPr>
            <a:spLocks noGrp="1"/>
          </p:cNvSpPr>
          <p:nvPr>
            <p:ph sz="half" idx="1"/>
          </p:nvPr>
        </p:nvSpPr>
        <p:spPr/>
        <p:txBody>
          <a:bodyPr>
            <a:normAutofit/>
          </a:bodyPr>
          <a:lstStyle/>
          <a:p>
            <a:pPr marL="0" lvl="0" indent="0">
              <a:buNone/>
            </a:pPr>
            <a:endParaRPr lang="en-US" sz="2400" dirty="0" smtClean="0">
              <a:latin typeface="Arial" pitchFamily="34" charset="0"/>
              <a:cs typeface="Arial" pitchFamily="34" charset="0"/>
            </a:endParaRPr>
          </a:p>
          <a:p>
            <a:pPr lvl="0"/>
            <a:endParaRPr lang="en-US" sz="2400" dirty="0"/>
          </a:p>
          <a:p>
            <a:pPr marL="0" indent="0">
              <a:buNone/>
            </a:pPr>
            <a:endParaRPr lang="en-US" dirty="0"/>
          </a:p>
        </p:txBody>
      </p:sp>
      <p:sp>
        <p:nvSpPr>
          <p:cNvPr id="2" name="Content Placeholder 1"/>
          <p:cNvSpPr>
            <a:spLocks noGrp="1"/>
          </p:cNvSpPr>
          <p:nvPr>
            <p:ph sz="half" idx="2"/>
          </p:nvPr>
        </p:nvSpPr>
        <p:spPr/>
        <p:txBody>
          <a:bodyPr>
            <a:normAutofit/>
          </a:bodyPr>
          <a:lstStyle/>
          <a:p>
            <a:pPr marL="0" indent="0">
              <a:buNone/>
            </a:pPr>
            <a:endParaRPr lang="en-US" sz="2600" dirty="0">
              <a:latin typeface="Arial" pitchFamily="34" charset="0"/>
              <a:cs typeface="Arial" pitchFamily="34" charset="0"/>
            </a:endParaRPr>
          </a:p>
          <a:p>
            <a:endParaRPr lang="en-US" dirty="0"/>
          </a:p>
        </p:txBody>
      </p:sp>
      <p:pic>
        <p:nvPicPr>
          <p:cNvPr id="5" name="Picture 4"/>
          <p:cNvPicPr/>
          <p:nvPr/>
        </p:nvPicPr>
        <p:blipFill>
          <a:blip r:embed="rId3" cstate="print"/>
          <a:stretch>
            <a:fillRect/>
          </a:stretch>
        </p:blipFill>
        <p:spPr>
          <a:xfrm>
            <a:off x="405808" y="1828800"/>
            <a:ext cx="4038599" cy="4267200"/>
          </a:xfrm>
          <a:prstGeom prst="rect">
            <a:avLst/>
          </a:prstGeom>
        </p:spPr>
      </p:pic>
      <p:cxnSp>
        <p:nvCxnSpPr>
          <p:cNvPr id="8" name="Straight Arrow Connector 7"/>
          <p:cNvCxnSpPr/>
          <p:nvPr/>
        </p:nvCxnSpPr>
        <p:spPr>
          <a:xfrm flipH="1">
            <a:off x="762000" y="2133600"/>
            <a:ext cx="1066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71893" y="3074138"/>
            <a:ext cx="1446028"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cs typeface="Arial" pitchFamily="34" charset="0"/>
              </a:rPr>
              <a:t>Type keyword with </a:t>
            </a:r>
            <a:r>
              <a:rPr lang="en-US" sz="1200" dirty="0" err="1" smtClean="0">
                <a:latin typeface="Arial" pitchFamily="34" charset="0"/>
                <a:cs typeface="Arial" pitchFamily="34" charset="0"/>
              </a:rPr>
              <a:t>hashtag</a:t>
            </a:r>
            <a:r>
              <a:rPr lang="en-US" sz="1200" dirty="0" smtClean="0">
                <a:latin typeface="Arial" pitchFamily="34" charset="0"/>
                <a:cs typeface="Arial" pitchFamily="34" charset="0"/>
              </a:rPr>
              <a:t> in search bar</a:t>
            </a:r>
            <a:endParaRPr lang="en-US" sz="1200" dirty="0">
              <a:latin typeface="Arial" pitchFamily="34" charset="0"/>
              <a:cs typeface="Arial" pitchFamily="34" charset="0"/>
            </a:endParaRPr>
          </a:p>
        </p:txBody>
      </p:sp>
      <p:cxnSp>
        <p:nvCxnSpPr>
          <p:cNvPr id="11" name="Straight Arrow Connector 10"/>
          <p:cNvCxnSpPr/>
          <p:nvPr/>
        </p:nvCxnSpPr>
        <p:spPr>
          <a:xfrm>
            <a:off x="6324600" y="2133600"/>
            <a:ext cx="15240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572331" y="3378938"/>
            <a:ext cx="1981200" cy="876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cs typeface="Arial" pitchFamily="34" charset="0"/>
              </a:rPr>
              <a:t>Search results for ‘#social media’</a:t>
            </a:r>
            <a:endParaRPr lang="en-US" sz="1200" dirty="0">
              <a:latin typeface="Arial" pitchFamily="34" charset="0"/>
              <a:cs typeface="Arial" pitchFamily="34" charset="0"/>
            </a:endParaRPr>
          </a:p>
        </p:txBody>
      </p:sp>
      <p:pic>
        <p:nvPicPr>
          <p:cNvPr id="13" name="Picture 12"/>
          <p:cNvPicPr/>
          <p:nvPr/>
        </p:nvPicPr>
        <p:blipFill>
          <a:blip r:embed="rId4" cstate="print"/>
          <a:stretch>
            <a:fillRect/>
          </a:stretch>
        </p:blipFill>
        <p:spPr>
          <a:xfrm>
            <a:off x="4648200" y="1752600"/>
            <a:ext cx="3910647" cy="4191000"/>
          </a:xfrm>
          <a:prstGeom prst="rect">
            <a:avLst/>
          </a:prstGeom>
        </p:spPr>
      </p:pic>
      <p:cxnSp>
        <p:nvCxnSpPr>
          <p:cNvPr id="10" name="Straight Arrow Connector 9"/>
          <p:cNvCxnSpPr/>
          <p:nvPr/>
        </p:nvCxnSpPr>
        <p:spPr>
          <a:xfrm>
            <a:off x="6172200" y="2133600"/>
            <a:ext cx="1676400" cy="1245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297117" y="3378938"/>
            <a:ext cx="1600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cs typeface="Arial" pitchFamily="34" charset="0"/>
              </a:rPr>
              <a:t>Search results for #</a:t>
            </a:r>
            <a:r>
              <a:rPr lang="en-US" sz="1200" dirty="0" err="1" smtClean="0">
                <a:latin typeface="Arial" pitchFamily="34" charset="0"/>
                <a:cs typeface="Arial" pitchFamily="34" charset="0"/>
              </a:rPr>
              <a:t>socialmedia</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xmlns="" val="14295661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0" y="0"/>
            <a:ext cx="9144000" cy="1077218"/>
          </a:xfrm>
          <a:prstGeom prst="rect">
            <a:avLst/>
          </a:prstGeom>
          <a:solidFill>
            <a:srgbClr val="ABDCD4"/>
          </a:solidFill>
        </p:spPr>
        <p:txBody>
          <a:bodyPr wrap="square" rtlCol="0">
            <a:spAutoFit/>
          </a:bodyPr>
          <a:lstStyle/>
          <a:p>
            <a:pPr algn="l"/>
            <a:r>
              <a:rPr lang="en-US" sz="3600" b="1" dirty="0" smtClean="0">
                <a:solidFill>
                  <a:schemeClr val="tx1">
                    <a:lumMod val="75000"/>
                    <a:lumOff val="25000"/>
                  </a:schemeClr>
                </a:solidFill>
                <a:latin typeface="Arial" pitchFamily="34" charset="0"/>
                <a:cs typeface="Arial" pitchFamily="34" charset="0"/>
              </a:rPr>
              <a:t>Twitter Lists</a:t>
            </a:r>
            <a:br>
              <a:rPr lang="en-US" sz="3600" b="1" dirty="0" smtClean="0">
                <a:solidFill>
                  <a:schemeClr val="tx1">
                    <a:lumMod val="75000"/>
                    <a:lumOff val="25000"/>
                  </a:schemeClr>
                </a:solidFill>
                <a:latin typeface="Arial" pitchFamily="34" charset="0"/>
                <a:cs typeface="Arial" pitchFamily="34" charset="0"/>
              </a:rPr>
            </a:br>
            <a:endParaRPr lang="en-US" sz="2800" b="1" dirty="0">
              <a:solidFill>
                <a:schemeClr val="tx1">
                  <a:lumMod val="75000"/>
                  <a:lumOff val="25000"/>
                </a:schemeClr>
              </a:solidFill>
              <a:latin typeface="Arial" pitchFamily="34" charset="0"/>
              <a:cs typeface="Arial" pitchFamily="34" charset="0"/>
            </a:endParaRPr>
          </a:p>
        </p:txBody>
      </p:sp>
      <p:sp>
        <p:nvSpPr>
          <p:cNvPr id="3" name="Content Placeholder 2"/>
          <p:cNvSpPr>
            <a:spLocks noGrp="1"/>
          </p:cNvSpPr>
          <p:nvPr>
            <p:ph sz="half" idx="1"/>
          </p:nvPr>
        </p:nvSpPr>
        <p:spPr/>
        <p:txBody>
          <a:bodyPr>
            <a:normAutofit/>
          </a:bodyPr>
          <a:lstStyle/>
          <a:p>
            <a:pPr marL="0" lvl="0" indent="0">
              <a:buNone/>
            </a:pPr>
            <a:endParaRPr lang="en-US" sz="2400" dirty="0" smtClean="0">
              <a:latin typeface="Arial" pitchFamily="34" charset="0"/>
              <a:cs typeface="Arial" pitchFamily="34" charset="0"/>
            </a:endParaRPr>
          </a:p>
          <a:p>
            <a:pPr lvl="0"/>
            <a:endParaRPr lang="en-US" sz="2400" dirty="0"/>
          </a:p>
          <a:p>
            <a:pPr marL="0" indent="0">
              <a:buNone/>
            </a:pPr>
            <a:endParaRPr lang="en-US" dirty="0"/>
          </a:p>
        </p:txBody>
      </p:sp>
      <p:sp>
        <p:nvSpPr>
          <p:cNvPr id="2" name="Content Placeholder 1"/>
          <p:cNvSpPr>
            <a:spLocks noGrp="1"/>
          </p:cNvSpPr>
          <p:nvPr>
            <p:ph sz="half" idx="2"/>
          </p:nvPr>
        </p:nvSpPr>
        <p:spPr/>
        <p:txBody>
          <a:bodyPr>
            <a:normAutofit/>
          </a:bodyPr>
          <a:lstStyle/>
          <a:p>
            <a:pPr marL="0" indent="0">
              <a:buNone/>
            </a:pPr>
            <a:endParaRPr lang="en-US" sz="2600" dirty="0">
              <a:latin typeface="Arial" pitchFamily="34" charset="0"/>
              <a:cs typeface="Arial" pitchFamily="34" charset="0"/>
            </a:endParaRPr>
          </a:p>
          <a:p>
            <a:endParaRPr lang="en-US" dirty="0"/>
          </a:p>
        </p:txBody>
      </p:sp>
      <p:cxnSp>
        <p:nvCxnSpPr>
          <p:cNvPr id="8" name="Straight Arrow Connector 7"/>
          <p:cNvCxnSpPr/>
          <p:nvPr/>
        </p:nvCxnSpPr>
        <p:spPr>
          <a:xfrm flipH="1">
            <a:off x="990600" y="2770446"/>
            <a:ext cx="1066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990600" y="3603108"/>
            <a:ext cx="1446028"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cxnSp>
        <p:nvCxnSpPr>
          <p:cNvPr id="11" name="Straight Arrow Connector 10"/>
          <p:cNvCxnSpPr/>
          <p:nvPr/>
        </p:nvCxnSpPr>
        <p:spPr>
          <a:xfrm>
            <a:off x="6324600" y="2133600"/>
            <a:ext cx="15240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572331" y="3378938"/>
            <a:ext cx="1981200" cy="876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cs typeface="Arial" pitchFamily="34" charset="0"/>
              </a:rPr>
              <a:t>Search results for ‘#social media’</a:t>
            </a:r>
            <a:endParaRPr lang="en-US" sz="1200" dirty="0">
              <a:latin typeface="Arial" pitchFamily="34" charset="0"/>
              <a:cs typeface="Arial" pitchFamily="34" charset="0"/>
            </a:endParaRPr>
          </a:p>
        </p:txBody>
      </p:sp>
      <p:cxnSp>
        <p:nvCxnSpPr>
          <p:cNvPr id="10" name="Straight Arrow Connector 9"/>
          <p:cNvCxnSpPr/>
          <p:nvPr/>
        </p:nvCxnSpPr>
        <p:spPr>
          <a:xfrm>
            <a:off x="6172200" y="2133600"/>
            <a:ext cx="1676400" cy="1245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297117" y="3378938"/>
            <a:ext cx="1600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cs typeface="Arial" pitchFamily="34" charset="0"/>
              </a:rPr>
              <a:t>Search results for #</a:t>
            </a:r>
            <a:r>
              <a:rPr lang="en-US" sz="1200" dirty="0" err="1" smtClean="0">
                <a:latin typeface="Arial" pitchFamily="34" charset="0"/>
                <a:cs typeface="Arial" pitchFamily="34" charset="0"/>
              </a:rPr>
              <a:t>socialmedia</a:t>
            </a:r>
            <a:endParaRPr lang="en-US" sz="1200" dirty="0">
              <a:latin typeface="Arial" pitchFamily="34" charset="0"/>
              <a:cs typeface="Arial" pitchFamily="34" charset="0"/>
            </a:endParaRPr>
          </a:p>
        </p:txBody>
      </p:sp>
      <p:pic>
        <p:nvPicPr>
          <p:cNvPr id="15" name="Picture 14"/>
          <p:cNvPicPr/>
          <p:nvPr/>
        </p:nvPicPr>
        <p:blipFill>
          <a:blip r:embed="rId3" cstate="print"/>
          <a:stretch>
            <a:fillRect/>
          </a:stretch>
        </p:blipFill>
        <p:spPr>
          <a:xfrm>
            <a:off x="838200" y="1828800"/>
            <a:ext cx="3124200" cy="4114800"/>
          </a:xfrm>
          <a:prstGeom prst="rect">
            <a:avLst/>
          </a:prstGeom>
        </p:spPr>
      </p:pic>
      <p:cxnSp>
        <p:nvCxnSpPr>
          <p:cNvPr id="7" name="Straight Arrow Connector 6"/>
          <p:cNvCxnSpPr/>
          <p:nvPr/>
        </p:nvCxnSpPr>
        <p:spPr>
          <a:xfrm flipH="1">
            <a:off x="990600" y="2770446"/>
            <a:ext cx="1066800" cy="7347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685800" y="3505200"/>
            <a:ext cx="838200" cy="3118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cs typeface="Arial" pitchFamily="34" charset="0"/>
              </a:rPr>
              <a:t>Lists</a:t>
            </a:r>
            <a:endParaRPr lang="en-US" sz="1200" dirty="0">
              <a:latin typeface="Arial" pitchFamily="34" charset="0"/>
              <a:cs typeface="Arial" pitchFamily="34" charset="0"/>
            </a:endParaRPr>
          </a:p>
        </p:txBody>
      </p:sp>
      <p:pic>
        <p:nvPicPr>
          <p:cNvPr id="18" name="Picture 17"/>
          <p:cNvPicPr/>
          <p:nvPr/>
        </p:nvPicPr>
        <p:blipFill>
          <a:blip r:embed="rId4" cstate="print"/>
          <a:stretch>
            <a:fillRect/>
          </a:stretch>
        </p:blipFill>
        <p:spPr>
          <a:xfrm>
            <a:off x="4571999" y="1828800"/>
            <a:ext cx="4409521" cy="4114800"/>
          </a:xfrm>
          <a:prstGeom prst="rect">
            <a:avLst/>
          </a:prstGeom>
        </p:spPr>
      </p:pic>
      <p:cxnSp>
        <p:nvCxnSpPr>
          <p:cNvPr id="20" name="Straight Arrow Connector 19"/>
          <p:cNvCxnSpPr/>
          <p:nvPr/>
        </p:nvCxnSpPr>
        <p:spPr>
          <a:xfrm>
            <a:off x="6705600" y="3137823"/>
            <a:ext cx="1391617" cy="8245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7792417" y="3951988"/>
            <a:ext cx="1351583" cy="641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cs typeface="Arial" pitchFamily="34" charset="0"/>
              </a:rPr>
              <a:t>Create a list option</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xmlns="" val="26796762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wiitter lists.png"/>
          <p:cNvPicPr>
            <a:picLocks noChangeAspect="1"/>
          </p:cNvPicPr>
          <p:nvPr/>
        </p:nvPicPr>
        <p:blipFill>
          <a:blip r:embed="rId3" cstate="print"/>
          <a:stretch>
            <a:fillRect/>
          </a:stretch>
        </p:blipFill>
        <p:spPr>
          <a:xfrm>
            <a:off x="1905333" y="1143000"/>
            <a:ext cx="5333334" cy="5476191"/>
          </a:xfrm>
          <a:prstGeom prst="rect">
            <a:avLst/>
          </a:prstGeom>
        </p:spPr>
      </p:pic>
      <p:sp>
        <p:nvSpPr>
          <p:cNvPr id="3" name="TextBox 2"/>
          <p:cNvSpPr txBox="1"/>
          <p:nvPr/>
        </p:nvSpPr>
        <p:spPr>
          <a:xfrm>
            <a:off x="0" y="-3"/>
            <a:ext cx="9144000" cy="923330"/>
          </a:xfrm>
          <a:prstGeom prst="rect">
            <a:avLst/>
          </a:prstGeom>
          <a:solidFill>
            <a:srgbClr val="ABDCD4"/>
          </a:solidFill>
        </p:spPr>
        <p:txBody>
          <a:bodyPr wrap="square" rtlCol="0">
            <a:spAutoFit/>
          </a:bodyPr>
          <a:lstStyle/>
          <a:p>
            <a:r>
              <a:rPr lang="en-US" sz="3200" b="1" dirty="0" smtClean="0">
                <a:solidFill>
                  <a:prstClr val="black">
                    <a:lumMod val="75000"/>
                    <a:lumOff val="25000"/>
                  </a:prstClr>
                </a:solidFill>
                <a:latin typeface="Arial" pitchFamily="34" charset="0"/>
                <a:cs typeface="Arial" pitchFamily="34" charset="0"/>
              </a:rPr>
              <a:t>Using Twitter Lists</a:t>
            </a:r>
          </a:p>
          <a:p>
            <a:endParaRPr lang="en-US" sz="2200" dirty="0">
              <a:solidFill>
                <a:prstClr val="black">
                  <a:lumMod val="75000"/>
                  <a:lumOff val="25000"/>
                </a:prstClr>
              </a:solidFill>
              <a:latin typeface="Arial" pitchFamily="34" charset="0"/>
              <a:cs typeface="Arial" pitchFamily="34" charset="0"/>
            </a:endParaRPr>
          </a:p>
        </p:txBody>
      </p:sp>
    </p:spTree>
    <p:extLst>
      <p:ext uri="{BB962C8B-B14F-4D97-AF65-F5344CB8AC3E}">
        <p14:creationId xmlns:p14="http://schemas.microsoft.com/office/powerpoint/2010/main" xmlns="" val="32203926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acintosh HD:Users:mandawong:Projects:IIE:emediat:col:word_template:word_temp-draft.jpg"/>
          <p:cNvPicPr/>
          <p:nvPr/>
        </p:nvPicPr>
        <p:blipFill rotWithShape="1">
          <a:blip r:embed="rId3" cstate="print">
            <a:extLst>
              <a:ext uri="{28A0092B-C50C-407E-A947-70E740481C1C}">
                <a14:useLocalDpi xmlns:a14="http://schemas.microsoft.com/office/drawing/2010/main" xmlns="" val="0"/>
              </a:ext>
            </a:extLst>
          </a:blip>
          <a:srcRect t="52307"/>
          <a:stretch/>
        </p:blipFill>
        <p:spPr bwMode="auto">
          <a:xfrm>
            <a:off x="1383030" y="2066925"/>
            <a:ext cx="7760970" cy="4791075"/>
          </a:xfrm>
          <a:prstGeom prst="rect">
            <a:avLst/>
          </a:prstGeom>
          <a:noFill/>
          <a:ln>
            <a:noFill/>
          </a:ln>
          <a:extLst>
            <a:ext uri="{53640926-AAD7-44D8-BBD7-CCE9431645EC}">
              <a14:shadowObscured xmlns:a14="http://schemas.microsoft.com/office/drawing/2010/main" xmlns=""/>
            </a:ext>
          </a:extLst>
        </p:spPr>
      </p:pic>
      <p:sp>
        <p:nvSpPr>
          <p:cNvPr id="8" name="TextBox 3"/>
          <p:cNvSpPr txBox="1">
            <a:spLocks noChangeArrowheads="1"/>
          </p:cNvSpPr>
          <p:nvPr/>
        </p:nvSpPr>
        <p:spPr bwMode="auto">
          <a:xfrm>
            <a:off x="609600" y="1905000"/>
            <a:ext cx="7924800" cy="584775"/>
          </a:xfrm>
          <a:prstGeom prst="rect">
            <a:avLst/>
          </a:prstGeom>
          <a:solidFill>
            <a:schemeClr val="bg1"/>
          </a:solidFill>
          <a:ln w="60325">
            <a:noFill/>
            <a:miter lim="800000"/>
            <a:headEnd/>
            <a:tailEnd/>
          </a:ln>
        </p:spPr>
        <p:txBody>
          <a:bodyPr wrap="square">
            <a:spAutoFit/>
          </a:bodyPr>
          <a:lstStyle/>
          <a:p>
            <a:endParaRPr lang="en-US" sz="3200" dirty="0">
              <a:solidFill>
                <a:prstClr val="black"/>
              </a:solidFill>
              <a:cs typeface="Arial" pitchFamily="34" charset="0"/>
            </a:endParaRPr>
          </a:p>
        </p:txBody>
      </p:sp>
      <p:sp>
        <p:nvSpPr>
          <p:cNvPr id="10" name="Rectangle 46"/>
          <p:cNvSpPr txBox="1">
            <a:spLocks noChangeArrowheads="1"/>
          </p:cNvSpPr>
          <p:nvPr/>
        </p:nvSpPr>
        <p:spPr bwMode="auto">
          <a:xfrm>
            <a:off x="0" y="0"/>
            <a:ext cx="9144000" cy="838200"/>
          </a:xfrm>
          <a:prstGeom prst="rect">
            <a:avLst/>
          </a:prstGeom>
          <a:solidFill>
            <a:srgbClr val="ABDCD4"/>
          </a:solidFill>
          <a:ln>
            <a:miter lim="800000"/>
            <a:headEnd/>
            <a:tailEnd/>
          </a:ln>
        </p:spPr>
        <p:txBody>
          <a:bodyPr vert="horz" wrap="square" lIns="91440" tIns="45720" rIns="91440" bIns="45720" numCol="1"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prstClr val="black">
                    <a:lumMod val="75000"/>
                    <a:lumOff val="25000"/>
                  </a:prstClr>
                </a:solidFill>
                <a:latin typeface="Arial" pitchFamily="34" charset="0"/>
                <a:cs typeface="Arial" pitchFamily="34" charset="0"/>
              </a:rPr>
              <a:t>Art of Writing Tweets</a:t>
            </a:r>
            <a:endParaRPr lang="en-US" sz="3200" b="1" dirty="0">
              <a:solidFill>
                <a:prstClr val="black">
                  <a:lumMod val="75000"/>
                  <a:lumOff val="25000"/>
                </a:prstClr>
              </a:solidFill>
              <a:latin typeface="Arial" pitchFamily="34" charset="0"/>
              <a:cs typeface="Arial" pitchFamily="34" charset="0"/>
            </a:endParaRPr>
          </a:p>
        </p:txBody>
      </p:sp>
      <p:sp>
        <p:nvSpPr>
          <p:cNvPr id="6" name="TextBox 5"/>
          <p:cNvSpPr txBox="1"/>
          <p:nvPr/>
        </p:nvSpPr>
        <p:spPr>
          <a:xfrm>
            <a:off x="838200" y="1637414"/>
            <a:ext cx="4267200" cy="3970318"/>
          </a:xfrm>
          <a:prstGeom prst="rect">
            <a:avLst/>
          </a:prstGeom>
          <a:noFill/>
        </p:spPr>
        <p:txBody>
          <a:bodyPr wrap="square" rtlCol="0">
            <a:spAutoFit/>
          </a:bodyPr>
          <a:lstStyle/>
          <a:p>
            <a:pPr marL="457200" indent="-457200">
              <a:buFont typeface="Arial" pitchFamily="34" charset="0"/>
              <a:buChar char="•"/>
            </a:pPr>
            <a:r>
              <a:rPr lang="en-US" sz="2800" dirty="0" smtClean="0">
                <a:solidFill>
                  <a:prstClr val="black"/>
                </a:solidFill>
                <a:latin typeface="Arial" pitchFamily="34" charset="0"/>
                <a:cs typeface="Arial" pitchFamily="34" charset="0"/>
              </a:rPr>
              <a:t>Omit needless </a:t>
            </a:r>
            <a:r>
              <a:rPr lang="en-US" sz="2800" dirty="0">
                <a:solidFill>
                  <a:prstClr val="black"/>
                </a:solidFill>
                <a:latin typeface="Arial" pitchFamily="34" charset="0"/>
                <a:cs typeface="Arial" pitchFamily="34" charset="0"/>
              </a:rPr>
              <a:t>w</a:t>
            </a:r>
            <a:r>
              <a:rPr lang="en-US" sz="2800" dirty="0" smtClean="0">
                <a:solidFill>
                  <a:prstClr val="black"/>
                </a:solidFill>
                <a:latin typeface="Arial" pitchFamily="34" charset="0"/>
                <a:cs typeface="Arial" pitchFamily="34" charset="0"/>
              </a:rPr>
              <a:t>ords</a:t>
            </a:r>
          </a:p>
          <a:p>
            <a:endParaRPr lang="en-US" sz="2800" dirty="0">
              <a:solidFill>
                <a:prstClr val="black"/>
              </a:solidFill>
              <a:latin typeface="Arial" pitchFamily="34" charset="0"/>
              <a:cs typeface="Arial" pitchFamily="34" charset="0"/>
            </a:endParaRPr>
          </a:p>
          <a:p>
            <a:pPr marL="457200" indent="-457200">
              <a:buFont typeface="Arial" pitchFamily="34" charset="0"/>
              <a:buChar char="•"/>
            </a:pPr>
            <a:r>
              <a:rPr lang="en-US" sz="2800" dirty="0" smtClean="0">
                <a:solidFill>
                  <a:prstClr val="black"/>
                </a:solidFill>
                <a:latin typeface="Arial" pitchFamily="34" charset="0"/>
                <a:cs typeface="Arial" pitchFamily="34" charset="0"/>
              </a:rPr>
              <a:t>Describe yet simplify</a:t>
            </a:r>
          </a:p>
          <a:p>
            <a:endParaRPr lang="en-US" sz="2800" dirty="0">
              <a:solidFill>
                <a:prstClr val="black"/>
              </a:solidFill>
              <a:latin typeface="Arial" pitchFamily="34" charset="0"/>
              <a:cs typeface="Arial" pitchFamily="34" charset="0"/>
            </a:endParaRPr>
          </a:p>
          <a:p>
            <a:pPr marL="457200" indent="-457200">
              <a:buFont typeface="Arial" pitchFamily="34" charset="0"/>
              <a:buChar char="•"/>
            </a:pPr>
            <a:r>
              <a:rPr lang="en-US" sz="2800" dirty="0" smtClean="0">
                <a:solidFill>
                  <a:prstClr val="black"/>
                </a:solidFill>
                <a:latin typeface="Arial" pitchFamily="34" charset="0"/>
                <a:cs typeface="Arial" pitchFamily="34" charset="0"/>
              </a:rPr>
              <a:t>One thought per Tweet </a:t>
            </a:r>
          </a:p>
          <a:p>
            <a:endParaRPr lang="en-US" sz="2800" dirty="0" smtClean="0">
              <a:solidFill>
                <a:prstClr val="black"/>
              </a:solidFill>
              <a:latin typeface="Arial" pitchFamily="34" charset="0"/>
              <a:cs typeface="Arial" pitchFamily="34" charset="0"/>
            </a:endParaRPr>
          </a:p>
          <a:p>
            <a:pPr marL="457200" indent="-457200">
              <a:buFont typeface="Arial" pitchFamily="34" charset="0"/>
              <a:buChar char="•"/>
            </a:pPr>
            <a:r>
              <a:rPr lang="en-US" sz="2800" dirty="0" smtClean="0">
                <a:solidFill>
                  <a:prstClr val="black"/>
                </a:solidFill>
                <a:latin typeface="Arial" pitchFamily="34" charset="0"/>
                <a:cs typeface="Arial" pitchFamily="34" charset="0"/>
              </a:rPr>
              <a:t>Use 120 characters so there is room to re-tweet (RT)</a:t>
            </a:r>
            <a:endParaRPr lang="en-US" sz="2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38312940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srcRect t="22500" r="5625" b="8750"/>
          <a:stretch>
            <a:fillRect/>
          </a:stretch>
        </p:blipFill>
        <p:spPr bwMode="auto">
          <a:xfrm>
            <a:off x="457200" y="1615029"/>
            <a:ext cx="8229600" cy="4496304"/>
          </a:xfrm>
          <a:prstGeom prst="rect">
            <a:avLst/>
          </a:prstGeom>
          <a:noFill/>
          <a:ln w="9525">
            <a:noFill/>
            <a:miter lim="800000"/>
            <a:headEnd/>
            <a:tailEnd/>
          </a:ln>
          <a:effectLst/>
        </p:spPr>
      </p:pic>
      <p:sp>
        <p:nvSpPr>
          <p:cNvPr id="5" name="Title 4"/>
          <p:cNvSpPr txBox="1">
            <a:spLocks noGrp="1"/>
          </p:cNvSpPr>
          <p:nvPr>
            <p:ph type="title"/>
          </p:nvPr>
        </p:nvSpPr>
        <p:spPr>
          <a:xfrm>
            <a:off x="0" y="0"/>
            <a:ext cx="9144000" cy="1077218"/>
          </a:xfrm>
          <a:prstGeom prst="rect">
            <a:avLst/>
          </a:prstGeom>
          <a:solidFill>
            <a:srgbClr val="ABDCD4"/>
          </a:solidFill>
        </p:spPr>
        <p:txBody>
          <a:bodyPr wrap="square" rtlCol="0">
            <a:spAutoFit/>
          </a:bodyPr>
          <a:lstStyle/>
          <a:p>
            <a:pPr algn="l"/>
            <a:r>
              <a:rPr lang="en-US" sz="3600" b="1" dirty="0" err="1" smtClean="0">
                <a:solidFill>
                  <a:schemeClr val="tx1">
                    <a:lumMod val="75000"/>
                    <a:lumOff val="25000"/>
                  </a:schemeClr>
                </a:solidFill>
                <a:latin typeface="Arial" pitchFamily="34" charset="0"/>
                <a:cs typeface="Arial" pitchFamily="34" charset="0"/>
              </a:rPr>
              <a:t>TweetDeck</a:t>
            </a:r>
            <a:endParaRPr lang="en-US" sz="3600" b="1" dirty="0" smtClean="0">
              <a:solidFill>
                <a:schemeClr val="tx1">
                  <a:lumMod val="75000"/>
                  <a:lumOff val="25000"/>
                </a:schemeClr>
              </a:solidFill>
              <a:latin typeface="Arial" pitchFamily="34" charset="0"/>
              <a:cs typeface="Arial" pitchFamily="34" charset="0"/>
            </a:endParaRPr>
          </a:p>
          <a:p>
            <a:endParaRPr lang="en-US" sz="28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xmlns="" val="19456698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0" y="0"/>
            <a:ext cx="9144000" cy="923330"/>
          </a:xfrm>
          <a:prstGeom prst="rect">
            <a:avLst/>
          </a:prstGeom>
          <a:solidFill>
            <a:srgbClr val="ABDCD4"/>
          </a:solidFill>
        </p:spPr>
        <p:txBody>
          <a:bodyPr wrap="square" rtlCol="0">
            <a:spAutoFit/>
          </a:bodyPr>
          <a:lstStyle/>
          <a:p>
            <a:pPr algn="l"/>
            <a:r>
              <a:rPr lang="en-US" sz="3200" b="1" dirty="0" smtClean="0">
                <a:solidFill>
                  <a:schemeClr val="tx1">
                    <a:lumMod val="75000"/>
                    <a:lumOff val="25000"/>
                  </a:schemeClr>
                </a:solidFill>
                <a:latin typeface="Arial" pitchFamily="34" charset="0"/>
                <a:cs typeface="Arial" pitchFamily="34" charset="0"/>
              </a:rPr>
              <a:t>Hands-On Time: Setting up Twitter Profiles</a:t>
            </a:r>
          </a:p>
          <a:p>
            <a:endParaRPr lang="en-US" sz="2200" dirty="0">
              <a:solidFill>
                <a:schemeClr val="tx1">
                  <a:lumMod val="75000"/>
                  <a:lumOff val="25000"/>
                </a:schemeClr>
              </a:solidFill>
              <a:latin typeface="Arial" pitchFamily="34" charset="0"/>
              <a:cs typeface="Arial" pitchFamily="34" charset="0"/>
            </a:endParaRPr>
          </a:p>
        </p:txBody>
      </p:sp>
      <p:pic>
        <p:nvPicPr>
          <p:cNvPr id="5" name="Content Placeholder 4"/>
          <p:cNvPicPr>
            <a:picLocks noGrp="1"/>
          </p:cNvPicPr>
          <p:nvPr>
            <p:ph idx="1"/>
          </p:nvPr>
        </p:nvPicPr>
        <p:blipFill>
          <a:blip r:embed="rId2" cstate="print"/>
          <a:stretch>
            <a:fillRect/>
          </a:stretch>
        </p:blipFill>
        <p:spPr>
          <a:xfrm>
            <a:off x="1447800" y="1600200"/>
            <a:ext cx="6553200" cy="4525963"/>
          </a:xfrm>
          <a:prstGeom prst="rect">
            <a:avLst/>
          </a:prstGeom>
        </p:spPr>
      </p:pic>
    </p:spTree>
    <p:extLst>
      <p:ext uri="{BB962C8B-B14F-4D97-AF65-F5344CB8AC3E}">
        <p14:creationId xmlns:p14="http://schemas.microsoft.com/office/powerpoint/2010/main" xmlns="" val="13770306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0571" y="4934151"/>
            <a:ext cx="7576458" cy="461665"/>
          </a:xfrm>
          <a:prstGeom prst="rect">
            <a:avLst/>
          </a:prstGeom>
          <a:solidFill>
            <a:schemeClr val="bg1">
              <a:lumMod val="85000"/>
            </a:schemeClr>
          </a:solidFill>
        </p:spPr>
        <p:txBody>
          <a:bodyPr wrap="square" rtlCol="0">
            <a:spAutoFit/>
          </a:bodyPr>
          <a:lstStyle/>
          <a:p>
            <a:pPr algn="ctr"/>
            <a:r>
              <a:rPr lang="en-US" sz="2400" b="1" dirty="0" smtClean="0">
                <a:latin typeface="Arial" pitchFamily="34" charset="0"/>
                <a:cs typeface="Arial" pitchFamily="34" charset="0"/>
              </a:rPr>
              <a:t>A Complete Profile Is Important</a:t>
            </a:r>
            <a:endParaRPr lang="en-US" sz="2400" b="1" dirty="0">
              <a:latin typeface="Arial" pitchFamily="34" charset="0"/>
              <a:cs typeface="Arial" pitchFamily="34" charset="0"/>
            </a:endParaRPr>
          </a:p>
        </p:txBody>
      </p:sp>
      <p:pic>
        <p:nvPicPr>
          <p:cNvPr id="3" name="Picture 2" descr="4-29-2011 11-30-38 AM.png"/>
          <p:cNvPicPr>
            <a:picLocks noChangeAspect="1"/>
          </p:cNvPicPr>
          <p:nvPr/>
        </p:nvPicPr>
        <p:blipFill>
          <a:blip r:embed="rId3" cstate="print"/>
          <a:stretch>
            <a:fillRect/>
          </a:stretch>
        </p:blipFill>
        <p:spPr>
          <a:xfrm>
            <a:off x="195133" y="1219773"/>
            <a:ext cx="8819048" cy="2735579"/>
          </a:xfrm>
          <a:prstGeom prst="rect">
            <a:avLst/>
          </a:prstGeom>
        </p:spPr>
      </p:pic>
      <p:sp>
        <p:nvSpPr>
          <p:cNvPr id="4" name="TextBox 3"/>
          <p:cNvSpPr txBox="1"/>
          <p:nvPr/>
        </p:nvSpPr>
        <p:spPr>
          <a:xfrm>
            <a:off x="1901371" y="2587563"/>
            <a:ext cx="1233715" cy="646331"/>
          </a:xfrm>
          <a:prstGeom prst="rect">
            <a:avLst/>
          </a:prstGeom>
          <a:solidFill>
            <a:schemeClr val="tx1"/>
          </a:solidFill>
        </p:spPr>
        <p:txBody>
          <a:bodyPr wrap="square" rtlCol="0">
            <a:spAutoFit/>
          </a:bodyPr>
          <a:lstStyle/>
          <a:p>
            <a:endParaRPr lang="en-US" dirty="0" smtClean="0"/>
          </a:p>
          <a:p>
            <a:endParaRPr lang="en-US" dirty="0"/>
          </a:p>
        </p:txBody>
      </p:sp>
      <p:sp>
        <p:nvSpPr>
          <p:cNvPr id="5" name="TextBox 4"/>
          <p:cNvSpPr txBox="1"/>
          <p:nvPr/>
        </p:nvSpPr>
        <p:spPr>
          <a:xfrm>
            <a:off x="6422571" y="2587563"/>
            <a:ext cx="1233715" cy="369332"/>
          </a:xfrm>
          <a:prstGeom prst="rect">
            <a:avLst/>
          </a:prstGeom>
          <a:solidFill>
            <a:schemeClr val="tx1"/>
          </a:solidFill>
        </p:spPr>
        <p:txBody>
          <a:bodyPr wrap="square" rtlCol="0">
            <a:spAutoFit/>
          </a:bodyPr>
          <a:lstStyle/>
          <a:p>
            <a:endParaRPr lang="en-US" dirty="0"/>
          </a:p>
        </p:txBody>
      </p:sp>
      <p:sp>
        <p:nvSpPr>
          <p:cNvPr id="6" name="TextBox 5"/>
          <p:cNvSpPr txBox="1"/>
          <p:nvPr/>
        </p:nvSpPr>
        <p:spPr>
          <a:xfrm>
            <a:off x="0" y="-3"/>
            <a:ext cx="9144000" cy="1077218"/>
          </a:xfrm>
          <a:prstGeom prst="rect">
            <a:avLst/>
          </a:prstGeom>
          <a:solidFill>
            <a:srgbClr val="ABDCD4"/>
          </a:solidFill>
        </p:spPr>
        <p:txBody>
          <a:bodyPr wrap="square" rtlCol="0">
            <a:spAutoFit/>
          </a:bodyPr>
          <a:lstStyle/>
          <a:p>
            <a:r>
              <a:rPr lang="en-US" sz="3200" b="1" dirty="0" smtClean="0">
                <a:solidFill>
                  <a:schemeClr val="tx1">
                    <a:lumMod val="75000"/>
                    <a:lumOff val="25000"/>
                  </a:schemeClr>
                </a:solidFill>
                <a:latin typeface="Arial" pitchFamily="34" charset="0"/>
                <a:cs typeface="Arial" pitchFamily="34" charset="0"/>
              </a:rPr>
              <a:t>Your Twitter profile </a:t>
            </a:r>
            <a:r>
              <a:rPr lang="en-US" sz="3200" b="1" dirty="0">
                <a:solidFill>
                  <a:schemeClr val="tx1">
                    <a:lumMod val="75000"/>
                    <a:lumOff val="25000"/>
                  </a:schemeClr>
                </a:solidFill>
                <a:latin typeface="Arial" pitchFamily="34" charset="0"/>
                <a:cs typeface="Arial" pitchFamily="34" charset="0"/>
              </a:rPr>
              <a:t>s</a:t>
            </a:r>
            <a:r>
              <a:rPr lang="en-US" sz="3200" b="1" dirty="0" smtClean="0">
                <a:solidFill>
                  <a:schemeClr val="tx1">
                    <a:lumMod val="75000"/>
                    <a:lumOff val="25000"/>
                  </a:schemeClr>
                </a:solidFill>
                <a:latin typeface="Arial" pitchFamily="34" charset="0"/>
                <a:cs typeface="Arial" pitchFamily="34" charset="0"/>
              </a:rPr>
              <a:t>hould </a:t>
            </a:r>
            <a:r>
              <a:rPr lang="en-US" sz="3200" b="1" dirty="0">
                <a:solidFill>
                  <a:schemeClr val="tx1">
                    <a:lumMod val="75000"/>
                    <a:lumOff val="25000"/>
                  </a:schemeClr>
                </a:solidFill>
                <a:latin typeface="Arial" pitchFamily="34" charset="0"/>
                <a:cs typeface="Arial" pitchFamily="34" charset="0"/>
              </a:rPr>
              <a:t>n</a:t>
            </a:r>
            <a:r>
              <a:rPr lang="en-US" sz="3200" b="1" dirty="0" smtClean="0">
                <a:solidFill>
                  <a:schemeClr val="tx1">
                    <a:lumMod val="75000"/>
                    <a:lumOff val="25000"/>
                  </a:schemeClr>
                </a:solidFill>
                <a:latin typeface="Arial" pitchFamily="34" charset="0"/>
                <a:cs typeface="Arial" pitchFamily="34" charset="0"/>
              </a:rPr>
              <a:t>ot </a:t>
            </a:r>
            <a:r>
              <a:rPr lang="en-US" sz="3200" b="1" dirty="0">
                <a:solidFill>
                  <a:schemeClr val="tx1">
                    <a:lumMod val="75000"/>
                    <a:lumOff val="25000"/>
                  </a:schemeClr>
                </a:solidFill>
                <a:latin typeface="Arial" pitchFamily="34" charset="0"/>
                <a:cs typeface="Arial" pitchFamily="34" charset="0"/>
              </a:rPr>
              <a:t>l</a:t>
            </a:r>
            <a:r>
              <a:rPr lang="en-US" sz="3200" b="1" dirty="0" smtClean="0">
                <a:solidFill>
                  <a:schemeClr val="tx1">
                    <a:lumMod val="75000"/>
                    <a:lumOff val="25000"/>
                  </a:schemeClr>
                </a:solidFill>
                <a:latin typeface="Arial" pitchFamily="34" charset="0"/>
                <a:cs typeface="Arial" pitchFamily="34" charset="0"/>
              </a:rPr>
              <a:t>ook </a:t>
            </a:r>
            <a:r>
              <a:rPr lang="en-US" sz="3200" b="1" dirty="0">
                <a:solidFill>
                  <a:schemeClr val="tx1">
                    <a:lumMod val="75000"/>
                    <a:lumOff val="25000"/>
                  </a:schemeClr>
                </a:solidFill>
                <a:latin typeface="Arial" pitchFamily="34" charset="0"/>
                <a:cs typeface="Arial" pitchFamily="34" charset="0"/>
              </a:rPr>
              <a:t>l</a:t>
            </a:r>
            <a:r>
              <a:rPr lang="en-US" sz="3200" b="1" dirty="0" smtClean="0">
                <a:solidFill>
                  <a:schemeClr val="tx1">
                    <a:lumMod val="75000"/>
                    <a:lumOff val="25000"/>
                  </a:schemeClr>
                </a:solidFill>
                <a:latin typeface="Arial" pitchFamily="34" charset="0"/>
                <a:cs typeface="Arial" pitchFamily="34" charset="0"/>
              </a:rPr>
              <a:t>ike </a:t>
            </a:r>
            <a:r>
              <a:rPr lang="en-US" sz="3200" b="1" dirty="0">
                <a:solidFill>
                  <a:schemeClr val="tx1">
                    <a:lumMod val="75000"/>
                    <a:lumOff val="25000"/>
                  </a:schemeClr>
                </a:solidFill>
                <a:latin typeface="Arial" pitchFamily="34" charset="0"/>
                <a:cs typeface="Arial" pitchFamily="34" charset="0"/>
              </a:rPr>
              <a:t>t</a:t>
            </a:r>
            <a:r>
              <a:rPr lang="en-US" sz="3200" b="1" dirty="0" smtClean="0">
                <a:solidFill>
                  <a:schemeClr val="tx1">
                    <a:lumMod val="75000"/>
                    <a:lumOff val="25000"/>
                  </a:schemeClr>
                </a:solidFill>
                <a:latin typeface="Arial" pitchFamily="34" charset="0"/>
                <a:cs typeface="Arial" pitchFamily="34" charset="0"/>
              </a:rPr>
              <a:t>his</a:t>
            </a:r>
          </a:p>
          <a:p>
            <a:endParaRPr lang="en-US" sz="32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MomsRising (MomsRising) on Twitter.jpg"/>
          <p:cNvPicPr>
            <a:picLocks noChangeAspect="1"/>
          </p:cNvPicPr>
          <p:nvPr/>
        </p:nvPicPr>
        <p:blipFill>
          <a:blip r:embed="rId4" cstate="print"/>
          <a:srcRect/>
          <a:stretch>
            <a:fillRect/>
          </a:stretch>
        </p:blipFill>
        <p:spPr bwMode="auto">
          <a:xfrm>
            <a:off x="0" y="1539832"/>
            <a:ext cx="6172200" cy="5241968"/>
          </a:xfrm>
          <a:prstGeom prst="rect">
            <a:avLst/>
          </a:prstGeom>
          <a:noFill/>
          <a:ln w="9525">
            <a:noFill/>
            <a:miter lim="800000"/>
            <a:headEnd/>
            <a:tailEnd/>
          </a:ln>
        </p:spPr>
      </p:pic>
      <p:pic>
        <p:nvPicPr>
          <p:cNvPr id="10" name="Picture 9" descr="MomsRising (MomsRising) on Twitter-1.jpg"/>
          <p:cNvPicPr>
            <a:picLocks noChangeAspect="1"/>
          </p:cNvPicPr>
          <p:nvPr/>
        </p:nvPicPr>
        <p:blipFill>
          <a:blip r:embed="rId5" cstate="print"/>
          <a:srcRect/>
          <a:stretch>
            <a:fillRect/>
          </a:stretch>
        </p:blipFill>
        <p:spPr bwMode="auto">
          <a:xfrm>
            <a:off x="5334000" y="1539832"/>
            <a:ext cx="2795588" cy="2641600"/>
          </a:xfrm>
          <a:prstGeom prst="rect">
            <a:avLst/>
          </a:prstGeom>
          <a:noFill/>
          <a:ln w="9525">
            <a:noFill/>
            <a:miter lim="800000"/>
            <a:headEnd/>
            <a:tailEnd/>
          </a:ln>
        </p:spPr>
      </p:pic>
      <p:sp>
        <p:nvSpPr>
          <p:cNvPr id="4" name="TextBox 3"/>
          <p:cNvSpPr txBox="1"/>
          <p:nvPr/>
        </p:nvSpPr>
        <p:spPr>
          <a:xfrm>
            <a:off x="4122057" y="5457371"/>
            <a:ext cx="4325257" cy="523220"/>
          </a:xfrm>
          <a:prstGeom prst="rect">
            <a:avLst/>
          </a:prstGeom>
          <a:solidFill>
            <a:schemeClr val="bg1">
              <a:lumMod val="85000"/>
            </a:schemeClr>
          </a:solidFill>
        </p:spPr>
        <p:txBody>
          <a:bodyPr wrap="square" rtlCol="0">
            <a:spAutoFit/>
          </a:bodyPr>
          <a:lstStyle/>
          <a:p>
            <a:r>
              <a:rPr lang="en-US" sz="2800" b="1" dirty="0" smtClean="0"/>
              <a:t>Basics Take Five Minutes</a:t>
            </a:r>
            <a:endParaRPr lang="en-US" sz="2800" b="1" dirty="0"/>
          </a:p>
        </p:txBody>
      </p:sp>
      <p:sp>
        <p:nvSpPr>
          <p:cNvPr id="5" name="TextBox 4"/>
          <p:cNvSpPr txBox="1"/>
          <p:nvPr/>
        </p:nvSpPr>
        <p:spPr>
          <a:xfrm>
            <a:off x="3265711" y="2214301"/>
            <a:ext cx="478971" cy="646331"/>
          </a:xfrm>
          <a:prstGeom prst="rect">
            <a:avLst/>
          </a:prstGeom>
          <a:solidFill>
            <a:schemeClr val="accent2">
              <a:lumMod val="20000"/>
              <a:lumOff val="80000"/>
            </a:schemeClr>
          </a:solidFill>
          <a:ln w="15875">
            <a:solidFill>
              <a:schemeClr val="tx1"/>
            </a:solidFill>
          </a:ln>
        </p:spPr>
        <p:txBody>
          <a:bodyPr wrap="square" rtlCol="0">
            <a:spAutoFit/>
          </a:bodyPr>
          <a:lstStyle/>
          <a:p>
            <a:r>
              <a:rPr lang="en-US" sz="3600" b="1" dirty="0" smtClean="0"/>
              <a:t>1</a:t>
            </a:r>
            <a:endParaRPr lang="en-US" sz="3600" b="1" dirty="0"/>
          </a:p>
        </p:txBody>
      </p:sp>
      <p:sp>
        <p:nvSpPr>
          <p:cNvPr id="6" name="TextBox 5"/>
          <p:cNvSpPr txBox="1"/>
          <p:nvPr/>
        </p:nvSpPr>
        <p:spPr>
          <a:xfrm>
            <a:off x="4942113" y="2667000"/>
            <a:ext cx="478971" cy="646331"/>
          </a:xfrm>
          <a:prstGeom prst="rect">
            <a:avLst/>
          </a:prstGeom>
          <a:solidFill>
            <a:schemeClr val="accent2">
              <a:lumMod val="20000"/>
              <a:lumOff val="80000"/>
            </a:schemeClr>
          </a:solidFill>
          <a:ln w="15875">
            <a:solidFill>
              <a:schemeClr val="tx1"/>
            </a:solidFill>
          </a:ln>
        </p:spPr>
        <p:txBody>
          <a:bodyPr wrap="square" rtlCol="0">
            <a:spAutoFit/>
          </a:bodyPr>
          <a:lstStyle/>
          <a:p>
            <a:r>
              <a:rPr lang="en-US" sz="3600" b="1" dirty="0" smtClean="0"/>
              <a:t>2</a:t>
            </a:r>
            <a:endParaRPr lang="en-US" sz="3600" b="1" dirty="0"/>
          </a:p>
        </p:txBody>
      </p:sp>
      <p:sp>
        <p:nvSpPr>
          <p:cNvPr id="20" name="Oval 19"/>
          <p:cNvSpPr/>
          <p:nvPr/>
        </p:nvSpPr>
        <p:spPr>
          <a:xfrm>
            <a:off x="4361542" y="1371600"/>
            <a:ext cx="4325257" cy="351586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V="1">
            <a:off x="3744682" y="1673644"/>
            <a:ext cx="879936" cy="6885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0" y="-3"/>
            <a:ext cx="9144000" cy="954107"/>
          </a:xfrm>
          <a:prstGeom prst="rect">
            <a:avLst/>
          </a:prstGeom>
          <a:solidFill>
            <a:srgbClr val="ABDCD4"/>
          </a:solidFill>
        </p:spPr>
        <p:txBody>
          <a:bodyPr wrap="square" rtlCol="0">
            <a:spAutoFit/>
          </a:bodyPr>
          <a:lstStyle/>
          <a:p>
            <a:r>
              <a:rPr lang="en-US" sz="2800" b="1" dirty="0" smtClean="0">
                <a:solidFill>
                  <a:schemeClr val="tx1">
                    <a:lumMod val="75000"/>
                    <a:lumOff val="25000"/>
                  </a:schemeClr>
                </a:solidFill>
                <a:latin typeface="Arial" pitchFamily="34" charset="0"/>
                <a:cs typeface="Arial" pitchFamily="34" charset="0"/>
              </a:rPr>
              <a:t>Fill in all the Profile Info on your Twitter Account</a:t>
            </a:r>
          </a:p>
          <a:p>
            <a:endParaRPr lang="en-US" sz="2800" b="1" dirty="0">
              <a:solidFill>
                <a:schemeClr val="tx1">
                  <a:lumMod val="75000"/>
                  <a:lumOff val="25000"/>
                </a:schemeClr>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5714" y="967576"/>
            <a:ext cx="7692572" cy="6370975"/>
          </a:xfrm>
          <a:prstGeom prst="rect">
            <a:avLst/>
          </a:prstGeom>
          <a:noFill/>
        </p:spPr>
        <p:txBody>
          <a:bodyPr wrap="square" rtlCol="0">
            <a:spAutoFit/>
          </a:bodyPr>
          <a:lstStyle/>
          <a:p>
            <a:r>
              <a:rPr lang="en-US" sz="2400" b="1" dirty="0" smtClean="0">
                <a:latin typeface="Arial" pitchFamily="34" charset="0"/>
                <a:cs typeface="Arial" pitchFamily="34" charset="0"/>
              </a:rPr>
              <a:t>Location:</a:t>
            </a:r>
            <a:r>
              <a:rPr lang="en-US" sz="2400" dirty="0" smtClean="0">
                <a:latin typeface="Arial" pitchFamily="34" charset="0"/>
                <a:cs typeface="Arial" pitchFamily="34" charset="0"/>
              </a:rPr>
              <a:t> Under the “Account” tab within the “Settings” area, enter your real name, city and state. This way, people will be more likely to find you.</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b="1" dirty="0" smtClean="0">
                <a:latin typeface="Arial" pitchFamily="34" charset="0"/>
                <a:cs typeface="Arial" pitchFamily="34" charset="0"/>
              </a:rPr>
              <a:t>One line bio:</a:t>
            </a:r>
            <a:r>
              <a:rPr lang="en-US" sz="2400" dirty="0" smtClean="0">
                <a:latin typeface="Arial" pitchFamily="34" charset="0"/>
                <a:cs typeface="Arial" pitchFamily="34" charset="0"/>
              </a:rPr>
              <a:t> Write a bio that’s is a brief elevator speech so people can get understand your organization and follow you. Also, keep in mind this how the search people also picks up Twitter IDS.</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b="1" dirty="0" smtClean="0">
                <a:latin typeface="Arial" pitchFamily="34" charset="0"/>
                <a:cs typeface="Arial" pitchFamily="34" charset="0"/>
              </a:rPr>
              <a:t>Short </a:t>
            </a:r>
            <a:r>
              <a:rPr lang="en-US" sz="2400" b="1" dirty="0" err="1" smtClean="0">
                <a:latin typeface="Arial" pitchFamily="34" charset="0"/>
                <a:cs typeface="Arial" pitchFamily="34" charset="0"/>
              </a:rPr>
              <a:t>Url</a:t>
            </a:r>
            <a:r>
              <a:rPr lang="en-US" sz="2400" b="1" dirty="0" smtClean="0">
                <a:latin typeface="Arial" pitchFamily="34" charset="0"/>
                <a:cs typeface="Arial" pitchFamily="34" charset="0"/>
              </a:rPr>
              <a:t>:</a:t>
            </a:r>
            <a:r>
              <a:rPr lang="en-US" sz="2400" dirty="0" smtClean="0">
                <a:latin typeface="Arial" pitchFamily="34" charset="0"/>
                <a:cs typeface="Arial" pitchFamily="34" charset="0"/>
              </a:rPr>
              <a:t> Keep your web-site address short by using </a:t>
            </a:r>
            <a:r>
              <a:rPr lang="en-US" sz="2400" dirty="0" smtClean="0">
                <a:latin typeface="Arial" pitchFamily="34" charset="0"/>
                <a:cs typeface="Arial" pitchFamily="34" charset="0"/>
                <a:hlinkClick r:id="rId4"/>
              </a:rPr>
              <a:t>bit.ly</a:t>
            </a:r>
            <a:r>
              <a:rPr lang="en-US" sz="2400" dirty="0" smtClean="0">
                <a:latin typeface="Arial" pitchFamily="34" charset="0"/>
                <a:cs typeface="Arial" pitchFamily="34" charset="0"/>
              </a:rPr>
              <a:t> You can also track who is clicking through to your web site or landing page. </a:t>
            </a:r>
          </a:p>
          <a:p>
            <a:endParaRPr lang="en-US" sz="2400" dirty="0" smtClean="0">
              <a:latin typeface="Arial" pitchFamily="34" charset="0"/>
              <a:cs typeface="Arial" pitchFamily="34" charset="0"/>
            </a:endParaRPr>
          </a:p>
          <a:p>
            <a:r>
              <a:rPr lang="en-US" sz="2400" b="1" dirty="0" smtClean="0">
                <a:latin typeface="Arial" pitchFamily="34" charset="0"/>
                <a:cs typeface="Arial" pitchFamily="34" charset="0"/>
              </a:rPr>
              <a:t>Logo: </a:t>
            </a:r>
            <a:r>
              <a:rPr lang="en-US" sz="2400" dirty="0" smtClean="0">
                <a:latin typeface="Arial" pitchFamily="34" charset="0"/>
                <a:cs typeface="Arial" pitchFamily="34" charset="0"/>
              </a:rPr>
              <a:t>In the profile settings, you can upload your logo or photo as JPG, GIF, or PNG.  Maximum size:  700k. </a:t>
            </a:r>
            <a:br>
              <a:rPr lang="en-US" sz="2400" dirty="0" smtClean="0">
                <a:latin typeface="Arial" pitchFamily="34" charset="0"/>
                <a:cs typeface="Arial" pitchFamily="34" charset="0"/>
              </a:rPr>
            </a:br>
            <a:r>
              <a:rPr lang="en-US" sz="2400" dirty="0" smtClean="0"/>
              <a:t/>
            </a:r>
            <a:br>
              <a:rPr lang="en-US" sz="2400" dirty="0" smtClean="0"/>
            </a:br>
            <a:endParaRPr lang="en-US" sz="2400" dirty="0"/>
          </a:p>
        </p:txBody>
      </p:sp>
      <p:sp>
        <p:nvSpPr>
          <p:cNvPr id="4" name="TextBox 3"/>
          <p:cNvSpPr txBox="1"/>
          <p:nvPr/>
        </p:nvSpPr>
        <p:spPr>
          <a:xfrm>
            <a:off x="0" y="-3"/>
            <a:ext cx="9144000" cy="923330"/>
          </a:xfrm>
          <a:prstGeom prst="rect">
            <a:avLst/>
          </a:prstGeom>
          <a:solidFill>
            <a:srgbClr val="ABDCD4"/>
          </a:solidFill>
        </p:spPr>
        <p:txBody>
          <a:bodyPr wrap="square" rtlCol="0">
            <a:spAutoFit/>
          </a:bodyPr>
          <a:lstStyle/>
          <a:p>
            <a:r>
              <a:rPr lang="en-US" sz="3200" b="1" dirty="0" smtClean="0">
                <a:solidFill>
                  <a:schemeClr val="tx1">
                    <a:lumMod val="75000"/>
                    <a:lumOff val="25000"/>
                  </a:schemeClr>
                </a:solidFill>
                <a:latin typeface="Arial" pitchFamily="34" charset="0"/>
                <a:cs typeface="Arial" pitchFamily="34" charset="0"/>
              </a:rPr>
              <a:t>Twitter Profile Basics</a:t>
            </a:r>
          </a:p>
          <a:p>
            <a:endParaRPr lang="en-US" sz="2200" dirty="0">
              <a:solidFill>
                <a:schemeClr val="tx1">
                  <a:lumMod val="75000"/>
                  <a:lumOff val="25000"/>
                </a:schemeClr>
              </a:solidFill>
              <a:latin typeface="Arial" pitchFamily="34" charset="0"/>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acintosh HD:Users:mandawong:Projects:IIE:emediat:col:word_template:word_temp-draft.jpg"/>
          <p:cNvPicPr/>
          <p:nvPr/>
        </p:nvPicPr>
        <p:blipFill rotWithShape="1">
          <a:blip r:embed="rId3" cstate="print">
            <a:extLst>
              <a:ext uri="{28A0092B-C50C-407E-A947-70E740481C1C}">
                <a14:useLocalDpi xmlns:a14="http://schemas.microsoft.com/office/drawing/2010/main" xmlns="" val="0"/>
              </a:ext>
            </a:extLst>
          </a:blip>
          <a:srcRect t="52307"/>
          <a:stretch/>
        </p:blipFill>
        <p:spPr bwMode="auto">
          <a:xfrm>
            <a:off x="1383030" y="2066925"/>
            <a:ext cx="7760970" cy="4791075"/>
          </a:xfrm>
          <a:prstGeom prst="rect">
            <a:avLst/>
          </a:prstGeom>
          <a:noFill/>
          <a:ln>
            <a:noFill/>
          </a:ln>
          <a:extLst>
            <a:ext uri="{53640926-AAD7-44D8-BBD7-CCE9431645EC}">
              <a14:shadowObscured xmlns:a14="http://schemas.microsoft.com/office/drawing/2010/main" xmlns=""/>
            </a:ext>
          </a:extLst>
        </p:spPr>
      </p:pic>
      <p:sp>
        <p:nvSpPr>
          <p:cNvPr id="8" name="TextBox 3"/>
          <p:cNvSpPr txBox="1">
            <a:spLocks noChangeArrowheads="1"/>
          </p:cNvSpPr>
          <p:nvPr/>
        </p:nvSpPr>
        <p:spPr bwMode="auto">
          <a:xfrm>
            <a:off x="685800" y="1905000"/>
            <a:ext cx="7924800" cy="584775"/>
          </a:xfrm>
          <a:prstGeom prst="rect">
            <a:avLst/>
          </a:prstGeom>
          <a:solidFill>
            <a:schemeClr val="bg1"/>
          </a:solidFill>
          <a:ln w="60325">
            <a:noFill/>
            <a:miter lim="800000"/>
            <a:headEnd/>
            <a:tailEnd/>
          </a:ln>
        </p:spPr>
        <p:txBody>
          <a:bodyPr wrap="square">
            <a:spAutoFit/>
          </a:bodyPr>
          <a:lstStyle/>
          <a:p>
            <a:endParaRPr lang="en-US" sz="3200" dirty="0">
              <a:cs typeface="Arial" pitchFamily="34" charset="0"/>
            </a:endParaRPr>
          </a:p>
        </p:txBody>
      </p:sp>
      <p:sp>
        <p:nvSpPr>
          <p:cNvPr id="9" name="TextBox 8"/>
          <p:cNvSpPr txBox="1"/>
          <p:nvPr/>
        </p:nvSpPr>
        <p:spPr>
          <a:xfrm>
            <a:off x="762000" y="1347549"/>
            <a:ext cx="7467600" cy="3108543"/>
          </a:xfrm>
          <a:prstGeom prst="rect">
            <a:avLst/>
          </a:prstGeom>
          <a:noFill/>
        </p:spPr>
        <p:txBody>
          <a:bodyPr wrap="square" rtlCol="0">
            <a:spAutoFit/>
          </a:bodyPr>
          <a:lstStyle/>
          <a:p>
            <a:r>
              <a:rPr lang="en-US" sz="2800" dirty="0" smtClean="0">
                <a:latin typeface="Arial" pitchFamily="34" charset="0"/>
                <a:cs typeface="Arial" pitchFamily="34" charset="0"/>
              </a:rPr>
              <a:t>Share Pairs:</a:t>
            </a:r>
          </a:p>
          <a:p>
            <a:endParaRPr lang="en-US" sz="2800" dirty="0" smtClean="0">
              <a:latin typeface="Arial" pitchFamily="34" charset="0"/>
              <a:cs typeface="Arial" pitchFamily="34" charset="0"/>
            </a:endParaRPr>
          </a:p>
          <a:p>
            <a:endParaRPr lang="en-US" sz="2800" dirty="0" smtClean="0">
              <a:latin typeface="Arial" pitchFamily="34" charset="0"/>
              <a:cs typeface="Arial" pitchFamily="34" charset="0"/>
            </a:endParaRPr>
          </a:p>
          <a:p>
            <a:endParaRPr lang="en-US" sz="2800" dirty="0">
              <a:latin typeface="Arial" pitchFamily="34" charset="0"/>
              <a:cs typeface="Arial" pitchFamily="34" charset="0"/>
            </a:endParaRPr>
          </a:p>
          <a:p>
            <a:r>
              <a:rPr lang="en-US" sz="2800" dirty="0" smtClean="0">
                <a:latin typeface="Arial" pitchFamily="34" charset="0"/>
                <a:cs typeface="Arial" pitchFamily="34" charset="0"/>
              </a:rPr>
              <a:t>What is one thing you already know or want to learn about using Facebook for your NGO?</a:t>
            </a:r>
          </a:p>
          <a:p>
            <a:pPr lvl="0"/>
            <a:endParaRPr lang="en-US" sz="2800" dirty="0" smtClean="0">
              <a:latin typeface="Arial" pitchFamily="34" charset="0"/>
              <a:cs typeface="Arial" pitchFamily="34" charset="0"/>
            </a:endParaRPr>
          </a:p>
        </p:txBody>
      </p:sp>
      <p:sp>
        <p:nvSpPr>
          <p:cNvPr id="7" name="TextBox 6"/>
          <p:cNvSpPr txBox="1"/>
          <p:nvPr/>
        </p:nvSpPr>
        <p:spPr>
          <a:xfrm>
            <a:off x="0" y="-3"/>
            <a:ext cx="9144000" cy="987552"/>
          </a:xfrm>
          <a:prstGeom prst="rect">
            <a:avLst/>
          </a:prstGeom>
          <a:solidFill>
            <a:srgbClr val="ABDCD4"/>
          </a:solidFill>
        </p:spPr>
        <p:txBody>
          <a:bodyPr wrap="square" rtlCol="0">
            <a:spAutoFit/>
          </a:bodyPr>
          <a:lstStyle/>
          <a:p>
            <a:pPr algn="ctr"/>
            <a:endParaRPr lang="en-US" sz="2200" dirty="0">
              <a:solidFill>
                <a:schemeClr val="tx1">
                  <a:lumMod val="75000"/>
                  <a:lumOff val="25000"/>
                </a:schemeClr>
              </a:solidFill>
              <a:latin typeface="Arial" pitchFamily="34" charset="0"/>
              <a:cs typeface="Arial" pitchFamily="34" charset="0"/>
            </a:endParaRPr>
          </a:p>
        </p:txBody>
      </p:sp>
      <p:sp>
        <p:nvSpPr>
          <p:cNvPr id="10" name="Rectangle 46"/>
          <p:cNvSpPr txBox="1">
            <a:spLocks noChangeArrowheads="1"/>
          </p:cNvSpPr>
          <p:nvPr/>
        </p:nvSpPr>
        <p:spPr bwMode="auto">
          <a:xfrm>
            <a:off x="257175" y="381001"/>
            <a:ext cx="8610600" cy="381000"/>
          </a:xfrm>
          <a:prstGeom prst="rect">
            <a:avLst/>
          </a:prstGeom>
          <a:noFill/>
          <a:ln>
            <a:miter lim="800000"/>
            <a:headEnd/>
            <a:tailEnd/>
          </a:ln>
        </p:spPr>
        <p:txBody>
          <a:bodyPr vert="horz" wrap="square" lIns="91440" tIns="45720" rIns="91440" bIns="45720" numCol="1"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tx1">
                    <a:lumMod val="75000"/>
                    <a:lumOff val="25000"/>
                  </a:schemeClr>
                </a:solidFill>
                <a:latin typeface="Arial" pitchFamily="34" charset="0"/>
                <a:cs typeface="Arial" pitchFamily="34" charset="0"/>
              </a:rPr>
              <a:t>Icebreaker</a:t>
            </a:r>
            <a:endParaRPr lang="en-US" sz="36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TwitterHome.jpg"/>
          <p:cNvPicPr>
            <a:picLocks noGrp="1" noChangeAspect="1"/>
          </p:cNvPicPr>
          <p:nvPr>
            <p:ph idx="1"/>
          </p:nvPr>
        </p:nvPicPr>
        <p:blipFill>
          <a:blip r:embed="rId4" cstate="print"/>
          <a:srcRect l="-13031" r="-13031"/>
          <a:stretch>
            <a:fillRect/>
          </a:stretch>
        </p:blipFill>
        <p:spPr>
          <a:xfrm>
            <a:off x="762000" y="1447800"/>
            <a:ext cx="7620000" cy="4403725"/>
          </a:xfrm>
        </p:spPr>
      </p:pic>
      <p:sp>
        <p:nvSpPr>
          <p:cNvPr id="5" name="TextBox 4"/>
          <p:cNvSpPr txBox="1"/>
          <p:nvPr/>
        </p:nvSpPr>
        <p:spPr>
          <a:xfrm>
            <a:off x="0" y="5893675"/>
            <a:ext cx="9144000" cy="830997"/>
          </a:xfrm>
          <a:prstGeom prst="rect">
            <a:avLst/>
          </a:prstGeom>
          <a:solidFill>
            <a:schemeClr val="bg1">
              <a:lumMod val="85000"/>
            </a:schemeClr>
          </a:solidFill>
        </p:spPr>
        <p:txBody>
          <a:bodyPr wrap="square" rtlCol="0">
            <a:spAutoFit/>
          </a:bodyPr>
          <a:lstStyle/>
          <a:p>
            <a:pPr algn="ctr"/>
            <a:r>
              <a:rPr lang="en-US" sz="2400" b="1" dirty="0" smtClean="0">
                <a:latin typeface="Arial" pitchFamily="34" charset="0"/>
                <a:cs typeface="Arial" pitchFamily="34" charset="0"/>
              </a:rPr>
              <a:t>Background Images: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Make Your Profile Pretty, But Link It To Your Branding</a:t>
            </a:r>
            <a:endParaRPr lang="en-US" sz="2400" b="1" dirty="0">
              <a:latin typeface="Arial" pitchFamily="34" charset="0"/>
              <a:cs typeface="Arial" pitchFamily="34" charset="0"/>
            </a:endParaRPr>
          </a:p>
        </p:txBody>
      </p:sp>
      <p:sp>
        <p:nvSpPr>
          <p:cNvPr id="6" name="Title 5"/>
          <p:cNvSpPr txBox="1">
            <a:spLocks noGrp="1"/>
          </p:cNvSpPr>
          <p:nvPr>
            <p:ph type="title"/>
          </p:nvPr>
        </p:nvSpPr>
        <p:spPr>
          <a:xfrm>
            <a:off x="7257" y="0"/>
            <a:ext cx="9144000" cy="954107"/>
          </a:xfrm>
          <a:prstGeom prst="rect">
            <a:avLst/>
          </a:prstGeom>
          <a:solidFill>
            <a:srgbClr val="ABDCD4"/>
          </a:solidFill>
        </p:spPr>
        <p:txBody>
          <a:bodyPr wrap="square" rtlCol="0">
            <a:spAutoFit/>
          </a:bodyPr>
          <a:lstStyle/>
          <a:p>
            <a:pPr algn="l"/>
            <a:r>
              <a:rPr lang="en-US" sz="2800" b="1" dirty="0" smtClean="0">
                <a:solidFill>
                  <a:schemeClr val="tx1">
                    <a:lumMod val="75000"/>
                    <a:lumOff val="25000"/>
                  </a:schemeClr>
                </a:solidFill>
                <a:latin typeface="Arial" pitchFamily="34" charset="0"/>
                <a:cs typeface="Arial" pitchFamily="34" charset="0"/>
              </a:rPr>
              <a:t>Aesthetics of your profile are important</a:t>
            </a:r>
            <a:br>
              <a:rPr lang="en-US" sz="2800" b="1" dirty="0" smtClean="0">
                <a:solidFill>
                  <a:schemeClr val="tx1">
                    <a:lumMod val="75000"/>
                    <a:lumOff val="25000"/>
                  </a:schemeClr>
                </a:solidFill>
                <a:latin typeface="Arial" pitchFamily="34" charset="0"/>
                <a:cs typeface="Arial" pitchFamily="34" charset="0"/>
              </a:rPr>
            </a:br>
            <a:endParaRPr lang="en-US" sz="2800" b="1" dirty="0">
              <a:solidFill>
                <a:schemeClr val="tx1">
                  <a:lumMod val="75000"/>
                  <a:lumOff val="25000"/>
                </a:schemeClr>
              </a:solidFill>
              <a:latin typeface="Arial" pitchFamily="34" charset="0"/>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cintosh HD:Users:mandawong:Projects:IIE:emediat:col:word_template:word_temp-draft.jpg"/>
          <p:cNvPicPr/>
          <p:nvPr/>
        </p:nvPicPr>
        <p:blipFill rotWithShape="1">
          <a:blip r:embed="rId3" cstate="print">
            <a:extLst>
              <a:ext uri="{28A0092B-C50C-407E-A947-70E740481C1C}">
                <a14:useLocalDpi xmlns:a14="http://schemas.microsoft.com/office/drawing/2010/main" xmlns="" val="0"/>
              </a:ext>
            </a:extLst>
          </a:blip>
          <a:srcRect t="52307"/>
          <a:stretch/>
        </p:blipFill>
        <p:spPr bwMode="auto">
          <a:xfrm>
            <a:off x="1383030" y="2066925"/>
            <a:ext cx="7760970" cy="4791075"/>
          </a:xfrm>
          <a:prstGeom prst="rect">
            <a:avLst/>
          </a:prstGeom>
          <a:noFill/>
          <a:ln>
            <a:noFill/>
          </a:ln>
          <a:extLst>
            <a:ext uri="{53640926-AAD7-44D8-BBD7-CCE9431645EC}">
              <a14:shadowObscured xmlns:a14="http://schemas.microsoft.com/office/drawing/2010/main" xmlns=""/>
            </a:ext>
          </a:extLst>
        </p:spPr>
      </p:pic>
      <p:sp>
        <p:nvSpPr>
          <p:cNvPr id="5" name="TextBox 4"/>
          <p:cNvSpPr txBox="1"/>
          <p:nvPr/>
        </p:nvSpPr>
        <p:spPr>
          <a:xfrm>
            <a:off x="381000" y="1524000"/>
            <a:ext cx="6553200" cy="1815882"/>
          </a:xfrm>
          <a:prstGeom prst="rect">
            <a:avLst/>
          </a:prstGeom>
          <a:noFill/>
        </p:spPr>
        <p:txBody>
          <a:bodyPr wrap="square" rtlCol="0">
            <a:spAutoFit/>
          </a:bodyPr>
          <a:lstStyle/>
          <a:p>
            <a:pPr marL="342900" indent="-342900">
              <a:buAutoNum type="arabicPeriod"/>
            </a:pPr>
            <a:r>
              <a:rPr lang="en-US" sz="2800" dirty="0" smtClean="0">
                <a:latin typeface="Arial" pitchFamily="34" charset="0"/>
                <a:cs typeface="Arial" pitchFamily="34" charset="0"/>
              </a:rPr>
              <a:t>  Share Pairs</a:t>
            </a:r>
          </a:p>
          <a:p>
            <a:pPr marL="342900" indent="-342900">
              <a:buAutoNum type="arabicPeriod"/>
            </a:pPr>
            <a:endParaRPr lang="en-US" sz="2800" dirty="0">
              <a:latin typeface="Arial" pitchFamily="34" charset="0"/>
              <a:cs typeface="Arial" pitchFamily="34" charset="0"/>
            </a:endParaRPr>
          </a:p>
          <a:p>
            <a:pPr marL="342900" indent="-342900">
              <a:buAutoNum type="arabicPeriod"/>
            </a:pPr>
            <a:endParaRPr lang="en-US" sz="2800" dirty="0" smtClean="0">
              <a:latin typeface="Arial" pitchFamily="34" charset="0"/>
              <a:cs typeface="Arial" pitchFamily="34" charset="0"/>
            </a:endParaRPr>
          </a:p>
          <a:p>
            <a:pPr marL="342900" indent="-342900">
              <a:buAutoNum type="arabicPeriod"/>
            </a:pPr>
            <a:r>
              <a:rPr lang="en-US" sz="2800" dirty="0" smtClean="0">
                <a:latin typeface="Arial" pitchFamily="34" charset="0"/>
                <a:cs typeface="Arial" pitchFamily="34" charset="0"/>
              </a:rPr>
              <a:t>  Circle Closing</a:t>
            </a:r>
            <a:endParaRPr lang="en-US" sz="2800" dirty="0">
              <a:latin typeface="Arial" pitchFamily="34" charset="0"/>
              <a:cs typeface="Arial" pitchFamily="34" charset="0"/>
            </a:endParaRPr>
          </a:p>
        </p:txBody>
      </p:sp>
      <p:sp>
        <p:nvSpPr>
          <p:cNvPr id="9" name="TextBox 8"/>
          <p:cNvSpPr txBox="1"/>
          <p:nvPr/>
        </p:nvSpPr>
        <p:spPr>
          <a:xfrm>
            <a:off x="0" y="-3"/>
            <a:ext cx="9144000" cy="987552"/>
          </a:xfrm>
          <a:prstGeom prst="rect">
            <a:avLst/>
          </a:prstGeom>
          <a:solidFill>
            <a:srgbClr val="ABDCD4"/>
          </a:solidFill>
        </p:spPr>
        <p:txBody>
          <a:bodyPr wrap="square" rtlCol="0">
            <a:spAutoFit/>
          </a:bodyPr>
          <a:lstStyle/>
          <a:p>
            <a:pPr algn="ctr"/>
            <a:endParaRPr lang="en-US" sz="2200" dirty="0">
              <a:solidFill>
                <a:schemeClr val="tx1">
                  <a:lumMod val="75000"/>
                  <a:lumOff val="25000"/>
                </a:schemeClr>
              </a:solidFill>
              <a:latin typeface="Arial" pitchFamily="34" charset="0"/>
              <a:cs typeface="Arial" pitchFamily="34" charset="0"/>
            </a:endParaRPr>
          </a:p>
        </p:txBody>
      </p:sp>
      <p:sp>
        <p:nvSpPr>
          <p:cNvPr id="10" name="Rectangle 46"/>
          <p:cNvSpPr txBox="1">
            <a:spLocks noChangeArrowheads="1"/>
          </p:cNvSpPr>
          <p:nvPr/>
        </p:nvSpPr>
        <p:spPr bwMode="auto">
          <a:xfrm>
            <a:off x="257175" y="381001"/>
            <a:ext cx="8610600" cy="381000"/>
          </a:xfrm>
          <a:prstGeom prst="rect">
            <a:avLst/>
          </a:prstGeom>
          <a:noFill/>
          <a:ln>
            <a:miter lim="800000"/>
            <a:headEnd/>
            <a:tailEnd/>
          </a:ln>
        </p:spPr>
        <p:txBody>
          <a:bodyPr vert="horz" wrap="square" lIns="91440" tIns="45720" rIns="91440" bIns="45720" numCol="1"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tx1">
                    <a:lumMod val="75000"/>
                    <a:lumOff val="25000"/>
                  </a:schemeClr>
                </a:solidFill>
                <a:latin typeface="Arial" pitchFamily="34" charset="0"/>
                <a:cs typeface="Arial" pitchFamily="34" charset="0"/>
              </a:rPr>
              <a:t>Reflection &amp; Closing</a:t>
            </a:r>
            <a:endParaRPr lang="en-US" sz="36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xmlns="" val="22233840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29-2011 4-53-30 PM.png"/>
          <p:cNvPicPr>
            <a:picLocks noChangeAspect="1"/>
          </p:cNvPicPr>
          <p:nvPr/>
        </p:nvPicPr>
        <p:blipFill>
          <a:blip r:embed="rId3" cstate="print"/>
          <a:stretch>
            <a:fillRect/>
          </a:stretch>
        </p:blipFill>
        <p:spPr>
          <a:xfrm>
            <a:off x="609600" y="1248460"/>
            <a:ext cx="6638029" cy="5105400"/>
          </a:xfrm>
          <a:prstGeom prst="rect">
            <a:avLst/>
          </a:prstGeom>
        </p:spPr>
      </p:pic>
      <p:sp>
        <p:nvSpPr>
          <p:cNvPr id="4" name="TextBox 3"/>
          <p:cNvSpPr txBox="1"/>
          <p:nvPr/>
        </p:nvSpPr>
        <p:spPr>
          <a:xfrm>
            <a:off x="2971800" y="5486400"/>
            <a:ext cx="6172200" cy="646331"/>
          </a:xfrm>
          <a:prstGeom prst="rect">
            <a:avLst/>
          </a:prstGeom>
          <a:solidFill>
            <a:schemeClr val="tx1"/>
          </a:solidFill>
        </p:spPr>
        <p:txBody>
          <a:bodyPr wrap="square" rtlCol="0">
            <a:spAutoFit/>
          </a:bodyPr>
          <a:lstStyle/>
          <a:p>
            <a:r>
              <a:rPr lang="en-US" dirty="0" smtClean="0">
                <a:solidFill>
                  <a:schemeClr val="bg1"/>
                </a:solidFill>
              </a:rPr>
              <a:t>You are free to use this work as long you attribute </a:t>
            </a:r>
          </a:p>
          <a:p>
            <a:r>
              <a:rPr lang="en-US" dirty="0" smtClean="0">
                <a:solidFill>
                  <a:schemeClr val="bg1"/>
                </a:solidFill>
              </a:rPr>
              <a:t>The E-Mediat Project.    </a:t>
            </a:r>
            <a:endParaRPr lang="en-US" dirty="0">
              <a:solidFill>
                <a:schemeClr val="bg1"/>
              </a:solidFill>
            </a:endParaRPr>
          </a:p>
        </p:txBody>
      </p:sp>
      <p:sp>
        <p:nvSpPr>
          <p:cNvPr id="7" name="TextBox 6"/>
          <p:cNvSpPr txBox="1"/>
          <p:nvPr/>
        </p:nvSpPr>
        <p:spPr>
          <a:xfrm>
            <a:off x="0" y="-3"/>
            <a:ext cx="9144000" cy="987552"/>
          </a:xfrm>
          <a:prstGeom prst="rect">
            <a:avLst/>
          </a:prstGeom>
          <a:solidFill>
            <a:srgbClr val="ABDCD4"/>
          </a:solidFill>
        </p:spPr>
        <p:txBody>
          <a:bodyPr wrap="square" rtlCol="0">
            <a:spAutoFit/>
          </a:bodyPr>
          <a:lstStyle/>
          <a:p>
            <a:pPr algn="ctr"/>
            <a:endParaRPr lang="en-US" sz="2200" dirty="0">
              <a:solidFill>
                <a:schemeClr val="tx1">
                  <a:lumMod val="75000"/>
                  <a:lumOff val="25000"/>
                </a:schemeClr>
              </a:solidFill>
              <a:latin typeface="Arial" pitchFamily="34" charset="0"/>
              <a:cs typeface="Arial" pitchFamily="34" charset="0"/>
            </a:endParaRPr>
          </a:p>
        </p:txBody>
      </p:sp>
      <p:sp>
        <p:nvSpPr>
          <p:cNvPr id="8" name="Rectangle 46"/>
          <p:cNvSpPr txBox="1">
            <a:spLocks noChangeArrowheads="1"/>
          </p:cNvSpPr>
          <p:nvPr/>
        </p:nvSpPr>
        <p:spPr bwMode="auto">
          <a:xfrm>
            <a:off x="257175" y="381001"/>
            <a:ext cx="8610600" cy="381000"/>
          </a:xfrm>
          <a:prstGeom prst="rect">
            <a:avLst/>
          </a:prstGeom>
          <a:noFill/>
          <a:ln>
            <a:miter lim="800000"/>
            <a:headEnd/>
            <a:tailEnd/>
          </a:ln>
        </p:spPr>
        <p:txBody>
          <a:bodyPr vert="horz" wrap="square" lIns="91440" tIns="45720" rIns="91440" bIns="45720" numCol="1"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tx1">
                    <a:lumMod val="75000"/>
                    <a:lumOff val="25000"/>
                  </a:schemeClr>
                </a:solidFill>
                <a:latin typeface="Arial" pitchFamily="34" charset="0"/>
                <a:cs typeface="Arial" pitchFamily="34" charset="0"/>
              </a:rPr>
              <a:t>Rules For Using This Content</a:t>
            </a:r>
          </a:p>
          <a:p>
            <a:pPr algn="l"/>
            <a:r>
              <a:rPr lang="en-US" sz="2800" dirty="0" smtClean="0">
                <a:solidFill>
                  <a:schemeClr val="tx1">
                    <a:lumMod val="75000"/>
                    <a:lumOff val="25000"/>
                  </a:schemeClr>
                </a:solidFill>
                <a:latin typeface="Arial" pitchFamily="34" charset="0"/>
                <a:cs typeface="Arial" pitchFamily="34" charset="0"/>
              </a:rPr>
              <a:t>Creative Commons Attribution License</a:t>
            </a:r>
            <a:endParaRPr lang="en-US" sz="600" dirty="0" smtClean="0">
              <a:solidFill>
                <a:schemeClr val="tx1">
                  <a:lumMod val="75000"/>
                  <a:lumOff val="25000"/>
                </a:schemeClr>
              </a:solidFill>
              <a:latin typeface="Arial" pitchFamily="34" charset="0"/>
              <a:cs typeface="Arial" pitchFamily="34" charset="0"/>
            </a:endParaRPr>
          </a:p>
          <a:p>
            <a:pPr algn="l"/>
            <a:endParaRPr lang="en-US" sz="600" dirty="0">
              <a:solidFill>
                <a:schemeClr val="tx1">
                  <a:lumMod val="75000"/>
                  <a:lumOff val="25000"/>
                </a:schemeClr>
              </a:solidFill>
              <a:latin typeface="Arial" pitchFamily="34" charset="0"/>
              <a:cs typeface="Arial" pitchFamily="34" charset="0"/>
            </a:endParaRPr>
          </a:p>
          <a:p>
            <a:pPr algn="l"/>
            <a:endParaRPr lang="en-US" sz="600" dirty="0" smtClean="0">
              <a:solidFill>
                <a:schemeClr val="tx1">
                  <a:lumMod val="75000"/>
                  <a:lumOff val="25000"/>
                </a:schemeClr>
              </a:solidFill>
              <a:latin typeface="Arial" pitchFamily="34" charset="0"/>
              <a:cs typeface="Arial" pitchFamily="34" charset="0"/>
            </a:endParaRPr>
          </a:p>
          <a:p>
            <a:pPr algn="l"/>
            <a:endParaRPr lang="en-US" sz="1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acintosh HD:Users:mandawong:Projects:IIE:emediat:col:word_template:word_temp-draft.jpg"/>
          <p:cNvPicPr/>
          <p:nvPr/>
        </p:nvPicPr>
        <p:blipFill rotWithShape="1">
          <a:blip r:embed="rId3" cstate="print">
            <a:extLst>
              <a:ext uri="{28A0092B-C50C-407E-A947-70E740481C1C}">
                <a14:useLocalDpi xmlns:a14="http://schemas.microsoft.com/office/drawing/2010/main" xmlns="" val="0"/>
              </a:ext>
            </a:extLst>
          </a:blip>
          <a:srcRect t="52307"/>
          <a:stretch/>
        </p:blipFill>
        <p:spPr bwMode="auto">
          <a:xfrm>
            <a:off x="1383030" y="2066925"/>
            <a:ext cx="7760970" cy="4791075"/>
          </a:xfrm>
          <a:prstGeom prst="rect">
            <a:avLst/>
          </a:prstGeom>
          <a:noFill/>
          <a:ln>
            <a:noFill/>
          </a:ln>
          <a:extLst>
            <a:ext uri="{53640926-AAD7-44D8-BBD7-CCE9431645EC}">
              <a14:shadowObscured xmlns:a14="http://schemas.microsoft.com/office/drawing/2010/main" xmlns=""/>
            </a:ext>
          </a:extLst>
        </p:spPr>
      </p:pic>
      <p:sp>
        <p:nvSpPr>
          <p:cNvPr id="9" name="TextBox 8"/>
          <p:cNvSpPr txBox="1"/>
          <p:nvPr/>
        </p:nvSpPr>
        <p:spPr>
          <a:xfrm>
            <a:off x="762000" y="1600200"/>
            <a:ext cx="7467600" cy="738664"/>
          </a:xfrm>
          <a:prstGeom prst="rect">
            <a:avLst/>
          </a:prstGeom>
          <a:noFill/>
        </p:spPr>
        <p:txBody>
          <a:bodyPr wrap="square" rtlCol="0">
            <a:spAutoFit/>
          </a:bodyPr>
          <a:lstStyle/>
          <a:p>
            <a:endParaRPr lang="en-US" sz="2400"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7" name="TextBox 6"/>
          <p:cNvSpPr txBox="1"/>
          <p:nvPr/>
        </p:nvSpPr>
        <p:spPr>
          <a:xfrm>
            <a:off x="0" y="-3"/>
            <a:ext cx="9144000" cy="1200329"/>
          </a:xfrm>
          <a:prstGeom prst="rect">
            <a:avLst/>
          </a:prstGeom>
          <a:solidFill>
            <a:srgbClr val="ABDCD4"/>
          </a:solidFill>
        </p:spPr>
        <p:txBody>
          <a:bodyPr wrap="square" rtlCol="0">
            <a:spAutoFit/>
          </a:bodyPr>
          <a:lstStyle/>
          <a:p>
            <a:r>
              <a:rPr lang="en-US" sz="3600" b="1" dirty="0" smtClean="0">
                <a:solidFill>
                  <a:schemeClr val="tx1">
                    <a:lumMod val="75000"/>
                    <a:lumOff val="25000"/>
                  </a:schemeClr>
                </a:solidFill>
                <a:latin typeface="Arial" pitchFamily="34" charset="0"/>
                <a:cs typeface="Arial" pitchFamily="34" charset="0"/>
              </a:rPr>
              <a:t>Why Facebook?</a:t>
            </a:r>
          </a:p>
          <a:p>
            <a:r>
              <a:rPr lang="en-US" sz="3600" b="1" dirty="0" smtClean="0">
                <a:solidFill>
                  <a:schemeClr val="tx1">
                    <a:lumMod val="75000"/>
                    <a:lumOff val="25000"/>
                  </a:schemeClr>
                </a:solidFill>
                <a:latin typeface="Arial" pitchFamily="34" charset="0"/>
                <a:cs typeface="Arial" pitchFamily="34" charset="0"/>
              </a:rPr>
              <a:t> </a:t>
            </a:r>
            <a:endParaRPr lang="en-US" sz="3600" b="1" dirty="0">
              <a:solidFill>
                <a:schemeClr val="tx1">
                  <a:lumMod val="75000"/>
                  <a:lumOff val="25000"/>
                </a:schemeClr>
              </a:solidFill>
              <a:latin typeface="Arial" pitchFamily="34" charset="0"/>
              <a:cs typeface="Arial" pitchFamily="34" charset="0"/>
            </a:endParaRPr>
          </a:p>
        </p:txBody>
      </p:sp>
      <p:sp>
        <p:nvSpPr>
          <p:cNvPr id="14" name="TextBox 8"/>
          <p:cNvSpPr txBox="1">
            <a:spLocks noChangeArrowheads="1"/>
          </p:cNvSpPr>
          <p:nvPr/>
        </p:nvSpPr>
        <p:spPr bwMode="auto">
          <a:xfrm>
            <a:off x="533400" y="1600200"/>
            <a:ext cx="8137525" cy="3877985"/>
          </a:xfrm>
          <a:prstGeom prst="rect">
            <a:avLst/>
          </a:prstGeom>
          <a:noFill/>
          <a:ln w="9525">
            <a:noFill/>
            <a:miter lim="800000"/>
            <a:headEnd/>
            <a:tailEnd/>
          </a:ln>
        </p:spPr>
        <p:txBody>
          <a:bodyPr wrap="square">
            <a:spAutoFit/>
          </a:bodyPr>
          <a:lstStyle/>
          <a:p>
            <a:pPr marL="457200" indent="-457200">
              <a:spcAft>
                <a:spcPts val="1200"/>
              </a:spcAft>
              <a:buFont typeface="Wingdings" pitchFamily="2" charset="2"/>
              <a:buChar char="§"/>
            </a:pPr>
            <a:r>
              <a:rPr lang="en-US" sz="2800" dirty="0" smtClean="0">
                <a:latin typeface="Arial" pitchFamily="34" charset="0"/>
                <a:cs typeface="Arial" pitchFamily="34" charset="0"/>
              </a:rPr>
              <a:t>Helps organizations to promote their brand, raise money, increase visibility and organize campaigns</a:t>
            </a:r>
          </a:p>
          <a:p>
            <a:pPr marL="457200" indent="-457200">
              <a:spcAft>
                <a:spcPts val="1200"/>
              </a:spcAft>
              <a:buFont typeface="Wingdings" pitchFamily="2" charset="2"/>
              <a:buChar char="§"/>
            </a:pPr>
            <a:r>
              <a:rPr lang="en-US" sz="2800" dirty="0" smtClean="0">
                <a:latin typeface="Arial" pitchFamily="34" charset="0"/>
                <a:cs typeface="Arial" pitchFamily="34" charset="0"/>
              </a:rPr>
              <a:t>Facebook provides huge engagement opportunities</a:t>
            </a:r>
          </a:p>
          <a:p>
            <a:pPr marL="457200" indent="-457200">
              <a:spcAft>
                <a:spcPts val="1200"/>
              </a:spcAft>
              <a:buFont typeface="Wingdings" pitchFamily="2" charset="2"/>
              <a:buChar char="§"/>
            </a:pPr>
            <a:r>
              <a:rPr lang="en-US" sz="2800" dirty="0" smtClean="0">
                <a:latin typeface="Arial" pitchFamily="34" charset="0"/>
                <a:cs typeface="Arial" pitchFamily="34" charset="0"/>
              </a:rPr>
              <a:t>SMART intent – Identify the specific goals you want to achieve through </a:t>
            </a:r>
            <a:r>
              <a:rPr lang="en-US" sz="2800" dirty="0">
                <a:latin typeface="Arial" pitchFamily="34" charset="0"/>
                <a:cs typeface="Arial" pitchFamily="34" charset="0"/>
              </a:rPr>
              <a:t>F</a:t>
            </a:r>
            <a:r>
              <a:rPr lang="en-US" sz="2800" dirty="0" smtClean="0">
                <a:latin typeface="Arial" pitchFamily="34" charset="0"/>
                <a:cs typeface="Arial" pitchFamily="34" charset="0"/>
              </a:rPr>
              <a:t>acebook</a:t>
            </a:r>
          </a:p>
          <a:p>
            <a:pPr marL="457200" indent="-457200">
              <a:spcAft>
                <a:spcPts val="1200"/>
              </a:spcAft>
            </a:pPr>
            <a:endParaRPr lang="en-US" sz="2000" dirty="0">
              <a:latin typeface="Myriad Pro"/>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0" y="-32329"/>
            <a:ext cx="9144000" cy="1200329"/>
          </a:xfrm>
          <a:prstGeom prst="rect">
            <a:avLst/>
          </a:prstGeom>
          <a:solidFill>
            <a:srgbClr val="ABDCD4"/>
          </a:solidFill>
        </p:spPr>
        <p:txBody>
          <a:bodyPr wrap="square" rtlCol="0">
            <a:spAutoFit/>
          </a:bodyPr>
          <a:lstStyle/>
          <a:p>
            <a:pPr algn="l"/>
            <a:r>
              <a:rPr lang="en-US" sz="3600" b="1" dirty="0" smtClean="0">
                <a:solidFill>
                  <a:schemeClr val="tx1">
                    <a:lumMod val="75000"/>
                    <a:lumOff val="25000"/>
                  </a:schemeClr>
                </a:solidFill>
                <a:latin typeface="Arial" pitchFamily="34" charset="0"/>
                <a:cs typeface="Arial" pitchFamily="34" charset="0"/>
              </a:rPr>
              <a:t>SMART intent - E-</a:t>
            </a:r>
            <a:r>
              <a:rPr lang="en-US" sz="3600" b="1" dirty="0" err="1" smtClean="0">
                <a:solidFill>
                  <a:schemeClr val="tx1">
                    <a:lumMod val="75000"/>
                    <a:lumOff val="25000"/>
                  </a:schemeClr>
                </a:solidFill>
                <a:latin typeface="Arial" pitchFamily="34" charset="0"/>
                <a:cs typeface="Arial" pitchFamily="34" charset="0"/>
              </a:rPr>
              <a:t>Mediat</a:t>
            </a:r>
            <a:r>
              <a:rPr lang="en-US" sz="3600" b="1" dirty="0" smtClean="0">
                <a:solidFill>
                  <a:schemeClr val="tx1">
                    <a:lumMod val="75000"/>
                    <a:lumOff val="25000"/>
                  </a:schemeClr>
                </a:solidFill>
                <a:latin typeface="Arial" pitchFamily="34" charset="0"/>
                <a:cs typeface="Arial" pitchFamily="34" charset="0"/>
              </a:rPr>
              <a:t> Morocco Facebook Page</a:t>
            </a:r>
            <a:endParaRPr lang="en-US" sz="2800" b="1" dirty="0">
              <a:solidFill>
                <a:schemeClr val="tx1">
                  <a:lumMod val="75000"/>
                  <a:lumOff val="25000"/>
                </a:schemeClr>
              </a:solidFill>
              <a:latin typeface="Arial" pitchFamily="34" charset="0"/>
              <a:cs typeface="Arial" pitchFamily="34" charset="0"/>
            </a:endParaRPr>
          </a:p>
        </p:txBody>
      </p:sp>
      <p:pic>
        <p:nvPicPr>
          <p:cNvPr id="5" name="Content Placeholder 4"/>
          <p:cNvPicPr>
            <a:picLocks noGrp="1"/>
          </p:cNvPicPr>
          <p:nvPr>
            <p:ph idx="1"/>
          </p:nvPr>
        </p:nvPicPr>
        <p:blipFill>
          <a:blip r:embed="rId3" cstate="print"/>
          <a:stretch>
            <a:fillRect/>
          </a:stretch>
        </p:blipFill>
        <p:spPr>
          <a:xfrm>
            <a:off x="762000" y="1600200"/>
            <a:ext cx="7833078" cy="4525963"/>
          </a:xfrm>
          <a:prstGeom prst="rect">
            <a:avLst/>
          </a:prstGeom>
        </p:spPr>
      </p:pic>
    </p:spTree>
    <p:extLst>
      <p:ext uri="{BB962C8B-B14F-4D97-AF65-F5344CB8AC3E}">
        <p14:creationId xmlns:p14="http://schemas.microsoft.com/office/powerpoint/2010/main" xmlns="" val="3058024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9841" y="1447800"/>
            <a:ext cx="7660759" cy="5170646"/>
          </a:xfrm>
          <a:prstGeom prst="rect">
            <a:avLst/>
          </a:prstGeom>
          <a:noFill/>
        </p:spPr>
        <p:txBody>
          <a:bodyPr wrap="square" rtlCol="0">
            <a:spAutoFit/>
          </a:bodyPr>
          <a:lstStyle/>
          <a:p>
            <a:pPr marL="342900" indent="-342900">
              <a:buFont typeface="Arial" pitchFamily="34" charset="0"/>
              <a:buChar char="•"/>
            </a:pPr>
            <a:r>
              <a:rPr lang="en-US" sz="2400" dirty="0" smtClean="0">
                <a:solidFill>
                  <a:prstClr val="black"/>
                </a:solidFill>
                <a:latin typeface="Arial" pitchFamily="34" charset="0"/>
                <a:cs typeface="Arial" pitchFamily="34" charset="0"/>
              </a:rPr>
              <a:t>Keep current audiences engaged between events</a:t>
            </a:r>
          </a:p>
          <a:p>
            <a:pPr marL="342900" indent="-342900">
              <a:buFont typeface="Arial" pitchFamily="34" charset="0"/>
              <a:buChar char="•"/>
            </a:pPr>
            <a:r>
              <a:rPr lang="en-US" sz="2400" dirty="0" smtClean="0">
                <a:solidFill>
                  <a:prstClr val="black"/>
                </a:solidFill>
                <a:latin typeface="Arial" pitchFamily="34" charset="0"/>
                <a:cs typeface="Arial" pitchFamily="34" charset="0"/>
              </a:rPr>
              <a:t>Raise brand awareness</a:t>
            </a:r>
          </a:p>
          <a:p>
            <a:pPr marL="342900" indent="-342900">
              <a:buFont typeface="Arial" pitchFamily="34" charset="0"/>
              <a:buChar char="•"/>
            </a:pPr>
            <a:r>
              <a:rPr lang="en-US" sz="2400" dirty="0" smtClean="0">
                <a:solidFill>
                  <a:prstClr val="black"/>
                </a:solidFill>
                <a:latin typeface="Arial" pitchFamily="34" charset="0"/>
                <a:cs typeface="Arial" pitchFamily="34" charset="0"/>
              </a:rPr>
              <a:t>Identify and recruit new audiences to your events, programs, concerts or exhibits</a:t>
            </a:r>
          </a:p>
          <a:p>
            <a:pPr marL="342900" indent="-342900">
              <a:buFont typeface="Arial" pitchFamily="34" charset="0"/>
              <a:buChar char="•"/>
            </a:pPr>
            <a:r>
              <a:rPr lang="en-US" sz="2400" dirty="0" smtClean="0">
                <a:solidFill>
                  <a:prstClr val="black"/>
                </a:solidFill>
                <a:latin typeface="Arial" pitchFamily="34" charset="0"/>
                <a:cs typeface="Arial" pitchFamily="34" charset="0"/>
              </a:rPr>
              <a:t>Inspire conversation online/offline to support audience development </a:t>
            </a:r>
          </a:p>
          <a:p>
            <a:pPr marL="342900" indent="-342900">
              <a:buFont typeface="Arial" pitchFamily="34" charset="0"/>
              <a:buChar char="•"/>
            </a:pPr>
            <a:r>
              <a:rPr lang="en-US" sz="2400" dirty="0" smtClean="0">
                <a:solidFill>
                  <a:prstClr val="black"/>
                </a:solidFill>
                <a:latin typeface="Arial" pitchFamily="34" charset="0"/>
                <a:cs typeface="Arial" pitchFamily="34" charset="0"/>
              </a:rPr>
              <a:t>Get new ideas and feedback on programs and services</a:t>
            </a:r>
          </a:p>
          <a:p>
            <a:pPr marL="342900" indent="-342900">
              <a:buFont typeface="Arial" pitchFamily="34" charset="0"/>
              <a:buChar char="•"/>
            </a:pPr>
            <a:r>
              <a:rPr lang="en-US" sz="2400" dirty="0" smtClean="0">
                <a:solidFill>
                  <a:prstClr val="black"/>
                </a:solidFill>
                <a:latin typeface="Arial" pitchFamily="34" charset="0"/>
                <a:cs typeface="Arial" pitchFamily="34" charset="0"/>
              </a:rPr>
              <a:t>Research what people are saying about your work</a:t>
            </a:r>
          </a:p>
          <a:p>
            <a:pPr marL="342900" indent="-342900">
              <a:buFont typeface="Arial" pitchFamily="34" charset="0"/>
              <a:buChar char="•"/>
            </a:pPr>
            <a:r>
              <a:rPr lang="en-US" sz="2400" dirty="0" smtClean="0">
                <a:solidFill>
                  <a:prstClr val="black"/>
                </a:solidFill>
                <a:latin typeface="Arial" pitchFamily="34" charset="0"/>
                <a:cs typeface="Arial" pitchFamily="34" charset="0"/>
              </a:rPr>
              <a:t>Drive traffic to web site or blog</a:t>
            </a:r>
          </a:p>
          <a:p>
            <a:pPr marL="342900" indent="-342900">
              <a:buFont typeface="Arial" pitchFamily="34" charset="0"/>
              <a:buChar char="•"/>
            </a:pPr>
            <a:r>
              <a:rPr lang="en-US" sz="2400" dirty="0" smtClean="0">
                <a:solidFill>
                  <a:prstClr val="black"/>
                </a:solidFill>
                <a:latin typeface="Arial" pitchFamily="34" charset="0"/>
                <a:cs typeface="Arial" pitchFamily="34" charset="0"/>
              </a:rPr>
              <a:t>Social content generation</a:t>
            </a:r>
          </a:p>
          <a:p>
            <a:pPr marL="342900" indent="-342900">
              <a:buFont typeface="Arial" pitchFamily="34" charset="0"/>
              <a:buChar char="•"/>
            </a:pPr>
            <a:r>
              <a:rPr lang="en-US" sz="2400" dirty="0" smtClean="0">
                <a:solidFill>
                  <a:prstClr val="black"/>
                </a:solidFill>
                <a:latin typeface="Arial" pitchFamily="34" charset="0"/>
                <a:cs typeface="Arial" pitchFamily="34" charset="0"/>
              </a:rPr>
              <a:t>Identify and build relationships with influencers, allies &amp; supporters</a:t>
            </a:r>
          </a:p>
          <a:p>
            <a:endParaRPr lang="en-US" dirty="0">
              <a:solidFill>
                <a:prstClr val="black"/>
              </a:solidFill>
            </a:endParaRPr>
          </a:p>
        </p:txBody>
      </p:sp>
      <p:sp>
        <p:nvSpPr>
          <p:cNvPr id="4" name="TextBox 3"/>
          <p:cNvSpPr txBox="1"/>
          <p:nvPr/>
        </p:nvSpPr>
        <p:spPr>
          <a:xfrm>
            <a:off x="0" y="-3"/>
            <a:ext cx="9144000" cy="1015663"/>
          </a:xfrm>
          <a:prstGeom prst="rect">
            <a:avLst/>
          </a:prstGeom>
          <a:solidFill>
            <a:srgbClr val="ABDCD4"/>
          </a:solidFill>
        </p:spPr>
        <p:txBody>
          <a:bodyPr wrap="square" rtlCol="0">
            <a:spAutoFit/>
          </a:bodyPr>
          <a:lstStyle/>
          <a:p>
            <a:r>
              <a:rPr lang="en-US" sz="3200" b="1" dirty="0" smtClean="0">
                <a:solidFill>
                  <a:prstClr val="black">
                    <a:lumMod val="75000"/>
                    <a:lumOff val="25000"/>
                  </a:prstClr>
                </a:solidFill>
                <a:latin typeface="Arial" pitchFamily="34" charset="0"/>
                <a:cs typeface="Arial" pitchFamily="34" charset="0"/>
              </a:rPr>
              <a:t>What is the Intent of Your Facebook Page?</a:t>
            </a:r>
          </a:p>
          <a:p>
            <a:r>
              <a:rPr lang="en-US" sz="2800" b="1" dirty="0" smtClean="0">
                <a:solidFill>
                  <a:prstClr val="black">
                    <a:lumMod val="75000"/>
                    <a:lumOff val="25000"/>
                  </a:prstClr>
                </a:solidFill>
                <a:latin typeface="Arial" pitchFamily="34" charset="0"/>
                <a:cs typeface="Arial" pitchFamily="34" charset="0"/>
              </a:rPr>
              <a:t> </a:t>
            </a:r>
            <a:endParaRPr lang="en-US" sz="2800" b="1" dirty="0">
              <a:solidFill>
                <a:prstClr val="black">
                  <a:lumMod val="75000"/>
                  <a:lumOff val="25000"/>
                </a:prstClr>
              </a:solidFill>
              <a:latin typeface="Arial" pitchFamily="34" charset="0"/>
              <a:cs typeface="Arial" pitchFamily="34" charset="0"/>
            </a:endParaRPr>
          </a:p>
        </p:txBody>
      </p:sp>
    </p:spTree>
    <p:extLst>
      <p:ext uri="{BB962C8B-B14F-4D97-AF65-F5344CB8AC3E}">
        <p14:creationId xmlns:p14="http://schemas.microsoft.com/office/powerpoint/2010/main" xmlns="" val="33710522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SYNC_SLIDE_GUID" val="398c4783-bb2a-4f2e-9649-0bde41a16f7b"/>
</p:tagLst>
</file>

<file path=ppt/tags/tag2.xml><?xml version="1.0" encoding="utf-8"?>
<p:tagLst xmlns:a="http://schemas.openxmlformats.org/drawingml/2006/main" xmlns:r="http://schemas.openxmlformats.org/officeDocument/2006/relationships" xmlns:p="http://schemas.openxmlformats.org/presentationml/2006/main">
  <p:tag name="OFFISYNC_SLIDE_GUID" val="a4f33d49-79ae-4653-8012-7ca608674c05"/>
</p:tagLst>
</file>

<file path=ppt/tags/tag3.xml><?xml version="1.0" encoding="utf-8"?>
<p:tagLst xmlns:a="http://schemas.openxmlformats.org/drawingml/2006/main" xmlns:r="http://schemas.openxmlformats.org/officeDocument/2006/relationships" xmlns:p="http://schemas.openxmlformats.org/presentationml/2006/main">
  <p:tag name="OFFISYNC_SLIDE_GUID" val="693e324d-1435-43a3-bbb0-1f26c22be1cd"/>
</p:tagLst>
</file>

<file path=ppt/tags/tag4.xml><?xml version="1.0" encoding="utf-8"?>
<p:tagLst xmlns:a="http://schemas.openxmlformats.org/drawingml/2006/main" xmlns:r="http://schemas.openxmlformats.org/officeDocument/2006/relationships" xmlns:p="http://schemas.openxmlformats.org/presentationml/2006/main">
  <p:tag name="OFFISYNC_SLIDE_GUID" val="87237239-1f02-4750-954b-1aa27f1709cc"/>
</p:tagLst>
</file>

<file path=ppt/tags/tag5.xml><?xml version="1.0" encoding="utf-8"?>
<p:tagLst xmlns:a="http://schemas.openxmlformats.org/drawingml/2006/main" xmlns:r="http://schemas.openxmlformats.org/officeDocument/2006/relationships" xmlns:p="http://schemas.openxmlformats.org/presentationml/2006/main">
  <p:tag name="OFFISYNC_SLIDE_GUID" val="6274196a-9622-423a-80a0-c3cd95705f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6445</TotalTime>
  <Words>5462</Words>
  <Application>Microsoft Office PowerPoint</Application>
  <PresentationFormat>On-screen Show (4:3)</PresentationFormat>
  <Paragraphs>652</Paragraphs>
  <Slides>62</Slides>
  <Notes>59</Notes>
  <HiddenSlides>0</HiddenSlides>
  <MMClips>0</MMClips>
  <ScaleCrop>false</ScaleCrop>
  <HeadingPairs>
    <vt:vector size="4" baseType="variant">
      <vt:variant>
        <vt:lpstr>Theme</vt:lpstr>
      </vt:variant>
      <vt:variant>
        <vt:i4>2</vt:i4>
      </vt:variant>
      <vt:variant>
        <vt:lpstr>Slide Titles</vt:lpstr>
      </vt:variant>
      <vt:variant>
        <vt:i4>62</vt:i4>
      </vt:variant>
    </vt:vector>
  </HeadingPairs>
  <TitlesOfParts>
    <vt:vector size="64" baseType="lpstr">
      <vt:lpstr>Office Theme</vt:lpstr>
      <vt:lpstr>1_Office Theme</vt:lpstr>
      <vt:lpstr>Slide 1</vt:lpstr>
      <vt:lpstr>Slide 2</vt:lpstr>
      <vt:lpstr>Day One: Agenda</vt:lpstr>
      <vt:lpstr>Slide 4</vt:lpstr>
      <vt:lpstr>Slide 5</vt:lpstr>
      <vt:lpstr>Slide 6</vt:lpstr>
      <vt:lpstr>Slide 7</vt:lpstr>
      <vt:lpstr>SMART intent - E-Mediat Morocco Facebook Page</vt:lpstr>
      <vt:lpstr>Slide 9</vt:lpstr>
      <vt:lpstr>Slide 10</vt:lpstr>
      <vt:lpstr>Slide 11</vt:lpstr>
      <vt:lpstr>Facebook- Pages or Groups </vt:lpstr>
      <vt:lpstr>Managing Pages and Groups </vt:lpstr>
      <vt:lpstr>Facebook Features – Admins </vt:lpstr>
      <vt:lpstr>Wall, Updates, Notification, Events </vt:lpstr>
      <vt:lpstr>Comments, Polls, Apps </vt:lpstr>
      <vt:lpstr>Hands-On Time: Set up Facebook Pages </vt:lpstr>
      <vt:lpstr>Facebook Best Practices: Metrics and Benchmarking</vt:lpstr>
      <vt:lpstr>Facebook best practices: Metrics and Benchmarking</vt:lpstr>
      <vt:lpstr>Slide 20</vt:lpstr>
      <vt:lpstr>Reflection and Closing  </vt:lpstr>
      <vt:lpstr>Day Two: Agenda</vt:lpstr>
      <vt:lpstr>Slide 23</vt:lpstr>
      <vt:lpstr>  Reflections and Agenda Review </vt:lpstr>
      <vt:lpstr>Strategic Online Presence </vt:lpstr>
      <vt:lpstr>Slide 26</vt:lpstr>
      <vt:lpstr>Slide 27</vt:lpstr>
      <vt:lpstr>Slide 28</vt:lpstr>
      <vt:lpstr>Slide 29</vt:lpstr>
      <vt:lpstr>Slide 30</vt:lpstr>
      <vt:lpstr>Slide 31</vt:lpstr>
      <vt:lpstr>Slide 32</vt:lpstr>
      <vt:lpstr>Slide 33</vt:lpstr>
      <vt:lpstr>Slide 34</vt:lpstr>
      <vt:lpstr>Slide 35</vt:lpstr>
      <vt:lpstr>Slide 36</vt:lpstr>
      <vt:lpstr>Content Engagement Plans </vt:lpstr>
      <vt:lpstr>Slide 38</vt:lpstr>
      <vt:lpstr>Slide 39</vt:lpstr>
      <vt:lpstr> Introduction to Twitter </vt:lpstr>
      <vt:lpstr>Slide 41</vt:lpstr>
      <vt:lpstr>Slide 42</vt:lpstr>
      <vt:lpstr>Slide 43</vt:lpstr>
      <vt:lpstr>Slide 44</vt:lpstr>
      <vt:lpstr>Slide 45</vt:lpstr>
      <vt:lpstr>Tips and Tricks to Make Twitter Efficient </vt:lpstr>
      <vt:lpstr>Slide 47</vt:lpstr>
      <vt:lpstr>Twitter Best Practices </vt:lpstr>
      <vt:lpstr>Slide 49</vt:lpstr>
      <vt:lpstr>Listen on Twitter by Keyword Search </vt:lpstr>
      <vt:lpstr>Refine Search Using Hashtag </vt:lpstr>
      <vt:lpstr>Twitter Lists </vt:lpstr>
      <vt:lpstr>Slide 53</vt:lpstr>
      <vt:lpstr>Slide 54</vt:lpstr>
      <vt:lpstr>TweetDeck </vt:lpstr>
      <vt:lpstr>Hands-On Time: Setting up Twitter Profiles </vt:lpstr>
      <vt:lpstr>Slide 57</vt:lpstr>
      <vt:lpstr>Slide 58</vt:lpstr>
      <vt:lpstr>Slide 59</vt:lpstr>
      <vt:lpstr>Aesthetics of your profile are important </vt:lpstr>
      <vt:lpstr>Slide 61</vt:lpstr>
      <vt:lpstr>Slide 62</vt:lpstr>
    </vt:vector>
  </TitlesOfParts>
  <Company>Beth Kanter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Kanter</dc:creator>
  <cp:lastModifiedBy>Natasha Wanchek</cp:lastModifiedBy>
  <cp:revision>1038</cp:revision>
  <dcterms:created xsi:type="dcterms:W3CDTF">2011-01-07T00:57:53Z</dcterms:created>
  <dcterms:modified xsi:type="dcterms:W3CDTF">2011-10-05T16:27:47Z</dcterms:modified>
</cp:coreProperties>
</file>